
<file path=[Content_Types].xml><?xml version="1.0" encoding="utf-8"?>
<Types xmlns="http://schemas.openxmlformats.org/package/2006/content-types">
  <Default Extension="png" ContentType="image/png"/>
  <Default Extension="tmp"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3.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4.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5.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6.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7.xml" ContentType="application/vnd.openxmlformats-officedocument.theme+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8.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1.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tags/tag2.xml" ContentType="application/vnd.openxmlformats-officedocument.presentationml.tags+xml"/>
  <Override PartName="/ppt/notesSlides/notesSlide28.xml" ContentType="application/vnd.openxmlformats-officedocument.presentationml.notesSlide+xml"/>
  <Override PartName="/ppt/tags/tag3.xml" ContentType="application/vnd.openxmlformats-officedocument.presentationml.tags+xml"/>
  <Override PartName="/ppt/notesSlides/notesSlide29.xml" ContentType="application/vnd.openxmlformats-officedocument.presentationml.notesSlide+xml"/>
  <Override PartName="/ppt/tags/tag4.xml" ContentType="application/vnd.openxmlformats-officedocument.presentationml.tags+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tags/tag5.xml" ContentType="application/vnd.openxmlformats-officedocument.presentationml.tags+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tags/tag6.xml" ContentType="application/vnd.openxmlformats-officedocument.presentationml.tags+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tags/tag7.xml" ContentType="application/vnd.openxmlformats-officedocument.presentationml.tags+xml"/>
  <Override PartName="/ppt/notesSlides/notesSlide37.xml" ContentType="application/vnd.openxmlformats-officedocument.presentationml.notesSlide+xml"/>
  <Override PartName="/ppt/tags/tag8.xml" ContentType="application/vnd.openxmlformats-officedocument.presentationml.tags+xml"/>
  <Override PartName="/ppt/notesSlides/notesSlide38.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notesSlides/notesSlide39.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 id="2147483765" r:id="rId2"/>
    <p:sldMasterId id="2147483777" r:id="rId3"/>
    <p:sldMasterId id="2147483789" r:id="rId4"/>
    <p:sldMasterId id="2147483801" r:id="rId5"/>
    <p:sldMasterId id="2147483813" r:id="rId6"/>
    <p:sldMasterId id="2147483825" r:id="rId7"/>
    <p:sldMasterId id="2147483837" r:id="rId8"/>
    <p:sldMasterId id="2147483849" r:id="rId9"/>
  </p:sldMasterIdLst>
  <p:notesMasterIdLst>
    <p:notesMasterId r:id="rId86"/>
  </p:notesMasterIdLst>
  <p:handoutMasterIdLst>
    <p:handoutMasterId r:id="rId87"/>
  </p:handoutMasterIdLst>
  <p:sldIdLst>
    <p:sldId id="268" r:id="rId10"/>
    <p:sldId id="380" r:id="rId11"/>
    <p:sldId id="444" r:id="rId12"/>
    <p:sldId id="388" r:id="rId13"/>
    <p:sldId id="381" r:id="rId14"/>
    <p:sldId id="387" r:id="rId15"/>
    <p:sldId id="384" r:id="rId16"/>
    <p:sldId id="385" r:id="rId17"/>
    <p:sldId id="386" r:id="rId18"/>
    <p:sldId id="390" r:id="rId19"/>
    <p:sldId id="274" r:id="rId20"/>
    <p:sldId id="333" r:id="rId21"/>
    <p:sldId id="407" r:id="rId22"/>
    <p:sldId id="435" r:id="rId23"/>
    <p:sldId id="436" r:id="rId24"/>
    <p:sldId id="437" r:id="rId25"/>
    <p:sldId id="438" r:id="rId26"/>
    <p:sldId id="439" r:id="rId27"/>
    <p:sldId id="440" r:id="rId28"/>
    <p:sldId id="391" r:id="rId29"/>
    <p:sldId id="341" r:id="rId30"/>
    <p:sldId id="343" r:id="rId31"/>
    <p:sldId id="279" r:id="rId32"/>
    <p:sldId id="280" r:id="rId33"/>
    <p:sldId id="344" r:id="rId34"/>
    <p:sldId id="346" r:id="rId35"/>
    <p:sldId id="347" r:id="rId36"/>
    <p:sldId id="284" r:id="rId37"/>
    <p:sldId id="285" r:id="rId38"/>
    <p:sldId id="286" r:id="rId39"/>
    <p:sldId id="367" r:id="rId40"/>
    <p:sldId id="368" r:id="rId41"/>
    <p:sldId id="369" r:id="rId42"/>
    <p:sldId id="370" r:id="rId43"/>
    <p:sldId id="371" r:id="rId44"/>
    <p:sldId id="354" r:id="rId45"/>
    <p:sldId id="355" r:id="rId46"/>
    <p:sldId id="463" r:id="rId47"/>
    <p:sldId id="465" r:id="rId48"/>
    <p:sldId id="461" r:id="rId49"/>
    <p:sldId id="358" r:id="rId50"/>
    <p:sldId id="359" r:id="rId51"/>
    <p:sldId id="467" r:id="rId52"/>
    <p:sldId id="468" r:id="rId53"/>
    <p:sldId id="469" r:id="rId54"/>
    <p:sldId id="316" r:id="rId55"/>
    <p:sldId id="361" r:id="rId56"/>
    <p:sldId id="362" r:id="rId57"/>
    <p:sldId id="363" r:id="rId58"/>
    <p:sldId id="364" r:id="rId59"/>
    <p:sldId id="365" r:id="rId60"/>
    <p:sldId id="459" r:id="rId61"/>
    <p:sldId id="323" r:id="rId62"/>
    <p:sldId id="336" r:id="rId63"/>
    <p:sldId id="392" r:id="rId64"/>
    <p:sldId id="393" r:id="rId65"/>
    <p:sldId id="334" r:id="rId66"/>
    <p:sldId id="394" r:id="rId67"/>
    <p:sldId id="396" r:id="rId68"/>
    <p:sldId id="397" r:id="rId69"/>
    <p:sldId id="398" r:id="rId70"/>
    <p:sldId id="399" r:id="rId71"/>
    <p:sldId id="400" r:id="rId72"/>
    <p:sldId id="401" r:id="rId73"/>
    <p:sldId id="372" r:id="rId74"/>
    <p:sldId id="402" r:id="rId75"/>
    <p:sldId id="373" r:id="rId76"/>
    <p:sldId id="290" r:id="rId77"/>
    <p:sldId id="291" r:id="rId78"/>
    <p:sldId id="301" r:id="rId79"/>
    <p:sldId id="404" r:id="rId80"/>
    <p:sldId id="357" r:id="rId81"/>
    <p:sldId id="466" r:id="rId82"/>
    <p:sldId id="457" r:id="rId83"/>
    <p:sldId id="271" r:id="rId84"/>
    <p:sldId id="376" r:id="rId85"/>
  </p:sldIdLst>
  <p:sldSz cx="12187238" cy="6858000"/>
  <p:notesSz cx="7099300" cy="10234613"/>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4EB641B-E47B-45C4-B924-88218E880E1A}">
          <p14:sldIdLst>
            <p14:sldId id="268"/>
            <p14:sldId id="380"/>
            <p14:sldId id="444"/>
            <p14:sldId id="388"/>
            <p14:sldId id="381"/>
            <p14:sldId id="387"/>
            <p14:sldId id="384"/>
            <p14:sldId id="385"/>
            <p14:sldId id="386"/>
            <p14:sldId id="390"/>
            <p14:sldId id="274"/>
            <p14:sldId id="333"/>
            <p14:sldId id="407"/>
            <p14:sldId id="435"/>
            <p14:sldId id="436"/>
            <p14:sldId id="437"/>
            <p14:sldId id="438"/>
            <p14:sldId id="439"/>
            <p14:sldId id="440"/>
            <p14:sldId id="391"/>
            <p14:sldId id="341"/>
            <p14:sldId id="343"/>
            <p14:sldId id="279"/>
            <p14:sldId id="280"/>
            <p14:sldId id="344"/>
            <p14:sldId id="346"/>
            <p14:sldId id="347"/>
            <p14:sldId id="284"/>
            <p14:sldId id="285"/>
            <p14:sldId id="286"/>
            <p14:sldId id="367"/>
            <p14:sldId id="368"/>
            <p14:sldId id="369"/>
            <p14:sldId id="370"/>
            <p14:sldId id="371"/>
            <p14:sldId id="354"/>
            <p14:sldId id="355"/>
            <p14:sldId id="463"/>
            <p14:sldId id="465"/>
            <p14:sldId id="461"/>
            <p14:sldId id="358"/>
            <p14:sldId id="359"/>
            <p14:sldId id="467"/>
            <p14:sldId id="468"/>
            <p14:sldId id="469"/>
            <p14:sldId id="316"/>
            <p14:sldId id="361"/>
            <p14:sldId id="362"/>
            <p14:sldId id="363"/>
            <p14:sldId id="364"/>
            <p14:sldId id="365"/>
            <p14:sldId id="459"/>
            <p14:sldId id="323"/>
            <p14:sldId id="336"/>
            <p14:sldId id="392"/>
            <p14:sldId id="393"/>
            <p14:sldId id="334"/>
            <p14:sldId id="394"/>
            <p14:sldId id="396"/>
            <p14:sldId id="397"/>
            <p14:sldId id="398"/>
            <p14:sldId id="399"/>
            <p14:sldId id="400"/>
            <p14:sldId id="401"/>
            <p14:sldId id="372"/>
            <p14:sldId id="402"/>
            <p14:sldId id="373"/>
            <p14:sldId id="290"/>
            <p14:sldId id="291"/>
            <p14:sldId id="301"/>
            <p14:sldId id="404"/>
            <p14:sldId id="357"/>
            <p14:sldId id="466"/>
            <p14:sldId id="457"/>
            <p14:sldId id="271"/>
            <p14:sldId id="376"/>
          </p14:sldIdLst>
        </p14:section>
      </p14:sectionLst>
    </p:ext>
    <p:ext uri="{EFAFB233-063F-42B5-8137-9DF3F51BA10A}">
      <p15:sldGuideLst xmlns:p15="http://schemas.microsoft.com/office/powerpoint/2012/main">
        <p15:guide id="1" orient="horz" pos="391">
          <p15:clr>
            <a:srgbClr val="A4A3A4"/>
          </p15:clr>
        </p15:guide>
        <p15:guide id="2" orient="horz" pos="1275">
          <p15:clr>
            <a:srgbClr val="A4A3A4"/>
          </p15:clr>
        </p15:guide>
        <p15:guide id="3" orient="horz" pos="3929">
          <p15:clr>
            <a:srgbClr val="A4A3A4"/>
          </p15:clr>
        </p15:guide>
        <p15:guide id="4" orient="horz" pos="2160">
          <p15:clr>
            <a:srgbClr val="A4A3A4"/>
          </p15:clr>
        </p15:guide>
        <p15:guide id="5" orient="horz" pos="3045">
          <p15:clr>
            <a:srgbClr val="A4A3A4"/>
          </p15:clr>
        </p15:guide>
        <p15:guide id="6" orient="horz" pos="4269">
          <p15:clr>
            <a:srgbClr val="A4A3A4"/>
          </p15:clr>
        </p15:guide>
        <p15:guide id="7" orient="horz" pos="3997" userDrawn="1">
          <p15:clr>
            <a:srgbClr val="A4A3A4"/>
          </p15:clr>
        </p15:guide>
        <p15:guide id="8" pos="91">
          <p15:clr>
            <a:srgbClr val="A4A3A4"/>
          </p15:clr>
        </p15:guide>
        <p15:guide id="9" pos="7585">
          <p15:clr>
            <a:srgbClr val="A4A3A4"/>
          </p15:clr>
        </p15:guide>
        <p15:guide id="10" pos="3839">
          <p15:clr>
            <a:srgbClr val="A4A3A4"/>
          </p15:clr>
        </p15:guide>
        <p15:guide id="11" pos="204">
          <p15:clr>
            <a:srgbClr val="A4A3A4"/>
          </p15:clr>
        </p15:guide>
        <p15:guide id="12" pos="7472">
          <p15:clr>
            <a:srgbClr val="A4A3A4"/>
          </p15:clr>
        </p15:guide>
        <p15:guide id="13" orient="horz" pos="48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FEB6B4"/>
    <a:srgbClr val="D9EEB4"/>
    <a:srgbClr val="92D050"/>
    <a:srgbClr val="FEA2A0"/>
    <a:srgbClr val="FEC165"/>
    <a:srgbClr val="F2F2F2"/>
    <a:srgbClr val="89BB67"/>
    <a:srgbClr val="FFE89F"/>
    <a:srgbClr val="B4EEC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747" autoAdjust="0"/>
    <p:restoredTop sz="84975" autoAdjust="0"/>
  </p:normalViewPr>
  <p:slideViewPr>
    <p:cSldViewPr snapToObjects="1">
      <p:cViewPr varScale="1">
        <p:scale>
          <a:sx n="146" d="100"/>
          <a:sy n="146" d="100"/>
        </p:scale>
        <p:origin x="427" y="134"/>
      </p:cViewPr>
      <p:guideLst>
        <p:guide orient="horz" pos="391"/>
        <p:guide orient="horz" pos="1275"/>
        <p:guide orient="horz" pos="3929"/>
        <p:guide orient="horz" pos="2160"/>
        <p:guide orient="horz" pos="3045"/>
        <p:guide orient="horz" pos="4269"/>
        <p:guide orient="horz" pos="3997"/>
        <p:guide pos="91"/>
        <p:guide pos="7585"/>
        <p:guide pos="3839"/>
        <p:guide pos="204"/>
        <p:guide pos="7472"/>
        <p:guide orient="horz" pos="482"/>
      </p:guideLst>
    </p:cSldViewPr>
  </p:slideViewPr>
  <p:notesTextViewPr>
    <p:cViewPr>
      <p:scale>
        <a:sx n="3" d="2"/>
        <a:sy n="3" d="2"/>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7.xml"/><Relationship Id="rId21" Type="http://schemas.openxmlformats.org/officeDocument/2006/relationships/slide" Target="slides/slide12.xml"/><Relationship Id="rId42" Type="http://schemas.openxmlformats.org/officeDocument/2006/relationships/slide" Target="slides/slide33.xml"/><Relationship Id="rId47" Type="http://schemas.openxmlformats.org/officeDocument/2006/relationships/slide" Target="slides/slide38.xml"/><Relationship Id="rId63" Type="http://schemas.openxmlformats.org/officeDocument/2006/relationships/slide" Target="slides/slide54.xml"/><Relationship Id="rId68" Type="http://schemas.openxmlformats.org/officeDocument/2006/relationships/slide" Target="slides/slide59.xml"/><Relationship Id="rId84" Type="http://schemas.openxmlformats.org/officeDocument/2006/relationships/slide" Target="slides/slide75.xml"/><Relationship Id="rId89" Type="http://schemas.openxmlformats.org/officeDocument/2006/relationships/viewProps" Target="viewProps.xml"/><Relationship Id="rId16" Type="http://schemas.openxmlformats.org/officeDocument/2006/relationships/slide" Target="slides/slide7.xml"/><Relationship Id="rId11" Type="http://schemas.openxmlformats.org/officeDocument/2006/relationships/slide" Target="slides/slide2.xml"/><Relationship Id="rId32" Type="http://schemas.openxmlformats.org/officeDocument/2006/relationships/slide" Target="slides/slide23.xml"/><Relationship Id="rId37" Type="http://schemas.openxmlformats.org/officeDocument/2006/relationships/slide" Target="slides/slide28.xml"/><Relationship Id="rId53" Type="http://schemas.openxmlformats.org/officeDocument/2006/relationships/slide" Target="slides/slide44.xml"/><Relationship Id="rId58" Type="http://schemas.openxmlformats.org/officeDocument/2006/relationships/slide" Target="slides/slide49.xml"/><Relationship Id="rId74" Type="http://schemas.openxmlformats.org/officeDocument/2006/relationships/slide" Target="slides/slide65.xml"/><Relationship Id="rId79" Type="http://schemas.openxmlformats.org/officeDocument/2006/relationships/slide" Target="slides/slide70.xml"/><Relationship Id="rId5" Type="http://schemas.openxmlformats.org/officeDocument/2006/relationships/slideMaster" Target="slideMasters/slideMaster5.xml"/><Relationship Id="rId90" Type="http://schemas.openxmlformats.org/officeDocument/2006/relationships/theme" Target="theme/theme1.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slide" Target="slides/slide34.xml"/><Relationship Id="rId48" Type="http://schemas.openxmlformats.org/officeDocument/2006/relationships/slide" Target="slides/slide39.xml"/><Relationship Id="rId56" Type="http://schemas.openxmlformats.org/officeDocument/2006/relationships/slide" Target="slides/slide47.xml"/><Relationship Id="rId64" Type="http://schemas.openxmlformats.org/officeDocument/2006/relationships/slide" Target="slides/slide55.xml"/><Relationship Id="rId69" Type="http://schemas.openxmlformats.org/officeDocument/2006/relationships/slide" Target="slides/slide60.xml"/><Relationship Id="rId77" Type="http://schemas.openxmlformats.org/officeDocument/2006/relationships/slide" Target="slides/slide68.xml"/><Relationship Id="rId8" Type="http://schemas.openxmlformats.org/officeDocument/2006/relationships/slideMaster" Target="slideMasters/slideMaster8.xml"/><Relationship Id="rId51" Type="http://schemas.openxmlformats.org/officeDocument/2006/relationships/slide" Target="slides/slide42.xml"/><Relationship Id="rId72" Type="http://schemas.openxmlformats.org/officeDocument/2006/relationships/slide" Target="slides/slide63.xml"/><Relationship Id="rId80" Type="http://schemas.openxmlformats.org/officeDocument/2006/relationships/slide" Target="slides/slide71.xml"/><Relationship Id="rId85" Type="http://schemas.openxmlformats.org/officeDocument/2006/relationships/slide" Target="slides/slide76.xml"/><Relationship Id="rId3" Type="http://schemas.openxmlformats.org/officeDocument/2006/relationships/slideMaster" Target="slideMasters/slideMaster3.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slide" Target="slides/slide37.xml"/><Relationship Id="rId59" Type="http://schemas.openxmlformats.org/officeDocument/2006/relationships/slide" Target="slides/slide50.xml"/><Relationship Id="rId67" Type="http://schemas.openxmlformats.org/officeDocument/2006/relationships/slide" Target="slides/slide58.xml"/><Relationship Id="rId20" Type="http://schemas.openxmlformats.org/officeDocument/2006/relationships/slide" Target="slides/slide11.xml"/><Relationship Id="rId41" Type="http://schemas.openxmlformats.org/officeDocument/2006/relationships/slide" Target="slides/slide32.xml"/><Relationship Id="rId54" Type="http://schemas.openxmlformats.org/officeDocument/2006/relationships/slide" Target="slides/slide45.xml"/><Relationship Id="rId62" Type="http://schemas.openxmlformats.org/officeDocument/2006/relationships/slide" Target="slides/slide53.xml"/><Relationship Id="rId70" Type="http://schemas.openxmlformats.org/officeDocument/2006/relationships/slide" Target="slides/slide61.xml"/><Relationship Id="rId75" Type="http://schemas.openxmlformats.org/officeDocument/2006/relationships/slide" Target="slides/slide66.xml"/><Relationship Id="rId83" Type="http://schemas.openxmlformats.org/officeDocument/2006/relationships/slide" Target="slides/slide74.xml"/><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slide" Target="slides/slide40.xml"/><Relationship Id="rId57" Type="http://schemas.openxmlformats.org/officeDocument/2006/relationships/slide" Target="slides/slide48.xml"/><Relationship Id="rId10" Type="http://schemas.openxmlformats.org/officeDocument/2006/relationships/slide" Target="slides/slide1.xml"/><Relationship Id="rId31" Type="http://schemas.openxmlformats.org/officeDocument/2006/relationships/slide" Target="slides/slide22.xml"/><Relationship Id="rId44" Type="http://schemas.openxmlformats.org/officeDocument/2006/relationships/slide" Target="slides/slide35.xml"/><Relationship Id="rId52" Type="http://schemas.openxmlformats.org/officeDocument/2006/relationships/slide" Target="slides/slide43.xml"/><Relationship Id="rId60" Type="http://schemas.openxmlformats.org/officeDocument/2006/relationships/slide" Target="slides/slide51.xml"/><Relationship Id="rId65" Type="http://schemas.openxmlformats.org/officeDocument/2006/relationships/slide" Target="slides/slide56.xml"/><Relationship Id="rId73" Type="http://schemas.openxmlformats.org/officeDocument/2006/relationships/slide" Target="slides/slide64.xml"/><Relationship Id="rId78" Type="http://schemas.openxmlformats.org/officeDocument/2006/relationships/slide" Target="slides/slide69.xml"/><Relationship Id="rId81" Type="http://schemas.openxmlformats.org/officeDocument/2006/relationships/slide" Target="slides/slide72.xml"/><Relationship Id="rId86"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 Target="slides/slide4.xml"/><Relationship Id="rId18" Type="http://schemas.openxmlformats.org/officeDocument/2006/relationships/slide" Target="slides/slide9.xml"/><Relationship Id="rId39" Type="http://schemas.openxmlformats.org/officeDocument/2006/relationships/slide" Target="slides/slide30.xml"/><Relationship Id="rId34" Type="http://schemas.openxmlformats.org/officeDocument/2006/relationships/slide" Target="slides/slide25.xml"/><Relationship Id="rId50" Type="http://schemas.openxmlformats.org/officeDocument/2006/relationships/slide" Target="slides/slide41.xml"/><Relationship Id="rId55" Type="http://schemas.openxmlformats.org/officeDocument/2006/relationships/slide" Target="slides/slide46.xml"/><Relationship Id="rId76" Type="http://schemas.openxmlformats.org/officeDocument/2006/relationships/slide" Target="slides/slide67.xml"/><Relationship Id="rId7" Type="http://schemas.openxmlformats.org/officeDocument/2006/relationships/slideMaster" Target="slideMasters/slideMaster7.xml"/><Relationship Id="rId71" Type="http://schemas.openxmlformats.org/officeDocument/2006/relationships/slide" Target="slides/slide62.xml"/><Relationship Id="rId2" Type="http://schemas.openxmlformats.org/officeDocument/2006/relationships/slideMaster" Target="slideMasters/slideMaster2.xml"/><Relationship Id="rId29" Type="http://schemas.openxmlformats.org/officeDocument/2006/relationships/slide" Target="slides/slide20.xml"/><Relationship Id="rId24" Type="http://schemas.openxmlformats.org/officeDocument/2006/relationships/slide" Target="slides/slide15.xml"/><Relationship Id="rId40" Type="http://schemas.openxmlformats.org/officeDocument/2006/relationships/slide" Target="slides/slide31.xml"/><Relationship Id="rId45" Type="http://schemas.openxmlformats.org/officeDocument/2006/relationships/slide" Target="slides/slide36.xml"/><Relationship Id="rId66" Type="http://schemas.openxmlformats.org/officeDocument/2006/relationships/slide" Target="slides/slide57.xml"/><Relationship Id="rId87" Type="http://schemas.openxmlformats.org/officeDocument/2006/relationships/handoutMaster" Target="handoutMasters/handoutMaster1.xml"/><Relationship Id="rId61" Type="http://schemas.openxmlformats.org/officeDocument/2006/relationships/slide" Target="slides/slide52.xml"/><Relationship Id="rId82" Type="http://schemas.openxmlformats.org/officeDocument/2006/relationships/slide" Target="slides/slide73.xml"/><Relationship Id="rId19" Type="http://schemas.openxmlformats.org/officeDocument/2006/relationships/slide" Target="slides/slide1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berschriftenplatzhalter 1"/>
          <p:cNvSpPr>
            <a:spLocks noGrp="1"/>
          </p:cNvSpPr>
          <p:nvPr>
            <p:ph type="hdr" sz="quarter"/>
          </p:nvPr>
        </p:nvSpPr>
        <p:spPr>
          <a:xfrm>
            <a:off x="0" y="0"/>
            <a:ext cx="3076575" cy="511175"/>
          </a:xfrm>
          <a:prstGeom prst="rect">
            <a:avLst/>
          </a:prstGeom>
        </p:spPr>
        <p:txBody>
          <a:bodyPr vert="horz" lIns="91440" tIns="45720" rIns="91440" bIns="45720" rtlCol="0"/>
          <a:lstStyle>
            <a:lvl1pPr algn="l">
              <a:defRPr sz="1200"/>
            </a:lvl1pPr>
          </a:lstStyle>
          <a:p>
            <a:endParaRPr lang="de-DE" dirty="0">
              <a:latin typeface="Arial" panose="020B0604020202020204" pitchFamily="34" charset="0"/>
            </a:endParaRPr>
          </a:p>
        </p:txBody>
      </p:sp>
      <p:sp>
        <p:nvSpPr>
          <p:cNvPr id="3" name="Datumsplatzhalter 2"/>
          <p:cNvSpPr>
            <a:spLocks noGrp="1"/>
          </p:cNvSpPr>
          <p:nvPr>
            <p:ph type="dt" sz="quarter" idx="1"/>
          </p:nvPr>
        </p:nvSpPr>
        <p:spPr>
          <a:xfrm>
            <a:off x="4021138" y="0"/>
            <a:ext cx="3076575" cy="511175"/>
          </a:xfrm>
          <a:prstGeom prst="rect">
            <a:avLst/>
          </a:prstGeom>
        </p:spPr>
        <p:txBody>
          <a:bodyPr vert="horz" lIns="91440" tIns="45720" rIns="91440" bIns="45720" rtlCol="0"/>
          <a:lstStyle>
            <a:lvl1pPr algn="r">
              <a:defRPr sz="1200"/>
            </a:lvl1pPr>
          </a:lstStyle>
          <a:p>
            <a:fld id="{986A4B46-F6A6-DA4E-8415-64807F0B23D2}" type="datetimeFigureOut">
              <a:rPr lang="de-DE" smtClean="0">
                <a:latin typeface="Arial" panose="020B0604020202020204" pitchFamily="34" charset="0"/>
              </a:rPr>
              <a:t>08.06.2021</a:t>
            </a:fld>
            <a:endParaRPr lang="de-DE" dirty="0">
              <a:latin typeface="Arial" panose="020B0604020202020204" pitchFamily="34" charset="0"/>
            </a:endParaRPr>
          </a:p>
        </p:txBody>
      </p:sp>
      <p:sp>
        <p:nvSpPr>
          <p:cNvPr id="4" name="Fußzeilenplatzhalter 3"/>
          <p:cNvSpPr>
            <a:spLocks noGrp="1"/>
          </p:cNvSpPr>
          <p:nvPr>
            <p:ph type="ftr" sz="quarter" idx="2"/>
          </p:nvPr>
        </p:nvSpPr>
        <p:spPr>
          <a:xfrm>
            <a:off x="0" y="9721850"/>
            <a:ext cx="3076575" cy="511175"/>
          </a:xfrm>
          <a:prstGeom prst="rect">
            <a:avLst/>
          </a:prstGeom>
        </p:spPr>
        <p:txBody>
          <a:bodyPr vert="horz" lIns="91440" tIns="45720" rIns="91440" bIns="45720" rtlCol="0" anchor="b"/>
          <a:lstStyle>
            <a:lvl1pPr algn="l">
              <a:defRPr sz="1200"/>
            </a:lvl1pPr>
          </a:lstStyle>
          <a:p>
            <a:endParaRPr lang="de-DE" dirty="0">
              <a:latin typeface="Arial" panose="020B0604020202020204" pitchFamily="34" charset="0"/>
            </a:endParaRPr>
          </a:p>
        </p:txBody>
      </p:sp>
      <p:sp>
        <p:nvSpPr>
          <p:cNvPr id="5" name="Foliennummernplatzhalter 4"/>
          <p:cNvSpPr>
            <a:spLocks noGrp="1"/>
          </p:cNvSpPr>
          <p:nvPr>
            <p:ph type="sldNum" sz="quarter" idx="3"/>
          </p:nvPr>
        </p:nvSpPr>
        <p:spPr>
          <a:xfrm>
            <a:off x="4021138" y="9721850"/>
            <a:ext cx="3076575" cy="511175"/>
          </a:xfrm>
          <a:prstGeom prst="rect">
            <a:avLst/>
          </a:prstGeom>
        </p:spPr>
        <p:txBody>
          <a:bodyPr vert="horz" lIns="91440" tIns="45720" rIns="91440" bIns="45720" rtlCol="0" anchor="b"/>
          <a:lstStyle>
            <a:lvl1pPr algn="r">
              <a:defRPr sz="1200"/>
            </a:lvl1pPr>
          </a:lstStyle>
          <a:p>
            <a:fld id="{2B048993-9816-0246-B1D2-4028350D98C2}" type="slidenum">
              <a:rPr lang="de-DE" smtClean="0">
                <a:latin typeface="Arial" panose="020B0604020202020204" pitchFamily="34" charset="0"/>
              </a:rPr>
              <a:t>‹#›</a:t>
            </a:fld>
            <a:endParaRPr lang="de-DE" dirty="0">
              <a:latin typeface="Arial" panose="020B0604020202020204" pitchFamily="34" charset="0"/>
            </a:endParaRPr>
          </a:p>
        </p:txBody>
      </p:sp>
    </p:spTree>
    <p:extLst>
      <p:ext uri="{BB962C8B-B14F-4D97-AF65-F5344CB8AC3E}">
        <p14:creationId xmlns:p14="http://schemas.microsoft.com/office/powerpoint/2010/main" val="219530242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1" y="1"/>
            <a:ext cx="3076363" cy="511731"/>
          </a:xfrm>
          <a:prstGeom prst="rect">
            <a:avLst/>
          </a:prstGeom>
        </p:spPr>
        <p:txBody>
          <a:bodyPr vert="horz" lIns="99040" tIns="49520" rIns="99040" bIns="49520" rtlCol="0"/>
          <a:lstStyle>
            <a:lvl1pPr algn="l">
              <a:defRPr sz="1300">
                <a:latin typeface="Arial" panose="020B0604020202020204" pitchFamily="34" charset="0"/>
              </a:defRPr>
            </a:lvl1pPr>
          </a:lstStyle>
          <a:p>
            <a:endParaRPr lang="de-CH" dirty="0"/>
          </a:p>
        </p:txBody>
      </p:sp>
      <p:sp>
        <p:nvSpPr>
          <p:cNvPr id="3" name="Datumsplatzhalter 2"/>
          <p:cNvSpPr>
            <a:spLocks noGrp="1"/>
          </p:cNvSpPr>
          <p:nvPr>
            <p:ph type="dt" idx="1"/>
          </p:nvPr>
        </p:nvSpPr>
        <p:spPr>
          <a:xfrm>
            <a:off x="4021295" y="1"/>
            <a:ext cx="3076363" cy="511731"/>
          </a:xfrm>
          <a:prstGeom prst="rect">
            <a:avLst/>
          </a:prstGeom>
        </p:spPr>
        <p:txBody>
          <a:bodyPr vert="horz" lIns="99040" tIns="49520" rIns="99040" bIns="49520" rtlCol="0"/>
          <a:lstStyle>
            <a:lvl1pPr algn="r">
              <a:defRPr sz="1300">
                <a:latin typeface="Arial" panose="020B0604020202020204" pitchFamily="34" charset="0"/>
              </a:defRPr>
            </a:lvl1pPr>
          </a:lstStyle>
          <a:p>
            <a:fld id="{BCDB334D-D17F-49C4-91DD-37BB7E818209}" type="datetimeFigureOut">
              <a:rPr lang="de-CH" smtClean="0"/>
              <a:pPr/>
              <a:t>08.06.2021</a:t>
            </a:fld>
            <a:endParaRPr lang="de-CH" dirty="0"/>
          </a:p>
        </p:txBody>
      </p:sp>
      <p:sp>
        <p:nvSpPr>
          <p:cNvPr id="4" name="Folienbildplatzhalter 3"/>
          <p:cNvSpPr>
            <a:spLocks noGrp="1" noRot="1" noChangeAspect="1"/>
          </p:cNvSpPr>
          <p:nvPr>
            <p:ph type="sldImg" idx="2"/>
          </p:nvPr>
        </p:nvSpPr>
        <p:spPr>
          <a:xfrm>
            <a:off x="141288" y="768350"/>
            <a:ext cx="6816725" cy="3836988"/>
          </a:xfrm>
          <a:prstGeom prst="rect">
            <a:avLst/>
          </a:prstGeom>
          <a:noFill/>
          <a:ln w="12700">
            <a:solidFill>
              <a:prstClr val="black"/>
            </a:solidFill>
          </a:ln>
        </p:spPr>
        <p:txBody>
          <a:bodyPr vert="horz" lIns="99040" tIns="49520" rIns="99040" bIns="49520" rtlCol="0" anchor="ctr"/>
          <a:lstStyle/>
          <a:p>
            <a:endParaRPr lang="de-CH" dirty="0"/>
          </a:p>
        </p:txBody>
      </p:sp>
      <p:sp>
        <p:nvSpPr>
          <p:cNvPr id="5" name="Notizenplatzhalter 4"/>
          <p:cNvSpPr>
            <a:spLocks noGrp="1"/>
          </p:cNvSpPr>
          <p:nvPr>
            <p:ph type="body" sz="quarter" idx="3"/>
          </p:nvPr>
        </p:nvSpPr>
        <p:spPr>
          <a:xfrm>
            <a:off x="709931" y="4861442"/>
            <a:ext cx="5679440" cy="4605576"/>
          </a:xfrm>
          <a:prstGeom prst="rect">
            <a:avLst/>
          </a:prstGeom>
        </p:spPr>
        <p:txBody>
          <a:bodyPr vert="horz" lIns="99040" tIns="49520" rIns="99040" bIns="49520" rtlCol="0"/>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de-CH" dirty="0"/>
          </a:p>
        </p:txBody>
      </p:sp>
      <p:sp>
        <p:nvSpPr>
          <p:cNvPr id="6" name="Fußzeilenplatzhalter 5"/>
          <p:cNvSpPr>
            <a:spLocks noGrp="1"/>
          </p:cNvSpPr>
          <p:nvPr>
            <p:ph type="ftr" sz="quarter" idx="4"/>
          </p:nvPr>
        </p:nvSpPr>
        <p:spPr>
          <a:xfrm>
            <a:off x="1" y="9721107"/>
            <a:ext cx="3076363" cy="511731"/>
          </a:xfrm>
          <a:prstGeom prst="rect">
            <a:avLst/>
          </a:prstGeom>
        </p:spPr>
        <p:txBody>
          <a:bodyPr vert="horz" lIns="99040" tIns="49520" rIns="99040" bIns="49520" rtlCol="0" anchor="b"/>
          <a:lstStyle>
            <a:lvl1pPr algn="l">
              <a:defRPr sz="1300">
                <a:latin typeface="Arial" panose="020B0604020202020204" pitchFamily="34" charset="0"/>
              </a:defRPr>
            </a:lvl1pPr>
          </a:lstStyle>
          <a:p>
            <a:endParaRPr lang="de-CH" dirty="0"/>
          </a:p>
        </p:txBody>
      </p:sp>
      <p:sp>
        <p:nvSpPr>
          <p:cNvPr id="7" name="Foliennummernplatzhalter 6"/>
          <p:cNvSpPr>
            <a:spLocks noGrp="1"/>
          </p:cNvSpPr>
          <p:nvPr>
            <p:ph type="sldNum" sz="quarter" idx="5"/>
          </p:nvPr>
        </p:nvSpPr>
        <p:spPr>
          <a:xfrm>
            <a:off x="4021295" y="9721107"/>
            <a:ext cx="3076363" cy="511731"/>
          </a:xfrm>
          <a:prstGeom prst="rect">
            <a:avLst/>
          </a:prstGeom>
        </p:spPr>
        <p:txBody>
          <a:bodyPr vert="horz" lIns="99040" tIns="49520" rIns="99040" bIns="49520" rtlCol="0" anchor="b"/>
          <a:lstStyle>
            <a:lvl1pPr algn="r">
              <a:defRPr sz="1300">
                <a:latin typeface="Arial" panose="020B0604020202020204" pitchFamily="34" charset="0"/>
              </a:defRPr>
            </a:lvl1pPr>
          </a:lstStyle>
          <a:p>
            <a:fld id="{A51C0C35-A9A2-4EFD-9BAF-1E52E29E03D1}" type="slidenum">
              <a:rPr lang="de-CH" smtClean="0"/>
              <a:pPr/>
              <a:t>‹#›</a:t>
            </a:fld>
            <a:endParaRPr lang="de-CH" dirty="0"/>
          </a:p>
        </p:txBody>
      </p:sp>
    </p:spTree>
    <p:extLst>
      <p:ext uri="{BB962C8B-B14F-4D97-AF65-F5344CB8AC3E}">
        <p14:creationId xmlns:p14="http://schemas.microsoft.com/office/powerpoint/2010/main" val="277359971"/>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Arial" panose="020B0604020202020204" pitchFamily="34" charset="0"/>
        <a:ea typeface="+mn-ea"/>
        <a:cs typeface="+mn-cs"/>
      </a:defRPr>
    </a:lvl1pPr>
    <a:lvl2pPr marL="457200" algn="l" defTabSz="914400" rtl="0" eaLnBrk="1" latinLnBrk="0" hangingPunct="1">
      <a:defRPr sz="1200" kern="1200">
        <a:solidFill>
          <a:schemeClr val="tx1"/>
        </a:solidFill>
        <a:latin typeface="Arial" panose="020B0604020202020204" pitchFamily="34" charset="0"/>
        <a:ea typeface="+mn-ea"/>
        <a:cs typeface="+mn-cs"/>
      </a:defRPr>
    </a:lvl2pPr>
    <a:lvl3pPr marL="914400" algn="l" defTabSz="914400" rtl="0" eaLnBrk="1" latinLnBrk="0" hangingPunct="1">
      <a:defRPr sz="1200" kern="1200">
        <a:solidFill>
          <a:schemeClr val="tx1"/>
        </a:solidFill>
        <a:latin typeface="Arial" panose="020B0604020202020204" pitchFamily="34" charset="0"/>
        <a:ea typeface="+mn-ea"/>
        <a:cs typeface="+mn-cs"/>
      </a:defRPr>
    </a:lvl3pPr>
    <a:lvl4pPr marL="1371600" algn="l" defTabSz="914400" rtl="0" eaLnBrk="1" latinLnBrk="0" hangingPunct="1">
      <a:defRPr sz="1200" kern="1200">
        <a:solidFill>
          <a:schemeClr val="tx1"/>
        </a:solidFill>
        <a:latin typeface="Arial" panose="020B0604020202020204" pitchFamily="34" charset="0"/>
        <a:ea typeface="+mn-ea"/>
        <a:cs typeface="+mn-cs"/>
      </a:defRPr>
    </a:lvl4pPr>
    <a:lvl5pPr marL="1828800" algn="l" defTabSz="914400" rtl="0" eaLnBrk="1" latinLnBrk="0" hangingPunct="1">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1</a:t>
            </a:fld>
            <a:endParaRPr lang="de-CH" dirty="0"/>
          </a:p>
        </p:txBody>
      </p:sp>
    </p:spTree>
    <p:extLst>
      <p:ext uri="{BB962C8B-B14F-4D97-AF65-F5344CB8AC3E}">
        <p14:creationId xmlns:p14="http://schemas.microsoft.com/office/powerpoint/2010/main" val="2209063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10</a:t>
            </a:fld>
            <a:endParaRPr lang="de-CH" dirty="0"/>
          </a:p>
        </p:txBody>
      </p:sp>
    </p:spTree>
    <p:extLst>
      <p:ext uri="{BB962C8B-B14F-4D97-AF65-F5344CB8AC3E}">
        <p14:creationId xmlns:p14="http://schemas.microsoft.com/office/powerpoint/2010/main" val="10276990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11</a:t>
            </a:fld>
            <a:endParaRPr lang="de-CH" dirty="0"/>
          </a:p>
        </p:txBody>
      </p:sp>
    </p:spTree>
    <p:extLst>
      <p:ext uri="{BB962C8B-B14F-4D97-AF65-F5344CB8AC3E}">
        <p14:creationId xmlns:p14="http://schemas.microsoft.com/office/powerpoint/2010/main" val="40534074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12</a:t>
            </a:fld>
            <a:endParaRPr lang="de-CH" dirty="0"/>
          </a:p>
        </p:txBody>
      </p:sp>
    </p:spTree>
    <p:extLst>
      <p:ext uri="{BB962C8B-B14F-4D97-AF65-F5344CB8AC3E}">
        <p14:creationId xmlns:p14="http://schemas.microsoft.com/office/powerpoint/2010/main" val="16685057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13</a:t>
            </a:fld>
            <a:endParaRPr lang="de-CH" dirty="0"/>
          </a:p>
        </p:txBody>
      </p:sp>
    </p:spTree>
    <p:extLst>
      <p:ext uri="{BB962C8B-B14F-4D97-AF65-F5344CB8AC3E}">
        <p14:creationId xmlns:p14="http://schemas.microsoft.com/office/powerpoint/2010/main" val="25725415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19</a:t>
            </a:fld>
            <a:endParaRPr lang="de-CH" dirty="0"/>
          </a:p>
        </p:txBody>
      </p:sp>
    </p:spTree>
    <p:extLst>
      <p:ext uri="{BB962C8B-B14F-4D97-AF65-F5344CB8AC3E}">
        <p14:creationId xmlns:p14="http://schemas.microsoft.com/office/powerpoint/2010/main" val="38830724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21</a:t>
            </a:fld>
            <a:endParaRPr lang="de-CH" dirty="0"/>
          </a:p>
        </p:txBody>
      </p:sp>
    </p:spTree>
    <p:extLst>
      <p:ext uri="{BB962C8B-B14F-4D97-AF65-F5344CB8AC3E}">
        <p14:creationId xmlns:p14="http://schemas.microsoft.com/office/powerpoint/2010/main" val="25137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22</a:t>
            </a:fld>
            <a:endParaRPr lang="de-CH" dirty="0"/>
          </a:p>
        </p:txBody>
      </p:sp>
    </p:spTree>
    <p:extLst>
      <p:ext uri="{BB962C8B-B14F-4D97-AF65-F5344CB8AC3E}">
        <p14:creationId xmlns:p14="http://schemas.microsoft.com/office/powerpoint/2010/main" val="35157334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23</a:t>
            </a:fld>
            <a:endParaRPr lang="de-CH" dirty="0"/>
          </a:p>
        </p:txBody>
      </p:sp>
    </p:spTree>
    <p:extLst>
      <p:ext uri="{BB962C8B-B14F-4D97-AF65-F5344CB8AC3E}">
        <p14:creationId xmlns:p14="http://schemas.microsoft.com/office/powerpoint/2010/main" val="42621399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29</a:t>
            </a:fld>
            <a:endParaRPr lang="de-CH" dirty="0"/>
          </a:p>
        </p:txBody>
      </p:sp>
    </p:spTree>
    <p:extLst>
      <p:ext uri="{BB962C8B-B14F-4D97-AF65-F5344CB8AC3E}">
        <p14:creationId xmlns:p14="http://schemas.microsoft.com/office/powerpoint/2010/main" val="33307988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30</a:t>
            </a:fld>
            <a:endParaRPr lang="de-CH" dirty="0"/>
          </a:p>
        </p:txBody>
      </p:sp>
    </p:spTree>
    <p:extLst>
      <p:ext uri="{BB962C8B-B14F-4D97-AF65-F5344CB8AC3E}">
        <p14:creationId xmlns:p14="http://schemas.microsoft.com/office/powerpoint/2010/main" val="36773050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I will motivate you with some relevant examples that involves remote safety and security critical systems. Automation in industrial sector is getting more prevalent today and more and more of our critical infrastructure such a the electricity grid, gas pipelines, are monitored and actuated by these PLC or programmable logic controller. Compared to traditional PLCS, these are often web-enabled, i.e., they are networked attached and provide a web UI. The operators can remotely connect to the devices, monitor and actuate the </a:t>
            </a:r>
            <a:r>
              <a:rPr lang="en-US" dirty="0" err="1"/>
              <a:t>equipments</a:t>
            </a:r>
            <a:r>
              <a:rPr lang="en-US" dirty="0"/>
              <a:t>.</a:t>
            </a:r>
          </a:p>
          <a:p>
            <a:r>
              <a:rPr lang="en-US" dirty="0"/>
              <a:t>Other critical systems such as medical implants such as a pacemaker are becoming more and more smart so that a medical technicians can connect to them and monitor vitals or change some operational parameters. Smart homes are also another example where IoT devices report the current state of the home and user can operate them remotely. They also provide web or mobile enabled UI. Other, more traditional use cases could be financial transaction. And more and more people, specially during pandemic are opting for these web services.</a:t>
            </a:r>
          </a:p>
        </p:txBody>
      </p:sp>
      <p:sp>
        <p:nvSpPr>
          <p:cNvPr id="4" name="Slide Number Placeholder 3"/>
          <p:cNvSpPr>
            <a:spLocks noGrp="1"/>
          </p:cNvSpPr>
          <p:nvPr>
            <p:ph type="sldNum" sz="quarter" idx="5"/>
          </p:nvPr>
        </p:nvSpPr>
        <p:spPr/>
        <p:txBody>
          <a:bodyPr/>
          <a:lstStyle/>
          <a:p>
            <a:fld id="{A51C0C35-A9A2-4EFD-9BAF-1E52E29E03D1}" type="slidenum">
              <a:rPr lang="de-CH" smtClean="0"/>
              <a:pPr/>
              <a:t>2</a:t>
            </a:fld>
            <a:endParaRPr lang="de-CH" dirty="0"/>
          </a:p>
        </p:txBody>
      </p:sp>
    </p:spTree>
    <p:extLst>
      <p:ext uri="{BB962C8B-B14F-4D97-AF65-F5344CB8AC3E}">
        <p14:creationId xmlns:p14="http://schemas.microsoft.com/office/powerpoint/2010/main" val="28880497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31</a:t>
            </a:fld>
            <a:endParaRPr lang="de-CH" dirty="0"/>
          </a:p>
        </p:txBody>
      </p:sp>
    </p:spTree>
    <p:extLst>
      <p:ext uri="{BB962C8B-B14F-4D97-AF65-F5344CB8AC3E}">
        <p14:creationId xmlns:p14="http://schemas.microsoft.com/office/powerpoint/2010/main" val="156778916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44</a:t>
            </a:fld>
            <a:endParaRPr lang="de-CH" dirty="0"/>
          </a:p>
        </p:txBody>
      </p:sp>
    </p:spTree>
    <p:extLst>
      <p:ext uri="{BB962C8B-B14F-4D97-AF65-F5344CB8AC3E}">
        <p14:creationId xmlns:p14="http://schemas.microsoft.com/office/powerpoint/2010/main" val="77850934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45</a:t>
            </a:fld>
            <a:endParaRPr lang="de-CH" dirty="0"/>
          </a:p>
        </p:txBody>
      </p:sp>
    </p:spTree>
    <p:extLst>
      <p:ext uri="{BB962C8B-B14F-4D97-AF65-F5344CB8AC3E}">
        <p14:creationId xmlns:p14="http://schemas.microsoft.com/office/powerpoint/2010/main" val="9215718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47</a:t>
            </a:fld>
            <a:endParaRPr lang="de-CH" dirty="0"/>
          </a:p>
        </p:txBody>
      </p:sp>
    </p:spTree>
    <p:extLst>
      <p:ext uri="{BB962C8B-B14F-4D97-AF65-F5344CB8AC3E}">
        <p14:creationId xmlns:p14="http://schemas.microsoft.com/office/powerpoint/2010/main" val="308501501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50</a:t>
            </a:fld>
            <a:endParaRPr lang="de-CH" dirty="0"/>
          </a:p>
        </p:txBody>
      </p:sp>
    </p:spTree>
    <p:extLst>
      <p:ext uri="{BB962C8B-B14F-4D97-AF65-F5344CB8AC3E}">
        <p14:creationId xmlns:p14="http://schemas.microsoft.com/office/powerpoint/2010/main" val="15176957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51</a:t>
            </a:fld>
            <a:endParaRPr lang="de-CH" dirty="0"/>
          </a:p>
        </p:txBody>
      </p:sp>
    </p:spTree>
    <p:extLst>
      <p:ext uri="{BB962C8B-B14F-4D97-AF65-F5344CB8AC3E}">
        <p14:creationId xmlns:p14="http://schemas.microsoft.com/office/powerpoint/2010/main" val="80326596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53</a:t>
            </a:fld>
            <a:endParaRPr lang="de-CH" dirty="0"/>
          </a:p>
        </p:txBody>
      </p:sp>
    </p:spTree>
    <p:extLst>
      <p:ext uri="{BB962C8B-B14F-4D97-AF65-F5344CB8AC3E}">
        <p14:creationId xmlns:p14="http://schemas.microsoft.com/office/powerpoint/2010/main" val="35011595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54</a:t>
            </a:fld>
            <a:endParaRPr lang="de-CH" dirty="0"/>
          </a:p>
        </p:txBody>
      </p:sp>
    </p:spTree>
    <p:extLst>
      <p:ext uri="{BB962C8B-B14F-4D97-AF65-F5344CB8AC3E}">
        <p14:creationId xmlns:p14="http://schemas.microsoft.com/office/powerpoint/2010/main" val="263337828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57</a:t>
            </a:fld>
            <a:endParaRPr lang="de-CH" dirty="0"/>
          </a:p>
        </p:txBody>
      </p:sp>
    </p:spTree>
    <p:extLst>
      <p:ext uri="{BB962C8B-B14F-4D97-AF65-F5344CB8AC3E}">
        <p14:creationId xmlns:p14="http://schemas.microsoft.com/office/powerpoint/2010/main" val="368371959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58</a:t>
            </a:fld>
            <a:endParaRPr lang="de-CH" dirty="0"/>
          </a:p>
        </p:txBody>
      </p:sp>
    </p:spTree>
    <p:extLst>
      <p:ext uri="{BB962C8B-B14F-4D97-AF65-F5344CB8AC3E}">
        <p14:creationId xmlns:p14="http://schemas.microsoft.com/office/powerpoint/2010/main" val="34668916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3</a:t>
            </a:fld>
            <a:endParaRPr lang="de-CH" dirty="0"/>
          </a:p>
        </p:txBody>
      </p:sp>
    </p:spTree>
    <p:extLst>
      <p:ext uri="{BB962C8B-B14F-4D97-AF65-F5344CB8AC3E}">
        <p14:creationId xmlns:p14="http://schemas.microsoft.com/office/powerpoint/2010/main" val="406997376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59</a:t>
            </a:fld>
            <a:endParaRPr lang="de-CH" dirty="0"/>
          </a:p>
        </p:txBody>
      </p:sp>
    </p:spTree>
    <p:extLst>
      <p:ext uri="{BB962C8B-B14F-4D97-AF65-F5344CB8AC3E}">
        <p14:creationId xmlns:p14="http://schemas.microsoft.com/office/powerpoint/2010/main" val="33251141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60</a:t>
            </a:fld>
            <a:endParaRPr lang="de-CH" dirty="0"/>
          </a:p>
        </p:txBody>
      </p:sp>
    </p:spTree>
    <p:extLst>
      <p:ext uri="{BB962C8B-B14F-4D97-AF65-F5344CB8AC3E}">
        <p14:creationId xmlns:p14="http://schemas.microsoft.com/office/powerpoint/2010/main" val="45592711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61</a:t>
            </a:fld>
            <a:endParaRPr lang="de-CH" dirty="0"/>
          </a:p>
        </p:txBody>
      </p:sp>
    </p:spTree>
    <p:extLst>
      <p:ext uri="{BB962C8B-B14F-4D97-AF65-F5344CB8AC3E}">
        <p14:creationId xmlns:p14="http://schemas.microsoft.com/office/powerpoint/2010/main" val="328765959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62</a:t>
            </a:fld>
            <a:endParaRPr lang="de-CH" dirty="0"/>
          </a:p>
        </p:txBody>
      </p:sp>
    </p:spTree>
    <p:extLst>
      <p:ext uri="{BB962C8B-B14F-4D97-AF65-F5344CB8AC3E}">
        <p14:creationId xmlns:p14="http://schemas.microsoft.com/office/powerpoint/2010/main" val="178347391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63</a:t>
            </a:fld>
            <a:endParaRPr lang="de-CH" dirty="0"/>
          </a:p>
        </p:txBody>
      </p:sp>
    </p:spTree>
    <p:extLst>
      <p:ext uri="{BB962C8B-B14F-4D97-AF65-F5344CB8AC3E}">
        <p14:creationId xmlns:p14="http://schemas.microsoft.com/office/powerpoint/2010/main" val="60383043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64</a:t>
            </a:fld>
            <a:endParaRPr lang="de-CH" dirty="0"/>
          </a:p>
        </p:txBody>
      </p:sp>
    </p:spTree>
    <p:extLst>
      <p:ext uri="{BB962C8B-B14F-4D97-AF65-F5344CB8AC3E}">
        <p14:creationId xmlns:p14="http://schemas.microsoft.com/office/powerpoint/2010/main" val="404971392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65</a:t>
            </a:fld>
            <a:endParaRPr lang="de-CH" dirty="0"/>
          </a:p>
        </p:txBody>
      </p:sp>
    </p:spTree>
    <p:extLst>
      <p:ext uri="{BB962C8B-B14F-4D97-AF65-F5344CB8AC3E}">
        <p14:creationId xmlns:p14="http://schemas.microsoft.com/office/powerpoint/2010/main" val="149330247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66</a:t>
            </a:fld>
            <a:endParaRPr lang="de-CH" dirty="0"/>
          </a:p>
        </p:txBody>
      </p:sp>
    </p:spTree>
    <p:extLst>
      <p:ext uri="{BB962C8B-B14F-4D97-AF65-F5344CB8AC3E}">
        <p14:creationId xmlns:p14="http://schemas.microsoft.com/office/powerpoint/2010/main" val="426395408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67</a:t>
            </a:fld>
            <a:endParaRPr lang="de-CH" dirty="0"/>
          </a:p>
        </p:txBody>
      </p:sp>
    </p:spTree>
    <p:extLst>
      <p:ext uri="{BB962C8B-B14F-4D97-AF65-F5344CB8AC3E}">
        <p14:creationId xmlns:p14="http://schemas.microsoft.com/office/powerpoint/2010/main" val="389272784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70</a:t>
            </a:fld>
            <a:endParaRPr lang="de-CH" dirty="0"/>
          </a:p>
        </p:txBody>
      </p:sp>
    </p:spTree>
    <p:extLst>
      <p:ext uri="{BB962C8B-B14F-4D97-AF65-F5344CB8AC3E}">
        <p14:creationId xmlns:p14="http://schemas.microsoft.com/office/powerpoint/2010/main" val="17479876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4</a:t>
            </a:fld>
            <a:endParaRPr lang="de-CH" dirty="0"/>
          </a:p>
        </p:txBody>
      </p:sp>
    </p:spTree>
    <p:extLst>
      <p:ext uri="{BB962C8B-B14F-4D97-AF65-F5344CB8AC3E}">
        <p14:creationId xmlns:p14="http://schemas.microsoft.com/office/powerpoint/2010/main" val="365055166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74</a:t>
            </a:fld>
            <a:endParaRPr lang="de-CH" dirty="0"/>
          </a:p>
        </p:txBody>
      </p:sp>
    </p:spTree>
    <p:extLst>
      <p:ext uri="{BB962C8B-B14F-4D97-AF65-F5344CB8AC3E}">
        <p14:creationId xmlns:p14="http://schemas.microsoft.com/office/powerpoint/2010/main" val="32193483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5</a:t>
            </a:fld>
            <a:endParaRPr lang="de-CH" dirty="0"/>
          </a:p>
        </p:txBody>
      </p:sp>
    </p:spTree>
    <p:extLst>
      <p:ext uri="{BB962C8B-B14F-4D97-AF65-F5344CB8AC3E}">
        <p14:creationId xmlns:p14="http://schemas.microsoft.com/office/powerpoint/2010/main" val="18412396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6</a:t>
            </a:fld>
            <a:endParaRPr lang="de-CH" dirty="0"/>
          </a:p>
        </p:txBody>
      </p:sp>
    </p:spTree>
    <p:extLst>
      <p:ext uri="{BB962C8B-B14F-4D97-AF65-F5344CB8AC3E}">
        <p14:creationId xmlns:p14="http://schemas.microsoft.com/office/powerpoint/2010/main" val="17774131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7</a:t>
            </a:fld>
            <a:endParaRPr lang="de-CH" dirty="0"/>
          </a:p>
        </p:txBody>
      </p:sp>
    </p:spTree>
    <p:extLst>
      <p:ext uri="{BB962C8B-B14F-4D97-AF65-F5344CB8AC3E}">
        <p14:creationId xmlns:p14="http://schemas.microsoft.com/office/powerpoint/2010/main" val="19736372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8</a:t>
            </a:fld>
            <a:endParaRPr lang="de-CH" dirty="0"/>
          </a:p>
        </p:txBody>
      </p:sp>
    </p:spTree>
    <p:extLst>
      <p:ext uri="{BB962C8B-B14F-4D97-AF65-F5344CB8AC3E}">
        <p14:creationId xmlns:p14="http://schemas.microsoft.com/office/powerpoint/2010/main" val="37656329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9</a:t>
            </a:fld>
            <a:endParaRPr lang="de-CH" dirty="0"/>
          </a:p>
        </p:txBody>
      </p:sp>
    </p:spTree>
    <p:extLst>
      <p:ext uri="{BB962C8B-B14F-4D97-AF65-F5344CB8AC3E}">
        <p14:creationId xmlns:p14="http://schemas.microsoft.com/office/powerpoint/2010/main" val="30130842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7.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8.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9.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F3148999-9DBA-4D98-9A5B-6F60AFB8ECF9}" type="datetime1">
              <a:rPr lang="en-US" smtClean="0"/>
              <a:t>6/8/2021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r>
              <a:rPr lang="en-US"/>
              <a:t>Click icon to add picture</a:t>
            </a:r>
            <a:endParaRPr lang="en-GB" dirty="0"/>
          </a:p>
        </p:txBody>
      </p:sp>
    </p:spTree>
    <p:extLst>
      <p:ext uri="{BB962C8B-B14F-4D97-AF65-F5344CB8AC3E}">
        <p14:creationId xmlns:p14="http://schemas.microsoft.com/office/powerpoint/2010/main" val="82600996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5AB71F6D-1BD8-4ECA-AC81-0E1B9E29C41D}" type="datetime1">
              <a:rPr lang="en-US" smtClean="0"/>
              <a:t>6/8/2021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3656661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6DFDA631-FA7C-4DE8-9475-1EAEA46880B4}" type="datetime1">
              <a:rPr lang="en-US" smtClean="0"/>
              <a:t>6/8/2021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11809981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77AA47E5-5C62-477B-A7D2-97065E8A7B72}" type="datetime1">
              <a:rPr lang="en-US" smtClean="0"/>
              <a:t>6/8/2021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2250700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6126886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2A7D0AEB-1B97-4690-8120-96331E6E6944}" type="datetime1">
              <a:rPr lang="en-US" smtClean="0"/>
              <a:t>6/8/2021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90288269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550B9895-818F-41CA-AE01-CE536CEF4A8C}" type="datetime1">
              <a:rPr lang="en-US" smtClean="0"/>
              <a:t>6/8/2021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359772741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DD630C3B-DCD2-4EA0-B927-53DDF87EE633}" type="datetime1">
              <a:rPr lang="en-US" smtClean="0"/>
              <a:t>6/8/2021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68345709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62B2C064-FB16-4DCB-936E-258A3029B412}" type="datetime1">
              <a:rPr lang="en-US" smtClean="0"/>
              <a:t>6/8/2021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0715051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65780D35-73FB-4AB7-B803-17857E466A3B}" type="datetime1">
              <a:rPr lang="en-US" smtClean="0"/>
              <a:t>6/8/2021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241947282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56744A61-AC79-4AB9-BBC8-2AAF7DBBFD66}" type="datetime1">
              <a:rPr lang="en-US" smtClean="0"/>
              <a:t>6/8/2021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297493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669F5965-0F66-406D-86B1-AC142EC0AB6C}" type="datetime1">
              <a:rPr lang="en-US" smtClean="0"/>
              <a:t>6/8/2021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82600996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D75C284E-B0A2-42D7-8034-411B55A5BD30}" type="datetime1">
              <a:rPr lang="en-US" smtClean="0"/>
              <a:t>6/8/2021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2508653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D84E7B55-7656-473D-8E51-1FDDC6C307F2}" type="datetime1">
              <a:rPr lang="en-US" smtClean="0"/>
              <a:t>6/8/2021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22879230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7468707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EA869C3C-925F-417B-B008-DEA8B7C5554E}" type="datetime1">
              <a:rPr lang="en-US" smtClean="0"/>
              <a:t>6/8/2021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6845960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B1036529-E469-45B7-9FCC-AC68EAE0E236}" type="datetime1">
              <a:rPr lang="en-US" smtClean="0"/>
              <a:t>6/8/2021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189741533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F6C9B7A9-9685-47D0-9844-3F00A56B5218}" type="datetime1">
              <a:rPr lang="en-US" smtClean="0"/>
              <a:t>6/8/2021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418970784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8720A135-E049-44EF-BFED-0D530B430FA3}" type="datetime1">
              <a:rPr lang="en-US" smtClean="0"/>
              <a:t>6/8/2021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1568873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0871AFF8-6DA4-4B2A-98AA-45070BFFD227}" type="datetime1">
              <a:rPr lang="en-US" smtClean="0"/>
              <a:t>6/8/2021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28756125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716EE6FD-1DFC-41FA-9DEC-226F37936E2E}" type="datetime1">
              <a:rPr lang="en-US" smtClean="0"/>
              <a:t>6/8/2021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60610812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E9B38F3B-61A6-4A4C-8DAE-988CE6A8F316}" type="datetime1">
              <a:rPr lang="en-US" smtClean="0"/>
              <a:t>6/8/2021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57159663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F415CA22-DA95-4C60-95B1-CC21A4B0645F}" type="datetime1">
              <a:rPr lang="en-US" smtClean="0"/>
              <a:t>6/8/2021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149029171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FA659C8A-5219-41DC-AF1B-E01240F02F2F}" type="datetime1">
              <a:rPr lang="en-US" smtClean="0"/>
              <a:t>6/8/2021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79285593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29384381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C93A435D-39FC-4D61-B43E-62E3FE671EB8}" type="datetime1">
              <a:rPr lang="en-US" smtClean="0"/>
              <a:t>6/8/2021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80784549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24CD13AD-7F1B-42AF-AE35-1E5C0C88349A}" type="datetime1">
              <a:rPr lang="en-US" smtClean="0"/>
              <a:t>6/8/2021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314787039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D522FC87-63FB-49C4-A362-5D33BEC0A7F8}" type="datetime1">
              <a:rPr lang="en-US" smtClean="0"/>
              <a:t>6/8/2021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135519715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24276CBD-5F09-4039-BC3C-44BB15D05C35}" type="datetime1">
              <a:rPr lang="en-US" smtClean="0"/>
              <a:t>6/8/2021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72646352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AE751257-40C2-4DE4-BAC5-0E9814C63B5D}" type="datetime1">
              <a:rPr lang="en-US" smtClean="0"/>
              <a:t>6/8/2021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33685692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8B2407F7-4AA7-4199-AC02-9B65C5D012DD}" type="datetime1">
              <a:rPr lang="en-US" smtClean="0"/>
              <a:t>6/8/2021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823415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DD8F8AAA-4985-47AA-8D6C-919A137EAF23}" type="datetime1">
              <a:rPr lang="en-US" smtClean="0"/>
              <a:t>6/8/2021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63800854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00971C16-4088-4592-9B0C-77C11783BE93}" type="datetime1">
              <a:rPr lang="en-US" smtClean="0"/>
              <a:t>6/8/2021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19692003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98072313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2614206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149EFAB6-363A-4A73-A4F6-DFEC9783640A}" type="datetime1">
              <a:rPr lang="en-US" smtClean="0"/>
              <a:t>6/8/2021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381801933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0005D4F9-0C5A-4360-9E84-5ABF95D21120}" type="datetime1">
              <a:rPr lang="en-US" smtClean="0"/>
              <a:t>6/8/2021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98343045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D94435AC-BE61-4CB0-80B2-A1736AD5F6A9}" type="datetime1">
              <a:rPr lang="en-US" smtClean="0"/>
              <a:t>6/8/2021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4621783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FFBD826E-AB87-4A6A-8125-4C8B30FBFA36}" type="datetime1">
              <a:rPr lang="en-US" smtClean="0"/>
              <a:t>6/8/2021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942775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1CA278F7-18B5-4913-9F1D-802412DE0228}" type="datetime1">
              <a:rPr lang="en-US" smtClean="0"/>
              <a:t>6/8/2021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292845740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B66C6892-311A-4862-9E43-9DB7241010D5}" type="datetime1">
              <a:rPr lang="en-US" smtClean="0"/>
              <a:t>6/8/2021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19392417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CF2C5AC3-21B4-4C48-9E39-5BCD6636D3CB}" type="datetime1">
              <a:rPr lang="en-US" smtClean="0"/>
              <a:t>6/8/2021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91545528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430E9BE8-034A-45AB-84E4-F50046711042}" type="datetime1">
              <a:rPr lang="en-US" smtClean="0"/>
              <a:t>6/8/2021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27299815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21307910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2E351574-DE3B-48D4-BB21-472FD18DCB9D}" type="datetime1">
              <a:rPr lang="en-US" smtClean="0"/>
              <a:t>6/8/2021</a:t>
            </a:fld>
            <a:endParaRPr lang="en-GB" dirty="0"/>
          </a:p>
        </p:txBody>
      </p:sp>
      <p:sp>
        <p:nvSpPr>
          <p:cNvPr id="5" name="Fußzeilenplatzhalter 4"/>
          <p:cNvSpPr>
            <a:spLocks noGrp="1"/>
          </p:cNvSpPr>
          <p:nvPr>
            <p:ph type="ftr" sz="quarter" idx="11"/>
          </p:nvPr>
        </p:nvSpPr>
        <p:spPr/>
        <p:txBody>
          <a:bodyPr/>
          <a:lstStyle/>
          <a:p>
            <a:r>
              <a:rPr lang="en-GB" dirty="0"/>
              <a:t>Aritra Dhar</a:t>
            </a:r>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54241DFD-2AE7-488A-83A1-29E92D413C21}" type="datetime1">
              <a:rPr lang="en-US" smtClean="0"/>
              <a:t>6/8/2021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9285113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1AF374A9-6049-4202-896B-B7DBABA68360}" type="datetime1">
              <a:rPr lang="en-US" smtClean="0"/>
              <a:t>6/8/2021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37869484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B3229E04-0C19-4D15-999C-41BB4909DA78}" type="datetime1">
              <a:rPr lang="en-US" smtClean="0"/>
              <a:t>6/8/2021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102413516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3BD5298B-C59E-49D3-816A-738A75E98E55}" type="datetime1">
              <a:rPr lang="en-US" smtClean="0"/>
              <a:t>6/8/2021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30382286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F0D7A85B-24E5-4D73-8570-709A3615B7DA}" type="datetime1">
              <a:rPr lang="en-US" smtClean="0"/>
              <a:t>6/8/2021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363357921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799AAE93-88A3-4CE1-91DD-60A1DB83C299}" type="datetime1">
              <a:rPr lang="en-US" smtClean="0"/>
              <a:t>6/8/2021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27927120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3ACAB88F-7CED-4F1E-B029-43766187BB85}" type="datetime1">
              <a:rPr lang="en-US" smtClean="0"/>
              <a:t>6/8/2021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61201938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9FF3E83C-3C0E-4052-AE3D-C433249F37A4}" type="datetime1">
              <a:rPr lang="en-US" smtClean="0"/>
              <a:t>6/8/2021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9875359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8460238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0F59E043-569E-4BC6-8161-8C53585F916C}" type="datetime1">
              <a:rPr lang="en-US" smtClean="0"/>
              <a:t>6/8/2021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70605164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B14B3B7E-0AD8-406F-AA8E-CCCD99E11C31}" type="datetime1">
              <a:rPr lang="en-US" smtClean="0"/>
              <a:t>6/8/2021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54698C13-E349-4E71-92E0-A4A82AD905AA}" type="datetime1">
              <a:rPr lang="en-US" smtClean="0"/>
              <a:t>6/8/2021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115028168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F59C223A-12B3-460C-B41B-B7B7AACEEEB9}" type="datetime1">
              <a:rPr lang="en-US" smtClean="0"/>
              <a:t>6/8/2021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195414164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3C4BF800-FCEA-4BC6-A3F3-32CEADFE19AE}" type="datetime1">
              <a:rPr lang="en-US" smtClean="0"/>
              <a:t>6/8/2021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5322914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8CF558B6-F857-444F-AA56-7BC76B4FAFDB}" type="datetime1">
              <a:rPr lang="en-US" smtClean="0"/>
              <a:t>6/8/2021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307514662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F2F37917-B5F7-409F-A6E6-91EDF775B8B3}" type="datetime1">
              <a:rPr lang="en-US" smtClean="0"/>
              <a:t>6/8/2021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373609004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364A9B58-16C6-4436-9EDC-B0727A94DA90}" type="datetime1">
              <a:rPr lang="en-US" smtClean="0"/>
              <a:t>6/8/2021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29617826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FC2373D2-7497-4B18-B75A-0210BCF59F46}" type="datetime1">
              <a:rPr lang="en-US" smtClean="0"/>
              <a:t>6/8/2021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2146689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24492542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6B446F30-3A5B-4F86-BA3C-428FE7160532}" type="datetime1">
              <a:rPr lang="en-US" smtClean="0"/>
              <a:t>6/8/2021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3548068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9BD0F33E-5469-4EBA-86B6-7C6D9BAEFDDA}" type="datetime1">
              <a:rPr lang="en-US" smtClean="0"/>
              <a:t>6/8/2021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65221063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6C88DA6B-0D51-4091-AA89-63D0F9971C77}" type="datetime1">
              <a:rPr lang="en-US" smtClean="0"/>
              <a:t>6/8/2021</a:t>
            </a:fld>
            <a:endParaRPr lang="en-GB" dirty="0"/>
          </a:p>
        </p:txBody>
      </p:sp>
      <p:sp>
        <p:nvSpPr>
          <p:cNvPr id="3" name="Fußzeilenplatzhalter 2"/>
          <p:cNvSpPr>
            <a:spLocks noGrp="1"/>
          </p:cNvSpPr>
          <p:nvPr>
            <p:ph type="ftr" sz="quarter" idx="11"/>
          </p:nvPr>
        </p:nvSpPr>
        <p:spPr/>
        <p:txBody>
          <a:bodyPr/>
          <a:lstStyle/>
          <a:p>
            <a:r>
              <a:rPr lang="en-GB" dirty="0"/>
              <a:t>Aritra Dhar</a:t>
            </a:r>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5F161C5B-5FE4-4D78-A0C2-581E2DE34534}" type="datetime1">
              <a:rPr lang="en-US" smtClean="0"/>
              <a:t>6/8/2021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42130013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5F984A42-2043-4C6D-96F3-DA37FE4AEBE9}" type="datetime1">
              <a:rPr lang="en-US" smtClean="0"/>
              <a:t>6/8/2021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58747538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11E04529-C48B-48E0-A4AB-BBC8E10FD712}" type="datetime1">
              <a:rPr lang="en-US" smtClean="0"/>
              <a:t>6/8/2021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243000278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ABC13160-537B-4CCF-A417-D693140DF774}" type="datetime1">
              <a:rPr lang="en-US" smtClean="0"/>
              <a:t>6/8/2021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14298361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9A5ECD5E-CD9E-4819-83F2-DBC979B87F46}" type="datetime1">
              <a:rPr lang="en-US" smtClean="0"/>
              <a:t>6/8/2021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49158913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7B22A76A-A9E2-4954-BAC5-2739B91B4573}" type="datetime1">
              <a:rPr lang="en-US" smtClean="0"/>
              <a:t>6/8/2021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68060527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20791819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62138794-2AA9-4189-9B9F-9FA2CE77C73C}" type="datetime1">
              <a:rPr lang="en-US" smtClean="0"/>
              <a:t>6/8/2021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10293803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53F0D220-41DF-4402-A9A2-F7DBD1322BCA}" type="datetime1">
              <a:rPr lang="en-US" smtClean="0"/>
              <a:t>6/8/2021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405744646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68C5534B-EE79-42C9-9E29-34D54F7622F9}" type="datetime1">
              <a:rPr lang="en-US" smtClean="0"/>
              <a:t>6/8/2021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14426806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AAD3C510-21EB-48FE-A11A-BF113C30CC4F}" type="datetime1">
              <a:rPr lang="en-US" smtClean="0"/>
              <a:t>6/8/2021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135389624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2814AEB7-3247-42FC-A7D9-77269E856775}" type="datetime1">
              <a:rPr lang="en-US" smtClean="0"/>
              <a:t>6/8/2021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97254576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721673E2-CE0A-42F5-926A-31154B622343}" type="datetime1">
              <a:rPr lang="en-US" smtClean="0"/>
              <a:t>6/8/2021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325872713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B11C1A3D-B8A9-4880-A94B-76479512AA4F}" type="datetime1">
              <a:rPr lang="en-US" smtClean="0"/>
              <a:t>6/8/2021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150638594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emf"/><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3" Type="http://schemas.openxmlformats.org/officeDocument/2006/relationships/slideLayout" Target="../slideLayouts/slideLayout12.xml"/><Relationship Id="rId7" Type="http://schemas.openxmlformats.org/officeDocument/2006/relationships/slideLayout" Target="../slideLayouts/slideLayout16.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image" Target="../media/image1.emf"/><Relationship Id="rId5" Type="http://schemas.openxmlformats.org/officeDocument/2006/relationships/slideLayout" Target="../slideLayouts/slideLayout14.xml"/><Relationship Id="rId10" Type="http://schemas.openxmlformats.org/officeDocument/2006/relationships/theme" Target="../theme/theme2.xml"/><Relationship Id="rId4" Type="http://schemas.openxmlformats.org/officeDocument/2006/relationships/slideLayout" Target="../slideLayouts/slideLayout13.xml"/><Relationship Id="rId9" Type="http://schemas.openxmlformats.org/officeDocument/2006/relationships/slideLayout" Target="../slideLayouts/slideLayout1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6.xml"/><Relationship Id="rId3" Type="http://schemas.openxmlformats.org/officeDocument/2006/relationships/slideLayout" Target="../slideLayouts/slideLayout21.xml"/><Relationship Id="rId7" Type="http://schemas.openxmlformats.org/officeDocument/2006/relationships/slideLayout" Target="../slideLayouts/slideLayout25.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image" Target="../media/image1.emf"/><Relationship Id="rId5" Type="http://schemas.openxmlformats.org/officeDocument/2006/relationships/slideLayout" Target="../slideLayouts/slideLayout23.xml"/><Relationship Id="rId10" Type="http://schemas.openxmlformats.org/officeDocument/2006/relationships/theme" Target="../theme/theme3.xml"/><Relationship Id="rId4" Type="http://schemas.openxmlformats.org/officeDocument/2006/relationships/slideLayout" Target="../slideLayouts/slideLayout22.xml"/><Relationship Id="rId9" Type="http://schemas.openxmlformats.org/officeDocument/2006/relationships/slideLayout" Target="../slideLayouts/slideLayout2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5.xml"/><Relationship Id="rId3" Type="http://schemas.openxmlformats.org/officeDocument/2006/relationships/slideLayout" Target="../slideLayouts/slideLayout30.xml"/><Relationship Id="rId7" Type="http://schemas.openxmlformats.org/officeDocument/2006/relationships/slideLayout" Target="../slideLayouts/slideLayout34.xml"/><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image" Target="../media/image1.emf"/><Relationship Id="rId5" Type="http://schemas.openxmlformats.org/officeDocument/2006/relationships/slideLayout" Target="../slideLayouts/slideLayout32.xml"/><Relationship Id="rId10" Type="http://schemas.openxmlformats.org/officeDocument/2006/relationships/theme" Target="../theme/theme4.xml"/><Relationship Id="rId4" Type="http://schemas.openxmlformats.org/officeDocument/2006/relationships/slideLayout" Target="../slideLayouts/slideLayout31.xml"/><Relationship Id="rId9" Type="http://schemas.openxmlformats.org/officeDocument/2006/relationships/slideLayout" Target="../slideLayouts/slideLayout36.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image" Target="../media/image1.emf"/><Relationship Id="rId5" Type="http://schemas.openxmlformats.org/officeDocument/2006/relationships/slideLayout" Target="../slideLayouts/slideLayout41.xml"/><Relationship Id="rId10" Type="http://schemas.openxmlformats.org/officeDocument/2006/relationships/theme" Target="../theme/theme5.xml"/><Relationship Id="rId4" Type="http://schemas.openxmlformats.org/officeDocument/2006/relationships/slideLayout" Target="../slideLayouts/slideLayout40.xml"/><Relationship Id="rId9" Type="http://schemas.openxmlformats.org/officeDocument/2006/relationships/slideLayout" Target="../slideLayouts/slideLayout4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53.xml"/><Relationship Id="rId3" Type="http://schemas.openxmlformats.org/officeDocument/2006/relationships/slideLayout" Target="../slideLayouts/slideLayout48.xml"/><Relationship Id="rId7" Type="http://schemas.openxmlformats.org/officeDocument/2006/relationships/slideLayout" Target="../slideLayouts/slideLayout52.xml"/><Relationship Id="rId2" Type="http://schemas.openxmlformats.org/officeDocument/2006/relationships/slideLayout" Target="../slideLayouts/slideLayout47.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image" Target="../media/image1.emf"/><Relationship Id="rId5" Type="http://schemas.openxmlformats.org/officeDocument/2006/relationships/slideLayout" Target="../slideLayouts/slideLayout50.xml"/><Relationship Id="rId10" Type="http://schemas.openxmlformats.org/officeDocument/2006/relationships/theme" Target="../theme/theme6.xml"/><Relationship Id="rId4" Type="http://schemas.openxmlformats.org/officeDocument/2006/relationships/slideLayout" Target="../slideLayouts/slideLayout49.xml"/><Relationship Id="rId9" Type="http://schemas.openxmlformats.org/officeDocument/2006/relationships/slideLayout" Target="../slideLayouts/slideLayout5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62.xml"/><Relationship Id="rId3" Type="http://schemas.openxmlformats.org/officeDocument/2006/relationships/slideLayout" Target="../slideLayouts/slideLayout57.xml"/><Relationship Id="rId7" Type="http://schemas.openxmlformats.org/officeDocument/2006/relationships/slideLayout" Target="../slideLayouts/slideLayout61.xml"/><Relationship Id="rId2" Type="http://schemas.openxmlformats.org/officeDocument/2006/relationships/slideLayout" Target="../slideLayouts/slideLayout56.xml"/><Relationship Id="rId1" Type="http://schemas.openxmlformats.org/officeDocument/2006/relationships/slideLayout" Target="../slideLayouts/slideLayout55.xml"/><Relationship Id="rId6" Type="http://schemas.openxmlformats.org/officeDocument/2006/relationships/slideLayout" Target="../slideLayouts/slideLayout60.xml"/><Relationship Id="rId11" Type="http://schemas.openxmlformats.org/officeDocument/2006/relationships/image" Target="../media/image1.emf"/><Relationship Id="rId5" Type="http://schemas.openxmlformats.org/officeDocument/2006/relationships/slideLayout" Target="../slideLayouts/slideLayout59.xml"/><Relationship Id="rId10" Type="http://schemas.openxmlformats.org/officeDocument/2006/relationships/theme" Target="../theme/theme7.xml"/><Relationship Id="rId4" Type="http://schemas.openxmlformats.org/officeDocument/2006/relationships/slideLayout" Target="../slideLayouts/slideLayout58.xml"/><Relationship Id="rId9" Type="http://schemas.openxmlformats.org/officeDocument/2006/relationships/slideLayout" Target="../slideLayouts/slideLayout63.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71.xml"/><Relationship Id="rId3" Type="http://schemas.openxmlformats.org/officeDocument/2006/relationships/slideLayout" Target="../slideLayouts/slideLayout66.xml"/><Relationship Id="rId7" Type="http://schemas.openxmlformats.org/officeDocument/2006/relationships/slideLayout" Target="../slideLayouts/slideLayout70.xml"/><Relationship Id="rId2" Type="http://schemas.openxmlformats.org/officeDocument/2006/relationships/slideLayout" Target="../slideLayouts/slideLayout65.xml"/><Relationship Id="rId1" Type="http://schemas.openxmlformats.org/officeDocument/2006/relationships/slideLayout" Target="../slideLayouts/slideLayout64.xml"/><Relationship Id="rId6" Type="http://schemas.openxmlformats.org/officeDocument/2006/relationships/slideLayout" Target="../slideLayouts/slideLayout69.xml"/><Relationship Id="rId11" Type="http://schemas.openxmlformats.org/officeDocument/2006/relationships/image" Target="../media/image1.emf"/><Relationship Id="rId5" Type="http://schemas.openxmlformats.org/officeDocument/2006/relationships/slideLayout" Target="../slideLayouts/slideLayout68.xml"/><Relationship Id="rId10" Type="http://schemas.openxmlformats.org/officeDocument/2006/relationships/theme" Target="../theme/theme8.xml"/><Relationship Id="rId4" Type="http://schemas.openxmlformats.org/officeDocument/2006/relationships/slideLayout" Target="../slideLayouts/slideLayout67.xml"/><Relationship Id="rId9" Type="http://schemas.openxmlformats.org/officeDocument/2006/relationships/slideLayout" Target="../slideLayouts/slideLayout72.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80.xml"/><Relationship Id="rId3" Type="http://schemas.openxmlformats.org/officeDocument/2006/relationships/slideLayout" Target="../slideLayouts/slideLayout75.xml"/><Relationship Id="rId7" Type="http://schemas.openxmlformats.org/officeDocument/2006/relationships/slideLayout" Target="../slideLayouts/slideLayout79.xml"/><Relationship Id="rId2" Type="http://schemas.openxmlformats.org/officeDocument/2006/relationships/slideLayout" Target="../slideLayouts/slideLayout74.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image" Target="../media/image1.emf"/><Relationship Id="rId5" Type="http://schemas.openxmlformats.org/officeDocument/2006/relationships/slideLayout" Target="../slideLayouts/slideLayout77.xml"/><Relationship Id="rId10" Type="http://schemas.openxmlformats.org/officeDocument/2006/relationships/theme" Target="../theme/theme9.xml"/><Relationship Id="rId4" Type="http://schemas.openxmlformats.org/officeDocument/2006/relationships/slideLayout" Target="../slideLayouts/slideLayout76.xml"/><Relationship Id="rId9" Type="http://schemas.openxmlformats.org/officeDocument/2006/relationships/slideLayout" Target="../slideLayouts/slideLayout8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9682F097-687F-4F00-8958-B8AAE0969CE0}" type="datetime1">
              <a:rPr lang="en-US" smtClean="0"/>
              <a:t>6/8/2021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endParaRPr lang="en-GB" sz="800" b="1" baseline="0" dirty="0"/>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cSld>
  <p:clrMap bg1="lt1" tx1="dk1" bg2="lt2" tx2="dk2" accent1="accent1" accent2="accent2" accent3="accent3" accent4="accent4" accent5="accent5" accent6="accent6" hlink="hlink" folHlink="folHlink"/>
  <p:sldLayoutIdLst>
    <p:sldLayoutId id="2147483661" r:id="rId1"/>
    <p:sldLayoutId id="2147483662" r:id="rId2"/>
    <p:sldLayoutId id="2147483667" r:id="rId3"/>
    <p:sldLayoutId id="2147483666" r:id="rId4"/>
    <p:sldLayoutId id="2147483650" r:id="rId5"/>
    <p:sldLayoutId id="2147483652" r:id="rId6"/>
    <p:sldLayoutId id="2147483655" r:id="rId7"/>
    <p:sldLayoutId id="2147483665" r:id="rId8"/>
    <p:sldLayoutId id="2147483668"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35425F2D-08B3-4BF2-880E-527DBF29806F}" type="datetime1">
              <a:rPr lang="en-US" smtClean="0"/>
              <a:t>6/8/2021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4049504385"/>
      </p:ext>
    </p:extLst>
  </p:cSld>
  <p:clrMap bg1="lt1" tx1="dk1" bg2="lt2" tx2="dk2" accent1="accent1" accent2="accent2" accent3="accent3" accent4="accent4" accent5="accent5" accent6="accent6" hlink="hlink" folHlink="folHlink"/>
  <p:sldLayoutIdLst>
    <p:sldLayoutId id="2147483766" r:id="rId1"/>
    <p:sldLayoutId id="2147483767" r:id="rId2"/>
    <p:sldLayoutId id="2147483768" r:id="rId3"/>
    <p:sldLayoutId id="2147483769" r:id="rId4"/>
    <p:sldLayoutId id="2147483770" r:id="rId5"/>
    <p:sldLayoutId id="2147483771" r:id="rId6"/>
    <p:sldLayoutId id="2147483772" r:id="rId7"/>
    <p:sldLayoutId id="2147483773" r:id="rId8"/>
    <p:sldLayoutId id="2147483776"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E338984C-2DD5-42A8-92E5-DC2F4E3C4050}" type="datetime1">
              <a:rPr lang="en-US" smtClean="0"/>
              <a:t>6/8/2021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4276528870"/>
      </p:ext>
    </p:extLst>
  </p:cSld>
  <p:clrMap bg1="lt1" tx1="dk1" bg2="lt2" tx2="dk2" accent1="accent1" accent2="accent2" accent3="accent3" accent4="accent4" accent5="accent5" accent6="accent6" hlink="hlink" folHlink="folHlink"/>
  <p:sldLayoutIdLst>
    <p:sldLayoutId id="2147483778" r:id="rId1"/>
    <p:sldLayoutId id="2147483779" r:id="rId2"/>
    <p:sldLayoutId id="2147483780" r:id="rId3"/>
    <p:sldLayoutId id="2147483781" r:id="rId4"/>
    <p:sldLayoutId id="2147483782" r:id="rId5"/>
    <p:sldLayoutId id="2147483783" r:id="rId6"/>
    <p:sldLayoutId id="2147483784" r:id="rId7"/>
    <p:sldLayoutId id="2147483785" r:id="rId8"/>
    <p:sldLayoutId id="2147483788"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35B70E17-F8FE-4F12-BB1C-8A8A0142C8CF}" type="datetime1">
              <a:rPr lang="en-US" smtClean="0"/>
              <a:t>6/8/2021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1514477690"/>
      </p:ext>
    </p:extLst>
  </p:cSld>
  <p:clrMap bg1="lt1" tx1="dk1" bg2="lt2" tx2="dk2" accent1="accent1" accent2="accent2" accent3="accent3" accent4="accent4" accent5="accent5" accent6="accent6" hlink="hlink" folHlink="folHlink"/>
  <p:sldLayoutIdLst>
    <p:sldLayoutId id="2147483790" r:id="rId1"/>
    <p:sldLayoutId id="2147483791" r:id="rId2"/>
    <p:sldLayoutId id="2147483792" r:id="rId3"/>
    <p:sldLayoutId id="2147483793" r:id="rId4"/>
    <p:sldLayoutId id="2147483794" r:id="rId5"/>
    <p:sldLayoutId id="2147483795" r:id="rId6"/>
    <p:sldLayoutId id="2147483796" r:id="rId7"/>
    <p:sldLayoutId id="2147483797" r:id="rId8"/>
    <p:sldLayoutId id="2147483800"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473C3051-7CBF-4233-A06B-63AD51EC7F07}" type="datetime1">
              <a:rPr lang="en-US" smtClean="0"/>
              <a:t>6/8/2021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4014925421"/>
      </p:ext>
    </p:extLst>
  </p:cSld>
  <p:clrMap bg1="lt1" tx1="dk1" bg2="lt2" tx2="dk2" accent1="accent1" accent2="accent2" accent3="accent3" accent4="accent4" accent5="accent5" accent6="accent6" hlink="hlink" folHlink="folHlink"/>
  <p:sldLayoutIdLst>
    <p:sldLayoutId id="2147483802" r:id="rId1"/>
    <p:sldLayoutId id="2147483803" r:id="rId2"/>
    <p:sldLayoutId id="2147483804" r:id="rId3"/>
    <p:sldLayoutId id="2147483805" r:id="rId4"/>
    <p:sldLayoutId id="2147483806" r:id="rId5"/>
    <p:sldLayoutId id="2147483807" r:id="rId6"/>
    <p:sldLayoutId id="2147483808" r:id="rId7"/>
    <p:sldLayoutId id="2147483809" r:id="rId8"/>
    <p:sldLayoutId id="2147483812"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9FD890E0-2C21-49A2-AF4F-2EEC53B7DD55}" type="datetime1">
              <a:rPr lang="en-US" smtClean="0"/>
              <a:t>6/8/2021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3168872595"/>
      </p:ext>
    </p:extLst>
  </p:cSld>
  <p:clrMap bg1="lt1" tx1="dk1" bg2="lt2" tx2="dk2" accent1="accent1" accent2="accent2" accent3="accent3" accent4="accent4" accent5="accent5" accent6="accent6" hlink="hlink" folHlink="folHlink"/>
  <p:sldLayoutIdLst>
    <p:sldLayoutId id="2147483814" r:id="rId1"/>
    <p:sldLayoutId id="2147483815" r:id="rId2"/>
    <p:sldLayoutId id="2147483816" r:id="rId3"/>
    <p:sldLayoutId id="2147483817" r:id="rId4"/>
    <p:sldLayoutId id="2147483818" r:id="rId5"/>
    <p:sldLayoutId id="2147483819" r:id="rId6"/>
    <p:sldLayoutId id="2147483820" r:id="rId7"/>
    <p:sldLayoutId id="2147483821" r:id="rId8"/>
    <p:sldLayoutId id="2147483824"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FFBF44E5-A55F-4644-A843-C16F7D9BFC89}" type="datetime1">
              <a:rPr lang="en-US" smtClean="0"/>
              <a:t>6/8/2021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4100797268"/>
      </p:ext>
    </p:extLst>
  </p:cSld>
  <p:clrMap bg1="lt1" tx1="dk1" bg2="lt2" tx2="dk2" accent1="accent1" accent2="accent2" accent3="accent3" accent4="accent4" accent5="accent5" accent6="accent6" hlink="hlink" folHlink="folHlink"/>
  <p:sldLayoutIdLst>
    <p:sldLayoutId id="2147483826" r:id="rId1"/>
    <p:sldLayoutId id="2147483827" r:id="rId2"/>
    <p:sldLayoutId id="2147483828" r:id="rId3"/>
    <p:sldLayoutId id="2147483829" r:id="rId4"/>
    <p:sldLayoutId id="2147483830" r:id="rId5"/>
    <p:sldLayoutId id="2147483831" r:id="rId6"/>
    <p:sldLayoutId id="2147483832" r:id="rId7"/>
    <p:sldLayoutId id="2147483833" r:id="rId8"/>
    <p:sldLayoutId id="2147483836"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D145893D-6059-44B7-A581-FA63BEE7F5D3}" type="datetime1">
              <a:rPr lang="en-US" smtClean="0"/>
              <a:t>6/8/2021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2656459872"/>
      </p:ext>
    </p:extLst>
  </p:cSld>
  <p:clrMap bg1="lt1" tx1="dk1" bg2="lt2" tx2="dk2" accent1="accent1" accent2="accent2" accent3="accent3" accent4="accent4" accent5="accent5" accent6="accent6" hlink="hlink" folHlink="folHlink"/>
  <p:sldLayoutIdLst>
    <p:sldLayoutId id="2147483838" r:id="rId1"/>
    <p:sldLayoutId id="2147483839" r:id="rId2"/>
    <p:sldLayoutId id="2147483840" r:id="rId3"/>
    <p:sldLayoutId id="2147483841" r:id="rId4"/>
    <p:sldLayoutId id="2147483842" r:id="rId5"/>
    <p:sldLayoutId id="2147483843" r:id="rId6"/>
    <p:sldLayoutId id="2147483844" r:id="rId7"/>
    <p:sldLayoutId id="2147483845" r:id="rId8"/>
    <p:sldLayoutId id="2147483848"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D9F75221-2447-48C4-8A74-FC62BED5FD6E}" type="datetime1">
              <a:rPr lang="en-US" smtClean="0"/>
              <a:t>6/8/2021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2300507993"/>
      </p:ext>
    </p:extLst>
  </p:cSld>
  <p:clrMap bg1="lt1" tx1="dk1" bg2="lt2" tx2="dk2" accent1="accent1" accent2="accent2" accent3="accent3" accent4="accent4" accent5="accent5" accent6="accent6" hlink="hlink" folHlink="folHlink"/>
  <p:sldLayoutIdLst>
    <p:sldLayoutId id="2147483850" r:id="rId1"/>
    <p:sldLayoutId id="2147483851" r:id="rId2"/>
    <p:sldLayoutId id="2147483852" r:id="rId3"/>
    <p:sldLayoutId id="2147483853" r:id="rId4"/>
    <p:sldLayoutId id="2147483854" r:id="rId5"/>
    <p:sldLayoutId id="2147483855" r:id="rId6"/>
    <p:sldLayoutId id="2147483856" r:id="rId7"/>
    <p:sldLayoutId id="2147483857" r:id="rId8"/>
    <p:sldLayoutId id="2147483860"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48.png"/><Relationship Id="rId2" Type="http://schemas.openxmlformats.org/officeDocument/2006/relationships/notesSlide" Target="../notesSlides/notesSlide10.xml"/><Relationship Id="rId1" Type="http://schemas.openxmlformats.org/officeDocument/2006/relationships/slideLayout" Target="../slideLayouts/slideLayout5.xml"/><Relationship Id="rId6" Type="http://schemas.openxmlformats.org/officeDocument/2006/relationships/image" Target="../media/image47.png"/><Relationship Id="rId5" Type="http://schemas.openxmlformats.org/officeDocument/2006/relationships/image" Target="../media/image46.png"/><Relationship Id="rId4" Type="http://schemas.microsoft.com/office/2007/relationships/hdphoto" Target="../media/hdphoto13.wdp"/></Relationships>
</file>

<file path=ppt/slides/_rels/slide11.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9.png"/><Relationship Id="rId7" Type="http://schemas.openxmlformats.org/officeDocument/2006/relationships/image" Target="../media/image51.png"/><Relationship Id="rId2" Type="http://schemas.openxmlformats.org/officeDocument/2006/relationships/notesSlide" Target="../notesSlides/notesSlide11.xml"/><Relationship Id="rId1" Type="http://schemas.openxmlformats.org/officeDocument/2006/relationships/slideLayout" Target="../slideLayouts/slideLayout5.xml"/><Relationship Id="rId6" Type="http://schemas.openxmlformats.org/officeDocument/2006/relationships/image" Target="../media/image48.png"/><Relationship Id="rId5" Type="http://schemas.openxmlformats.org/officeDocument/2006/relationships/image" Target="../media/image50.png"/><Relationship Id="rId10" Type="http://schemas.openxmlformats.org/officeDocument/2006/relationships/image" Target="../media/image54.png"/><Relationship Id="rId4" Type="http://schemas.openxmlformats.org/officeDocument/2006/relationships/image" Target="../media/image24.png"/><Relationship Id="rId9" Type="http://schemas.openxmlformats.org/officeDocument/2006/relationships/image" Target="../media/image53.png"/></Relationships>
</file>

<file path=ppt/slides/_rels/slide12.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notesSlide" Target="../notesSlides/notesSlide12.xml"/><Relationship Id="rId7" Type="http://schemas.openxmlformats.org/officeDocument/2006/relationships/image" Target="../media/image58.png"/><Relationship Id="rId2" Type="http://schemas.openxmlformats.org/officeDocument/2006/relationships/slideLayout" Target="../slideLayouts/slideLayout5.xml"/><Relationship Id="rId1" Type="http://schemas.openxmlformats.org/officeDocument/2006/relationships/tags" Target="../tags/tag1.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 Id="rId9" Type="http://schemas.openxmlformats.org/officeDocument/2006/relationships/image" Target="../media/image60.png"/></Relationships>
</file>

<file path=ppt/slides/_rels/slide13.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61.jpeg"/><Relationship Id="rId7" Type="http://schemas.openxmlformats.org/officeDocument/2006/relationships/image" Target="../media/image64.jpeg"/><Relationship Id="rId2" Type="http://schemas.openxmlformats.org/officeDocument/2006/relationships/notesSlide" Target="../notesSlides/notesSlide13.xml"/><Relationship Id="rId1" Type="http://schemas.openxmlformats.org/officeDocument/2006/relationships/slideLayout" Target="../slideLayouts/slideLayout5.xml"/><Relationship Id="rId6" Type="http://schemas.openxmlformats.org/officeDocument/2006/relationships/image" Target="../media/image63.jpeg"/><Relationship Id="rId5" Type="http://schemas.openxmlformats.org/officeDocument/2006/relationships/image" Target="../media/image480.png"/><Relationship Id="rId4" Type="http://schemas.openxmlformats.org/officeDocument/2006/relationships/image" Target="../media/image62.png"/></Relationships>
</file>

<file path=ppt/slides/_rels/slide14.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52.png"/><Relationship Id="rId7" Type="http://schemas.openxmlformats.org/officeDocument/2006/relationships/image" Target="../media/image67.png"/><Relationship Id="rId2" Type="http://schemas.openxmlformats.org/officeDocument/2006/relationships/image" Target="../media/image50.png"/><Relationship Id="rId1" Type="http://schemas.openxmlformats.org/officeDocument/2006/relationships/slideLayout" Target="../slideLayouts/slideLayout5.xml"/><Relationship Id="rId6" Type="http://schemas.openxmlformats.org/officeDocument/2006/relationships/image" Target="../media/image66.jpeg"/><Relationship Id="rId11" Type="http://schemas.openxmlformats.org/officeDocument/2006/relationships/image" Target="../media/image71.png"/><Relationship Id="rId5" Type="http://schemas.openxmlformats.org/officeDocument/2006/relationships/image" Target="../media/image62.png"/><Relationship Id="rId10" Type="http://schemas.openxmlformats.org/officeDocument/2006/relationships/image" Target="../media/image70.png"/><Relationship Id="rId4" Type="http://schemas.openxmlformats.org/officeDocument/2006/relationships/image" Target="../media/image53.png"/><Relationship Id="rId9" Type="http://schemas.openxmlformats.org/officeDocument/2006/relationships/image" Target="../media/image69.png"/></Relationships>
</file>

<file path=ppt/slides/_rels/slide15.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52.png"/><Relationship Id="rId7" Type="http://schemas.openxmlformats.org/officeDocument/2006/relationships/image" Target="../media/image67.png"/><Relationship Id="rId2" Type="http://schemas.openxmlformats.org/officeDocument/2006/relationships/image" Target="../media/image50.png"/><Relationship Id="rId1" Type="http://schemas.openxmlformats.org/officeDocument/2006/relationships/slideLayout" Target="../slideLayouts/slideLayout5.xml"/><Relationship Id="rId6" Type="http://schemas.openxmlformats.org/officeDocument/2006/relationships/image" Target="../media/image66.jpeg"/><Relationship Id="rId11" Type="http://schemas.openxmlformats.org/officeDocument/2006/relationships/image" Target="../media/image71.png"/><Relationship Id="rId5" Type="http://schemas.openxmlformats.org/officeDocument/2006/relationships/image" Target="../media/image62.png"/><Relationship Id="rId10" Type="http://schemas.openxmlformats.org/officeDocument/2006/relationships/image" Target="../media/image70.png"/><Relationship Id="rId4" Type="http://schemas.openxmlformats.org/officeDocument/2006/relationships/image" Target="../media/image53.png"/><Relationship Id="rId9" Type="http://schemas.openxmlformats.org/officeDocument/2006/relationships/image" Target="../media/image69.png"/></Relationships>
</file>

<file path=ppt/slides/_rels/slide16.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52.png"/><Relationship Id="rId7" Type="http://schemas.openxmlformats.org/officeDocument/2006/relationships/image" Target="../media/image67.png"/><Relationship Id="rId12" Type="http://schemas.openxmlformats.org/officeDocument/2006/relationships/image" Target="../media/image71.png"/><Relationship Id="rId2" Type="http://schemas.openxmlformats.org/officeDocument/2006/relationships/image" Target="../media/image50.png"/><Relationship Id="rId1" Type="http://schemas.openxmlformats.org/officeDocument/2006/relationships/slideLayout" Target="../slideLayouts/slideLayout5.xml"/><Relationship Id="rId6" Type="http://schemas.openxmlformats.org/officeDocument/2006/relationships/image" Target="../media/image66.jpeg"/><Relationship Id="rId11" Type="http://schemas.openxmlformats.org/officeDocument/2006/relationships/image" Target="../media/image72.png"/><Relationship Id="rId5" Type="http://schemas.openxmlformats.org/officeDocument/2006/relationships/image" Target="../media/image62.png"/><Relationship Id="rId10" Type="http://schemas.openxmlformats.org/officeDocument/2006/relationships/image" Target="../media/image70.png"/><Relationship Id="rId4" Type="http://schemas.openxmlformats.org/officeDocument/2006/relationships/image" Target="../media/image53.png"/><Relationship Id="rId9" Type="http://schemas.openxmlformats.org/officeDocument/2006/relationships/image" Target="../media/image69.png"/></Relationships>
</file>

<file path=ppt/slides/_rels/slide17.xml.rels><?xml version="1.0" encoding="UTF-8" standalone="yes"?>
<Relationships xmlns="http://schemas.openxmlformats.org/package/2006/relationships"><Relationship Id="rId8" Type="http://schemas.openxmlformats.org/officeDocument/2006/relationships/image" Target="../media/image68.png"/><Relationship Id="rId13" Type="http://schemas.openxmlformats.org/officeDocument/2006/relationships/image" Target="../media/image74.png"/><Relationship Id="rId3" Type="http://schemas.openxmlformats.org/officeDocument/2006/relationships/image" Target="../media/image52.png"/><Relationship Id="rId7" Type="http://schemas.openxmlformats.org/officeDocument/2006/relationships/image" Target="../media/image67.png"/><Relationship Id="rId12" Type="http://schemas.openxmlformats.org/officeDocument/2006/relationships/image" Target="../media/image73.png"/><Relationship Id="rId2" Type="http://schemas.openxmlformats.org/officeDocument/2006/relationships/image" Target="../media/image50.png"/><Relationship Id="rId1" Type="http://schemas.openxmlformats.org/officeDocument/2006/relationships/slideLayout" Target="../slideLayouts/slideLayout5.xml"/><Relationship Id="rId6" Type="http://schemas.openxmlformats.org/officeDocument/2006/relationships/image" Target="../media/image66.jpeg"/><Relationship Id="rId11" Type="http://schemas.openxmlformats.org/officeDocument/2006/relationships/image" Target="../media/image72.png"/><Relationship Id="rId5" Type="http://schemas.openxmlformats.org/officeDocument/2006/relationships/image" Target="../media/image62.png"/><Relationship Id="rId15" Type="http://schemas.openxmlformats.org/officeDocument/2006/relationships/image" Target="../media/image71.png"/><Relationship Id="rId10" Type="http://schemas.openxmlformats.org/officeDocument/2006/relationships/image" Target="../media/image70.png"/><Relationship Id="rId4" Type="http://schemas.openxmlformats.org/officeDocument/2006/relationships/image" Target="../media/image53.png"/><Relationship Id="rId9" Type="http://schemas.openxmlformats.org/officeDocument/2006/relationships/image" Target="../media/image69.png"/><Relationship Id="rId14" Type="http://schemas.openxmlformats.org/officeDocument/2006/relationships/image" Target="../media/image75.png"/></Relationships>
</file>

<file path=ppt/slides/_rels/slide18.xml.rels><?xml version="1.0" encoding="UTF-8" standalone="yes"?>
<Relationships xmlns="http://schemas.openxmlformats.org/package/2006/relationships"><Relationship Id="rId8" Type="http://schemas.openxmlformats.org/officeDocument/2006/relationships/image" Target="../media/image68.png"/><Relationship Id="rId13" Type="http://schemas.openxmlformats.org/officeDocument/2006/relationships/image" Target="../media/image74.png"/><Relationship Id="rId3" Type="http://schemas.openxmlformats.org/officeDocument/2006/relationships/image" Target="../media/image52.png"/><Relationship Id="rId7" Type="http://schemas.openxmlformats.org/officeDocument/2006/relationships/image" Target="../media/image67.png"/><Relationship Id="rId12" Type="http://schemas.openxmlformats.org/officeDocument/2006/relationships/image" Target="../media/image73.png"/><Relationship Id="rId2" Type="http://schemas.openxmlformats.org/officeDocument/2006/relationships/image" Target="../media/image50.png"/><Relationship Id="rId1" Type="http://schemas.openxmlformats.org/officeDocument/2006/relationships/slideLayout" Target="../slideLayouts/slideLayout5.xml"/><Relationship Id="rId6" Type="http://schemas.openxmlformats.org/officeDocument/2006/relationships/image" Target="../media/image66.jpeg"/><Relationship Id="rId11" Type="http://schemas.openxmlformats.org/officeDocument/2006/relationships/image" Target="../media/image72.png"/><Relationship Id="rId5" Type="http://schemas.openxmlformats.org/officeDocument/2006/relationships/image" Target="../media/image62.png"/><Relationship Id="rId15" Type="http://schemas.openxmlformats.org/officeDocument/2006/relationships/image" Target="../media/image71.png"/><Relationship Id="rId10" Type="http://schemas.openxmlformats.org/officeDocument/2006/relationships/image" Target="../media/image70.png"/><Relationship Id="rId4" Type="http://schemas.openxmlformats.org/officeDocument/2006/relationships/image" Target="../media/image53.png"/><Relationship Id="rId9" Type="http://schemas.openxmlformats.org/officeDocument/2006/relationships/image" Target="../media/image69.png"/><Relationship Id="rId14" Type="http://schemas.openxmlformats.org/officeDocument/2006/relationships/image" Target="../media/image75.png"/></Relationships>
</file>

<file path=ppt/slides/_rels/slide19.xml.rels><?xml version="1.0" encoding="UTF-8" standalone="yes"?>
<Relationships xmlns="http://schemas.openxmlformats.org/package/2006/relationships"><Relationship Id="rId8" Type="http://schemas.openxmlformats.org/officeDocument/2006/relationships/image" Target="../media/image67.png"/><Relationship Id="rId13" Type="http://schemas.openxmlformats.org/officeDocument/2006/relationships/image" Target="../media/image73.png"/><Relationship Id="rId3" Type="http://schemas.openxmlformats.org/officeDocument/2006/relationships/image" Target="../media/image50.png"/><Relationship Id="rId7" Type="http://schemas.openxmlformats.org/officeDocument/2006/relationships/image" Target="../media/image66.jpeg"/><Relationship Id="rId12" Type="http://schemas.openxmlformats.org/officeDocument/2006/relationships/image" Target="../media/image72.png"/><Relationship Id="rId2" Type="http://schemas.openxmlformats.org/officeDocument/2006/relationships/notesSlide" Target="../notesSlides/notesSlide14.xml"/><Relationship Id="rId16" Type="http://schemas.openxmlformats.org/officeDocument/2006/relationships/image" Target="../media/image71.png"/><Relationship Id="rId1" Type="http://schemas.openxmlformats.org/officeDocument/2006/relationships/slideLayout" Target="../slideLayouts/slideLayout5.xml"/><Relationship Id="rId6" Type="http://schemas.openxmlformats.org/officeDocument/2006/relationships/image" Target="../media/image62.png"/><Relationship Id="rId11" Type="http://schemas.openxmlformats.org/officeDocument/2006/relationships/image" Target="../media/image70.png"/><Relationship Id="rId5" Type="http://schemas.openxmlformats.org/officeDocument/2006/relationships/image" Target="../media/image53.png"/><Relationship Id="rId15" Type="http://schemas.openxmlformats.org/officeDocument/2006/relationships/image" Target="../media/image75.png"/><Relationship Id="rId10" Type="http://schemas.openxmlformats.org/officeDocument/2006/relationships/image" Target="../media/image69.png"/><Relationship Id="rId4" Type="http://schemas.openxmlformats.org/officeDocument/2006/relationships/image" Target="../media/image52.png"/><Relationship Id="rId9" Type="http://schemas.openxmlformats.org/officeDocument/2006/relationships/image" Target="../media/image68.png"/><Relationship Id="rId14" Type="http://schemas.openxmlformats.org/officeDocument/2006/relationships/image" Target="../media/image74.png"/></Relationships>
</file>

<file path=ppt/slides/_rels/slide2.xml.rels><?xml version="1.0" encoding="UTF-8" standalone="yes"?>
<Relationships xmlns="http://schemas.openxmlformats.org/package/2006/relationships"><Relationship Id="rId8" Type="http://schemas.openxmlformats.org/officeDocument/2006/relationships/image" Target="../media/image9.jpg"/><Relationship Id="rId3" Type="http://schemas.openxmlformats.org/officeDocument/2006/relationships/image" Target="../media/image4.jpeg"/><Relationship Id="rId7"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image" Target="../media/image7.jpeg"/><Relationship Id="rId5" Type="http://schemas.openxmlformats.org/officeDocument/2006/relationships/image" Target="../media/image6.tmp"/><Relationship Id="rId10" Type="http://schemas.openxmlformats.org/officeDocument/2006/relationships/image" Target="../media/image11.jpeg"/><Relationship Id="rId4" Type="http://schemas.openxmlformats.org/officeDocument/2006/relationships/image" Target="../media/image5.jpeg"/><Relationship Id="rId9" Type="http://schemas.openxmlformats.org/officeDocument/2006/relationships/image" Target="../media/image10.jpeg"/></Relationships>
</file>

<file path=ppt/slides/_rels/slide20.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52.png"/><Relationship Id="rId7" Type="http://schemas.openxmlformats.org/officeDocument/2006/relationships/image" Target="../media/image67.png"/><Relationship Id="rId12" Type="http://schemas.openxmlformats.org/officeDocument/2006/relationships/image" Target="../media/image71.png"/><Relationship Id="rId2" Type="http://schemas.openxmlformats.org/officeDocument/2006/relationships/image" Target="../media/image50.png"/><Relationship Id="rId1" Type="http://schemas.openxmlformats.org/officeDocument/2006/relationships/slideLayout" Target="../slideLayouts/slideLayout5.xml"/><Relationship Id="rId6" Type="http://schemas.openxmlformats.org/officeDocument/2006/relationships/image" Target="../media/image66.jpeg"/><Relationship Id="rId11" Type="http://schemas.openxmlformats.org/officeDocument/2006/relationships/image" Target="../media/image70.png"/><Relationship Id="rId5" Type="http://schemas.openxmlformats.org/officeDocument/2006/relationships/image" Target="../media/image62.png"/><Relationship Id="rId10" Type="http://schemas.openxmlformats.org/officeDocument/2006/relationships/image" Target="../media/image48.png"/><Relationship Id="rId4" Type="http://schemas.openxmlformats.org/officeDocument/2006/relationships/image" Target="../media/image53.png"/><Relationship Id="rId9" Type="http://schemas.openxmlformats.org/officeDocument/2006/relationships/image" Target="../media/image69.png"/></Relationships>
</file>

<file path=ppt/slides/_rels/slide21.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76.png"/><Relationship Id="rId7" Type="http://schemas.openxmlformats.org/officeDocument/2006/relationships/image" Target="../media/image80.png"/><Relationship Id="rId2" Type="http://schemas.openxmlformats.org/officeDocument/2006/relationships/notesSlide" Target="../notesSlides/notesSlide15.xml"/><Relationship Id="rId1" Type="http://schemas.openxmlformats.org/officeDocument/2006/relationships/slideLayout" Target="../slideLayouts/slideLayout5.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 Id="rId9" Type="http://schemas.openxmlformats.org/officeDocument/2006/relationships/image" Target="../media/image82.png"/></Relationships>
</file>

<file path=ppt/slides/_rels/slide22.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83.png"/><Relationship Id="rId7" Type="http://schemas.openxmlformats.org/officeDocument/2006/relationships/image" Target="../media/image85.png"/><Relationship Id="rId2" Type="http://schemas.openxmlformats.org/officeDocument/2006/relationships/notesSlide" Target="../notesSlides/notesSlide16.xml"/><Relationship Id="rId1" Type="http://schemas.openxmlformats.org/officeDocument/2006/relationships/slideLayout" Target="../slideLayouts/slideLayout5.xml"/><Relationship Id="rId6" Type="http://schemas.openxmlformats.org/officeDocument/2006/relationships/image" Target="../media/image47.png"/><Relationship Id="rId5" Type="http://schemas.microsoft.com/office/2007/relationships/hdphoto" Target="../media/hdphoto14.wdp"/><Relationship Id="rId4" Type="http://schemas.openxmlformats.org/officeDocument/2006/relationships/image" Target="../media/image84.png"/></Relationships>
</file>

<file path=ppt/slides/_rels/slide23.xml.rels><?xml version="1.0" encoding="UTF-8" standalone="yes"?>
<Relationships xmlns="http://schemas.openxmlformats.org/package/2006/relationships"><Relationship Id="rId3" Type="http://schemas.openxmlformats.org/officeDocument/2006/relationships/image" Target="../media/image83.png"/><Relationship Id="rId7" Type="http://schemas.openxmlformats.org/officeDocument/2006/relationships/image" Target="../media/image89.png"/><Relationship Id="rId2" Type="http://schemas.openxmlformats.org/officeDocument/2006/relationships/notesSlide" Target="../notesSlides/notesSlide17.xml"/><Relationship Id="rId1" Type="http://schemas.openxmlformats.org/officeDocument/2006/relationships/slideLayout" Target="../slideLayouts/slideLayout5.xml"/><Relationship Id="rId6" Type="http://schemas.openxmlformats.org/officeDocument/2006/relationships/image" Target="../media/image48.png"/><Relationship Id="rId5" Type="http://schemas.openxmlformats.org/officeDocument/2006/relationships/image" Target="../media/image88.png"/><Relationship Id="rId4" Type="http://schemas.openxmlformats.org/officeDocument/2006/relationships/image" Target="../media/image8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48.png"/><Relationship Id="rId1" Type="http://schemas.openxmlformats.org/officeDocument/2006/relationships/slideLayout" Target="../slideLayouts/slideLayout5.xml"/><Relationship Id="rId4" Type="http://schemas.openxmlformats.org/officeDocument/2006/relationships/image" Target="../media/image83.png"/></Relationships>
</file>

<file path=ppt/slides/_rels/slide2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48.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8" Type="http://schemas.microsoft.com/office/2007/relationships/hdphoto" Target="../media/hdphoto3.wdp"/><Relationship Id="rId13" Type="http://schemas.openxmlformats.org/officeDocument/2006/relationships/image" Target="../media/image17.png"/><Relationship Id="rId18" Type="http://schemas.microsoft.com/office/2007/relationships/hdphoto" Target="../media/hdphoto8.wdp"/><Relationship Id="rId26" Type="http://schemas.openxmlformats.org/officeDocument/2006/relationships/image" Target="../media/image27.png"/><Relationship Id="rId3" Type="http://schemas.openxmlformats.org/officeDocument/2006/relationships/image" Target="../media/image12.png"/><Relationship Id="rId21" Type="http://schemas.openxmlformats.org/officeDocument/2006/relationships/image" Target="../media/image22.png"/><Relationship Id="rId7" Type="http://schemas.openxmlformats.org/officeDocument/2006/relationships/image" Target="../media/image14.png"/><Relationship Id="rId12" Type="http://schemas.microsoft.com/office/2007/relationships/hdphoto" Target="../media/hdphoto5.wdp"/><Relationship Id="rId17" Type="http://schemas.openxmlformats.org/officeDocument/2006/relationships/image" Target="../media/image19.png"/><Relationship Id="rId25" Type="http://schemas.openxmlformats.org/officeDocument/2006/relationships/image" Target="../media/image26.png"/><Relationship Id="rId2" Type="http://schemas.openxmlformats.org/officeDocument/2006/relationships/notesSlide" Target="../notesSlides/notesSlide3.xml"/><Relationship Id="rId16" Type="http://schemas.microsoft.com/office/2007/relationships/hdphoto" Target="../media/hdphoto7.wdp"/><Relationship Id="rId20" Type="http://schemas.openxmlformats.org/officeDocument/2006/relationships/image" Target="../media/image21.png"/><Relationship Id="rId1" Type="http://schemas.openxmlformats.org/officeDocument/2006/relationships/slideLayout" Target="../slideLayouts/slideLayout5.xml"/><Relationship Id="rId6" Type="http://schemas.microsoft.com/office/2007/relationships/hdphoto" Target="../media/hdphoto2.wdp"/><Relationship Id="rId11" Type="http://schemas.openxmlformats.org/officeDocument/2006/relationships/image" Target="../media/image16.png"/><Relationship Id="rId24" Type="http://schemas.openxmlformats.org/officeDocument/2006/relationships/image" Target="../media/image25.png"/><Relationship Id="rId5" Type="http://schemas.openxmlformats.org/officeDocument/2006/relationships/image" Target="../media/image13.png"/><Relationship Id="rId15" Type="http://schemas.openxmlformats.org/officeDocument/2006/relationships/image" Target="../media/image18.png"/><Relationship Id="rId23" Type="http://schemas.openxmlformats.org/officeDocument/2006/relationships/image" Target="../media/image24.png"/><Relationship Id="rId10" Type="http://schemas.microsoft.com/office/2007/relationships/hdphoto" Target="../media/hdphoto4.wdp"/><Relationship Id="rId19" Type="http://schemas.openxmlformats.org/officeDocument/2006/relationships/image" Target="../media/image20.png"/><Relationship Id="rId4" Type="http://schemas.microsoft.com/office/2007/relationships/hdphoto" Target="../media/hdphoto1.wdp"/><Relationship Id="rId9" Type="http://schemas.openxmlformats.org/officeDocument/2006/relationships/image" Target="../media/image15.png"/><Relationship Id="rId14" Type="http://schemas.microsoft.com/office/2007/relationships/hdphoto" Target="../media/hdphoto6.wdp"/><Relationship Id="rId22" Type="http://schemas.openxmlformats.org/officeDocument/2006/relationships/image" Target="../media/image23.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image" Target="../media/image50.png"/><Relationship Id="rId7" Type="http://schemas.openxmlformats.org/officeDocument/2006/relationships/image" Target="../media/image94.png"/><Relationship Id="rId2" Type="http://schemas.openxmlformats.org/officeDocument/2006/relationships/notesSlide" Target="../notesSlides/notesSlide20.xml"/><Relationship Id="rId1" Type="http://schemas.openxmlformats.org/officeDocument/2006/relationships/slideLayout" Target="../slideLayouts/slideLayout5.xml"/><Relationship Id="rId6" Type="http://schemas.openxmlformats.org/officeDocument/2006/relationships/image" Target="../media/image93.png"/><Relationship Id="rId5" Type="http://schemas.openxmlformats.org/officeDocument/2006/relationships/image" Target="../media/image52.png"/><Relationship Id="rId10" Type="http://schemas.openxmlformats.org/officeDocument/2006/relationships/image" Target="../media/image97.png"/><Relationship Id="rId4" Type="http://schemas.openxmlformats.org/officeDocument/2006/relationships/image" Target="../media/image92.png"/><Relationship Id="rId9" Type="http://schemas.openxmlformats.org/officeDocument/2006/relationships/image" Target="../media/image96.png"/></Relationships>
</file>

<file path=ppt/slides/_rels/slide32.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92.png"/><Relationship Id="rId7" Type="http://schemas.openxmlformats.org/officeDocument/2006/relationships/image" Target="../media/image95.png"/><Relationship Id="rId2" Type="http://schemas.openxmlformats.org/officeDocument/2006/relationships/image" Target="../media/image50.png"/><Relationship Id="rId1" Type="http://schemas.openxmlformats.org/officeDocument/2006/relationships/slideLayout" Target="../slideLayouts/slideLayout5.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52.png"/><Relationship Id="rId9" Type="http://schemas.openxmlformats.org/officeDocument/2006/relationships/image" Target="../media/image97.png"/></Relationships>
</file>

<file path=ppt/slides/_rels/slide33.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92.png"/><Relationship Id="rId7" Type="http://schemas.openxmlformats.org/officeDocument/2006/relationships/image" Target="../media/image95.png"/><Relationship Id="rId2" Type="http://schemas.openxmlformats.org/officeDocument/2006/relationships/image" Target="../media/image50.png"/><Relationship Id="rId1" Type="http://schemas.openxmlformats.org/officeDocument/2006/relationships/slideLayout" Target="../slideLayouts/slideLayout5.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52.png"/><Relationship Id="rId9" Type="http://schemas.openxmlformats.org/officeDocument/2006/relationships/image" Target="../media/image97.png"/></Relationships>
</file>

<file path=ppt/slides/_rels/slide34.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92.png"/><Relationship Id="rId7" Type="http://schemas.openxmlformats.org/officeDocument/2006/relationships/image" Target="../media/image95.png"/><Relationship Id="rId2" Type="http://schemas.openxmlformats.org/officeDocument/2006/relationships/image" Target="../media/image50.png"/><Relationship Id="rId1" Type="http://schemas.openxmlformats.org/officeDocument/2006/relationships/slideLayout" Target="../slideLayouts/slideLayout5.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52.png"/><Relationship Id="rId9" Type="http://schemas.openxmlformats.org/officeDocument/2006/relationships/image" Target="../media/image97.png"/></Relationships>
</file>

<file path=ppt/slides/_rels/slide35.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92.png"/><Relationship Id="rId7" Type="http://schemas.openxmlformats.org/officeDocument/2006/relationships/image" Target="../media/image95.png"/><Relationship Id="rId2" Type="http://schemas.openxmlformats.org/officeDocument/2006/relationships/image" Target="../media/image50.png"/><Relationship Id="rId1" Type="http://schemas.openxmlformats.org/officeDocument/2006/relationships/slideLayout" Target="../slideLayouts/slideLayout5.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52.png"/><Relationship Id="rId9" Type="http://schemas.openxmlformats.org/officeDocument/2006/relationships/image" Target="../media/image97.png"/></Relationships>
</file>

<file path=ppt/slides/_rels/slide36.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53.png"/><Relationship Id="rId3" Type="http://schemas.openxmlformats.org/officeDocument/2006/relationships/image" Target="../media/image50.png"/><Relationship Id="rId7" Type="http://schemas.openxmlformats.org/officeDocument/2006/relationships/image" Target="../media/image99.png"/><Relationship Id="rId12" Type="http://schemas.openxmlformats.org/officeDocument/2006/relationships/image" Target="../media/image103.png"/><Relationship Id="rId17" Type="http://schemas.openxmlformats.org/officeDocument/2006/relationships/image" Target="../media/image105.png"/><Relationship Id="rId2" Type="http://schemas.openxmlformats.org/officeDocument/2006/relationships/image" Target="../media/image98.png"/><Relationship Id="rId16" Type="http://schemas.openxmlformats.org/officeDocument/2006/relationships/image" Target="../media/image104.png"/><Relationship Id="rId1" Type="http://schemas.openxmlformats.org/officeDocument/2006/relationships/slideLayout" Target="../slideLayouts/slideLayout5.xml"/><Relationship Id="rId6" Type="http://schemas.openxmlformats.org/officeDocument/2006/relationships/image" Target="../media/image48.png"/><Relationship Id="rId11" Type="http://schemas.openxmlformats.org/officeDocument/2006/relationships/image" Target="../media/image102.png"/><Relationship Id="rId5" Type="http://schemas.openxmlformats.org/officeDocument/2006/relationships/image" Target="../media/image92.png"/><Relationship Id="rId15" Type="http://schemas.openxmlformats.org/officeDocument/2006/relationships/image" Target="../media/image95.png"/><Relationship Id="rId10" Type="http://schemas.openxmlformats.org/officeDocument/2006/relationships/image" Target="../media/image101.png"/><Relationship Id="rId4" Type="http://schemas.openxmlformats.org/officeDocument/2006/relationships/image" Target="../media/image52.png"/><Relationship Id="rId9" Type="http://schemas.openxmlformats.org/officeDocument/2006/relationships/image" Target="../media/image100.png"/><Relationship Id="rId14" Type="http://schemas.openxmlformats.org/officeDocument/2006/relationships/image" Target="../media/image94.png"/></Relationships>
</file>

<file path=ppt/slides/_rels/slide37.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5.xml"/><Relationship Id="rId5" Type="http://schemas.openxmlformats.org/officeDocument/2006/relationships/image" Target="../media/image24.png"/><Relationship Id="rId4" Type="http://schemas.openxmlformats.org/officeDocument/2006/relationships/image" Target="../media/image106.png"/></Relationships>
</file>

<file path=ppt/slides/_rels/slide38.xml.rels><?xml version="1.0" encoding="UTF-8" standalone="yes"?>
<Relationships xmlns="http://schemas.openxmlformats.org/package/2006/relationships"><Relationship Id="rId8" Type="http://schemas.openxmlformats.org/officeDocument/2006/relationships/image" Target="../media/image111.png"/><Relationship Id="rId3" Type="http://schemas.openxmlformats.org/officeDocument/2006/relationships/image" Target="../media/image96.png"/><Relationship Id="rId7" Type="http://schemas.openxmlformats.org/officeDocument/2006/relationships/image" Target="../media/image110.png"/><Relationship Id="rId2" Type="http://schemas.openxmlformats.org/officeDocument/2006/relationships/image" Target="../media/image108.png"/><Relationship Id="rId1" Type="http://schemas.openxmlformats.org/officeDocument/2006/relationships/slideLayout" Target="../slideLayouts/slideLayout5.xml"/><Relationship Id="rId6" Type="http://schemas.openxmlformats.org/officeDocument/2006/relationships/image" Target="../media/image109.png"/><Relationship Id="rId5" Type="http://schemas.openxmlformats.org/officeDocument/2006/relationships/image" Target="../media/image107.png"/><Relationship Id="rId4" Type="http://schemas.openxmlformats.org/officeDocument/2006/relationships/image" Target="../media/image97.png"/><Relationship Id="rId9" Type="http://schemas.openxmlformats.org/officeDocument/2006/relationships/image" Target="../media/image112.svg"/></Relationships>
</file>

<file path=ppt/slides/_rels/slide39.xml.rels><?xml version="1.0" encoding="UTF-8" standalone="yes"?>
<Relationships xmlns="http://schemas.openxmlformats.org/package/2006/relationships"><Relationship Id="rId8" Type="http://schemas.openxmlformats.org/officeDocument/2006/relationships/image" Target="../media/image110.png"/><Relationship Id="rId3" Type="http://schemas.openxmlformats.org/officeDocument/2006/relationships/image" Target="../media/image96.png"/><Relationship Id="rId7" Type="http://schemas.openxmlformats.org/officeDocument/2006/relationships/image" Target="../media/image114.svg"/><Relationship Id="rId2" Type="http://schemas.openxmlformats.org/officeDocument/2006/relationships/image" Target="../media/image112.png"/><Relationship Id="rId1" Type="http://schemas.openxmlformats.org/officeDocument/2006/relationships/slideLayout" Target="../slideLayouts/slideLayout5.xml"/><Relationship Id="rId6" Type="http://schemas.openxmlformats.org/officeDocument/2006/relationships/image" Target="../media/image113.png"/><Relationship Id="rId5" Type="http://schemas.openxmlformats.org/officeDocument/2006/relationships/image" Target="../media/image109.png"/><Relationship Id="rId4" Type="http://schemas.openxmlformats.org/officeDocument/2006/relationships/image" Target="../media/image97.png"/></Relationships>
</file>

<file path=ppt/slides/_rels/slide4.xml.rels><?xml version="1.0" encoding="UTF-8" standalone="yes"?>
<Relationships xmlns="http://schemas.openxmlformats.org/package/2006/relationships"><Relationship Id="rId8" Type="http://schemas.openxmlformats.org/officeDocument/2006/relationships/image" Target="../media/image33.jpeg"/><Relationship Id="rId3" Type="http://schemas.openxmlformats.org/officeDocument/2006/relationships/image" Target="../media/image28.png"/><Relationship Id="rId7" Type="http://schemas.openxmlformats.org/officeDocument/2006/relationships/image" Target="../media/image32.jpe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31.png"/><Relationship Id="rId5" Type="http://schemas.openxmlformats.org/officeDocument/2006/relationships/image" Target="../media/image30.png"/><Relationship Id="rId10" Type="http://schemas.openxmlformats.org/officeDocument/2006/relationships/image" Target="../media/image35.png"/><Relationship Id="rId4" Type="http://schemas.openxmlformats.org/officeDocument/2006/relationships/image" Target="../media/image29.png"/><Relationship Id="rId9" Type="http://schemas.openxmlformats.org/officeDocument/2006/relationships/image" Target="../media/image34.jpeg"/></Relationships>
</file>

<file path=ppt/slides/_rels/slide40.xml.rels><?xml version="1.0" encoding="UTF-8" standalone="yes"?>
<Relationships xmlns="http://schemas.openxmlformats.org/package/2006/relationships"><Relationship Id="rId3" Type="http://schemas.openxmlformats.org/officeDocument/2006/relationships/image" Target="../media/image96.png"/><Relationship Id="rId7" Type="http://schemas.openxmlformats.org/officeDocument/2006/relationships/image" Target="../media/image110.png"/><Relationship Id="rId2" Type="http://schemas.openxmlformats.org/officeDocument/2006/relationships/image" Target="../media/image115.png"/><Relationship Id="rId1" Type="http://schemas.openxmlformats.org/officeDocument/2006/relationships/slideLayout" Target="../slideLayouts/slideLayout5.xml"/><Relationship Id="rId6" Type="http://schemas.openxmlformats.org/officeDocument/2006/relationships/image" Target="../media/image116.png"/><Relationship Id="rId5" Type="http://schemas.openxmlformats.org/officeDocument/2006/relationships/image" Target="../media/image48.png"/><Relationship Id="rId4" Type="http://schemas.openxmlformats.org/officeDocument/2006/relationships/image" Target="../media/image97.png"/></Relationships>
</file>

<file path=ppt/slides/_rels/slide41.xml.rels><?xml version="1.0" encoding="UTF-8" standalone="yes"?>
<Relationships xmlns="http://schemas.openxmlformats.org/package/2006/relationships"><Relationship Id="rId8" Type="http://schemas.openxmlformats.org/officeDocument/2006/relationships/image" Target="../media/image120.png"/><Relationship Id="rId3" Type="http://schemas.openxmlformats.org/officeDocument/2006/relationships/image" Target="../media/image118.png"/><Relationship Id="rId7" Type="http://schemas.openxmlformats.org/officeDocument/2006/relationships/image" Target="../media/image105.png"/><Relationship Id="rId2" Type="http://schemas.openxmlformats.org/officeDocument/2006/relationships/image" Target="../media/image117.png"/><Relationship Id="rId1" Type="http://schemas.openxmlformats.org/officeDocument/2006/relationships/slideLayout" Target="../slideLayouts/slideLayout5.xml"/><Relationship Id="rId6" Type="http://schemas.openxmlformats.org/officeDocument/2006/relationships/image" Target="../media/image119.png"/><Relationship Id="rId5" Type="http://schemas.openxmlformats.org/officeDocument/2006/relationships/image" Target="../media/image97.png"/><Relationship Id="rId4" Type="http://schemas.openxmlformats.org/officeDocument/2006/relationships/image" Target="../media/image96.png"/></Relationships>
</file>

<file path=ppt/slides/_rels/slide42.xml.rels><?xml version="1.0" encoding="UTF-8" standalone="yes"?>
<Relationships xmlns="http://schemas.openxmlformats.org/package/2006/relationships"><Relationship Id="rId8" Type="http://schemas.openxmlformats.org/officeDocument/2006/relationships/image" Target="../media/image119.png"/><Relationship Id="rId3" Type="http://schemas.openxmlformats.org/officeDocument/2006/relationships/image" Target="../media/image50.png"/><Relationship Id="rId7" Type="http://schemas.openxmlformats.org/officeDocument/2006/relationships/image" Target="../media/image118.png"/><Relationship Id="rId12"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5.xml"/><Relationship Id="rId6" Type="http://schemas.openxmlformats.org/officeDocument/2006/relationships/image" Target="../media/image97.png"/><Relationship Id="rId11" Type="http://schemas.openxmlformats.org/officeDocument/2006/relationships/image" Target="../media/image24.png"/><Relationship Id="rId5" Type="http://schemas.openxmlformats.org/officeDocument/2006/relationships/image" Target="../media/image96.png"/><Relationship Id="rId10" Type="http://schemas.openxmlformats.org/officeDocument/2006/relationships/image" Target="../media/image120.png"/><Relationship Id="rId4" Type="http://schemas.openxmlformats.org/officeDocument/2006/relationships/image" Target="../media/image52.png"/><Relationship Id="rId9" Type="http://schemas.openxmlformats.org/officeDocument/2006/relationships/image" Target="../media/image105.png"/></Relationships>
</file>

<file path=ppt/slides/_rels/slide4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microsoft.com/office/2007/relationships/hdphoto" Target="../media/hdphoto9.wdp"/></Relationships>
</file>

<file path=ppt/slides/_rels/slide50.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8" Type="http://schemas.openxmlformats.org/officeDocument/2006/relationships/image" Target="../media/image125.png"/><Relationship Id="rId13" Type="http://schemas.openxmlformats.org/officeDocument/2006/relationships/image" Target="../media/image129.png"/><Relationship Id="rId3" Type="http://schemas.openxmlformats.org/officeDocument/2006/relationships/image" Target="../media/image94.png"/><Relationship Id="rId7" Type="http://schemas.openxmlformats.org/officeDocument/2006/relationships/image" Target="../media/image124.png"/><Relationship Id="rId12" Type="http://schemas.openxmlformats.org/officeDocument/2006/relationships/image" Target="../media/image128.png"/><Relationship Id="rId2" Type="http://schemas.openxmlformats.org/officeDocument/2006/relationships/notesSlide" Target="../notesSlides/notesSlide26.xml"/><Relationship Id="rId16" Type="http://schemas.openxmlformats.org/officeDocument/2006/relationships/image" Target="../media/image132.jpeg"/><Relationship Id="rId1" Type="http://schemas.openxmlformats.org/officeDocument/2006/relationships/slideLayout" Target="../slideLayouts/slideLayout5.xml"/><Relationship Id="rId6" Type="http://schemas.openxmlformats.org/officeDocument/2006/relationships/image" Target="../media/image116.png"/><Relationship Id="rId11" Type="http://schemas.openxmlformats.org/officeDocument/2006/relationships/image" Target="../media/image105.png"/><Relationship Id="rId5" Type="http://schemas.openxmlformats.org/officeDocument/2006/relationships/image" Target="../media/image123.png"/><Relationship Id="rId15" Type="http://schemas.openxmlformats.org/officeDocument/2006/relationships/image" Target="../media/image131.png"/><Relationship Id="rId10" Type="http://schemas.openxmlformats.org/officeDocument/2006/relationships/image" Target="../media/image127.png"/><Relationship Id="rId4" Type="http://schemas.openxmlformats.org/officeDocument/2006/relationships/image" Target="../media/image95.png"/><Relationship Id="rId9" Type="http://schemas.openxmlformats.org/officeDocument/2006/relationships/image" Target="../media/image126.png"/><Relationship Id="rId14" Type="http://schemas.openxmlformats.org/officeDocument/2006/relationships/image" Target="../media/image130.png"/></Relationships>
</file>

<file path=ppt/slides/_rels/slide54.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27.xml"/><Relationship Id="rId1" Type="http://schemas.openxmlformats.org/officeDocument/2006/relationships/slideLayout" Target="../slideLayouts/slideLayout5.xml"/><Relationship Id="rId4" Type="http://schemas.openxmlformats.org/officeDocument/2006/relationships/image" Target="../media/image133.png"/></Relationships>
</file>

<file path=ppt/slides/_rels/slide55.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50.png"/><Relationship Id="rId7" Type="http://schemas.openxmlformats.org/officeDocument/2006/relationships/image" Target="../media/image67.png"/><Relationship Id="rId12" Type="http://schemas.openxmlformats.org/officeDocument/2006/relationships/image" Target="../media/image52.png"/><Relationship Id="rId2" Type="http://schemas.openxmlformats.org/officeDocument/2006/relationships/image" Target="../media/image1020.png"/><Relationship Id="rId1" Type="http://schemas.openxmlformats.org/officeDocument/2006/relationships/slideLayout" Target="../slideLayouts/slideLayout5.xml"/><Relationship Id="rId6" Type="http://schemas.openxmlformats.org/officeDocument/2006/relationships/image" Target="../media/image66.jpeg"/><Relationship Id="rId11" Type="http://schemas.openxmlformats.org/officeDocument/2006/relationships/image" Target="../media/image70.png"/><Relationship Id="rId5" Type="http://schemas.openxmlformats.org/officeDocument/2006/relationships/image" Target="../media/image62.png"/><Relationship Id="rId10" Type="http://schemas.openxmlformats.org/officeDocument/2006/relationships/image" Target="../media/image48.png"/><Relationship Id="rId4" Type="http://schemas.openxmlformats.org/officeDocument/2006/relationships/image" Target="../media/image53.png"/><Relationship Id="rId9" Type="http://schemas.openxmlformats.org/officeDocument/2006/relationships/image" Target="../media/image69.png"/></Relationships>
</file>

<file path=ppt/slides/_rels/slide56.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50.png"/><Relationship Id="rId7" Type="http://schemas.openxmlformats.org/officeDocument/2006/relationships/image" Target="../media/image66.jpeg"/><Relationship Id="rId2" Type="http://schemas.openxmlformats.org/officeDocument/2006/relationships/image" Target="../../clipboard/media/image3.png"/><Relationship Id="rId1" Type="http://schemas.openxmlformats.org/officeDocument/2006/relationships/slideLayout" Target="../slideLayouts/slideLayout5.xml"/><Relationship Id="rId6" Type="http://schemas.openxmlformats.org/officeDocument/2006/relationships/image" Target="../media/image62.png"/><Relationship Id="rId11" Type="http://schemas.openxmlformats.org/officeDocument/2006/relationships/image" Target="../media/image70.png"/><Relationship Id="rId5" Type="http://schemas.openxmlformats.org/officeDocument/2006/relationships/image" Target="../media/image53.png"/><Relationship Id="rId10" Type="http://schemas.openxmlformats.org/officeDocument/2006/relationships/image" Target="../media/image69.png"/><Relationship Id="rId4" Type="http://schemas.openxmlformats.org/officeDocument/2006/relationships/image" Target="../media/image52.png"/><Relationship Id="rId9" Type="http://schemas.openxmlformats.org/officeDocument/2006/relationships/image" Target="../media/image68.png"/></Relationships>
</file>

<file path=ppt/slides/_rels/slide57.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141.png"/><Relationship Id="rId3" Type="http://schemas.openxmlformats.org/officeDocument/2006/relationships/notesSlide" Target="../notesSlides/notesSlide28.xml"/><Relationship Id="rId7" Type="http://schemas.openxmlformats.org/officeDocument/2006/relationships/image" Target="../media/image58.png"/><Relationship Id="rId12" Type="http://schemas.openxmlformats.org/officeDocument/2006/relationships/image" Target="../media/image140.png"/><Relationship Id="rId2" Type="http://schemas.openxmlformats.org/officeDocument/2006/relationships/slideLayout" Target="../slideLayouts/slideLayout5.xml"/><Relationship Id="rId1" Type="http://schemas.openxmlformats.org/officeDocument/2006/relationships/tags" Target="../tags/tag2.xml"/><Relationship Id="rId6" Type="http://schemas.openxmlformats.org/officeDocument/2006/relationships/image" Target="../media/image136.png"/><Relationship Id="rId11" Type="http://schemas.openxmlformats.org/officeDocument/2006/relationships/image" Target="../media/image139.png"/><Relationship Id="rId5" Type="http://schemas.openxmlformats.org/officeDocument/2006/relationships/image" Target="../media/image135.png"/><Relationship Id="rId10" Type="http://schemas.openxmlformats.org/officeDocument/2006/relationships/image" Target="../media/image138.png"/><Relationship Id="rId4" Type="http://schemas.openxmlformats.org/officeDocument/2006/relationships/image" Target="../media/image134.png"/><Relationship Id="rId9" Type="http://schemas.openxmlformats.org/officeDocument/2006/relationships/image" Target="../media/image137.png"/><Relationship Id="rId14" Type="http://schemas.openxmlformats.org/officeDocument/2006/relationships/image" Target="../media/image142.png"/></Relationships>
</file>

<file path=ppt/slides/_rels/slide58.xml.rels><?xml version="1.0" encoding="UTF-8" standalone="yes"?>
<Relationships xmlns="http://schemas.openxmlformats.org/package/2006/relationships"><Relationship Id="rId8" Type="http://schemas.openxmlformats.org/officeDocument/2006/relationships/image" Target="../media/image145.png"/><Relationship Id="rId13" Type="http://schemas.openxmlformats.org/officeDocument/2006/relationships/image" Target="../media/image149.png"/><Relationship Id="rId3" Type="http://schemas.openxmlformats.org/officeDocument/2006/relationships/notesSlide" Target="../notesSlides/notesSlide29.xml"/><Relationship Id="rId7" Type="http://schemas.openxmlformats.org/officeDocument/2006/relationships/image" Target="../media/image22.png"/><Relationship Id="rId12" Type="http://schemas.openxmlformats.org/officeDocument/2006/relationships/image" Target="../media/image148.png"/><Relationship Id="rId2" Type="http://schemas.openxmlformats.org/officeDocument/2006/relationships/slideLayout" Target="../slideLayouts/slideLayout5.xml"/><Relationship Id="rId1" Type="http://schemas.openxmlformats.org/officeDocument/2006/relationships/tags" Target="../tags/tag3.xml"/><Relationship Id="rId6" Type="http://schemas.openxmlformats.org/officeDocument/2006/relationships/image" Target="../media/image55.png"/><Relationship Id="rId11" Type="http://schemas.openxmlformats.org/officeDocument/2006/relationships/image" Target="../media/image142.png"/><Relationship Id="rId5" Type="http://schemas.openxmlformats.org/officeDocument/2006/relationships/image" Target="../media/image144.png"/><Relationship Id="rId10" Type="http://schemas.openxmlformats.org/officeDocument/2006/relationships/image" Target="../media/image147.png"/><Relationship Id="rId4" Type="http://schemas.openxmlformats.org/officeDocument/2006/relationships/image" Target="../media/image143.png"/><Relationship Id="rId9" Type="http://schemas.openxmlformats.org/officeDocument/2006/relationships/image" Target="../media/image146.png"/></Relationships>
</file>

<file path=ppt/slides/_rels/slide59.xml.rels><?xml version="1.0" encoding="UTF-8" standalone="yes"?>
<Relationships xmlns="http://schemas.openxmlformats.org/package/2006/relationships"><Relationship Id="rId8" Type="http://schemas.openxmlformats.org/officeDocument/2006/relationships/image" Target="../media/image137.png"/><Relationship Id="rId3" Type="http://schemas.openxmlformats.org/officeDocument/2006/relationships/notesSlide" Target="../notesSlides/notesSlide30.xml"/><Relationship Id="rId7" Type="http://schemas.openxmlformats.org/officeDocument/2006/relationships/image" Target="../media/image150.png"/><Relationship Id="rId2" Type="http://schemas.openxmlformats.org/officeDocument/2006/relationships/slideLayout" Target="../slideLayouts/slideLayout5.xml"/><Relationship Id="rId1" Type="http://schemas.openxmlformats.org/officeDocument/2006/relationships/tags" Target="../tags/tag4.xml"/><Relationship Id="rId6" Type="http://schemas.openxmlformats.org/officeDocument/2006/relationships/image" Target="../media/image22.png"/><Relationship Id="rId11" Type="http://schemas.openxmlformats.org/officeDocument/2006/relationships/image" Target="../media/image145.png"/><Relationship Id="rId5" Type="http://schemas.openxmlformats.org/officeDocument/2006/relationships/image" Target="../media/image144.png"/><Relationship Id="rId10" Type="http://schemas.openxmlformats.org/officeDocument/2006/relationships/image" Target="../media/image55.png"/><Relationship Id="rId4" Type="http://schemas.openxmlformats.org/officeDocument/2006/relationships/image" Target="../media/image143.png"/><Relationship Id="rId9" Type="http://schemas.openxmlformats.org/officeDocument/2006/relationships/image" Target="../media/image59.png"/></Relationships>
</file>

<file path=ppt/slides/_rels/slide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microsoft.com/office/2007/relationships/hdphoto" Target="../media/hdphoto10.wdp"/><Relationship Id="rId5" Type="http://schemas.openxmlformats.org/officeDocument/2006/relationships/image" Target="../media/image38.png"/><Relationship Id="rId4" Type="http://schemas.microsoft.com/office/2007/relationships/hdphoto" Target="../media/hdphoto9.wdp"/></Relationships>
</file>

<file path=ppt/slides/_rels/slide60.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143.png"/><Relationship Id="rId7" Type="http://schemas.openxmlformats.org/officeDocument/2006/relationships/image" Target="../media/image137.png"/><Relationship Id="rId2" Type="http://schemas.openxmlformats.org/officeDocument/2006/relationships/notesSlide" Target="../notesSlides/notesSlide31.xml"/><Relationship Id="rId1" Type="http://schemas.openxmlformats.org/officeDocument/2006/relationships/slideLayout" Target="../slideLayouts/slideLayout5.xml"/><Relationship Id="rId6" Type="http://schemas.openxmlformats.org/officeDocument/2006/relationships/image" Target="../media/image150.png"/><Relationship Id="rId5" Type="http://schemas.openxmlformats.org/officeDocument/2006/relationships/image" Target="../media/image22.png"/><Relationship Id="rId4" Type="http://schemas.openxmlformats.org/officeDocument/2006/relationships/image" Target="../media/image144.png"/><Relationship Id="rId9" Type="http://schemas.openxmlformats.org/officeDocument/2006/relationships/image" Target="../media/image145.png"/></Relationships>
</file>

<file path=ppt/slides/_rels/slide6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2.xml"/><Relationship Id="rId1" Type="http://schemas.openxmlformats.org/officeDocument/2006/relationships/slideLayout" Target="../slideLayouts/slideLayout5.xml"/><Relationship Id="rId6" Type="http://schemas.openxmlformats.org/officeDocument/2006/relationships/image" Target="../media/image137.png"/><Relationship Id="rId5" Type="http://schemas.openxmlformats.org/officeDocument/2006/relationships/image" Target="../media/image150.png"/><Relationship Id="rId4" Type="http://schemas.openxmlformats.org/officeDocument/2006/relationships/image" Target="../media/image145.png"/></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33.xml"/><Relationship Id="rId7" Type="http://schemas.openxmlformats.org/officeDocument/2006/relationships/image" Target="../media/image137.png"/><Relationship Id="rId2" Type="http://schemas.openxmlformats.org/officeDocument/2006/relationships/slideLayout" Target="../slideLayouts/slideLayout5.xml"/><Relationship Id="rId1" Type="http://schemas.openxmlformats.org/officeDocument/2006/relationships/tags" Target="../tags/tag5.xml"/><Relationship Id="rId6" Type="http://schemas.openxmlformats.org/officeDocument/2006/relationships/image" Target="../media/image150.png"/><Relationship Id="rId5" Type="http://schemas.openxmlformats.org/officeDocument/2006/relationships/image" Target="../media/image145.png"/><Relationship Id="rId4" Type="http://schemas.openxmlformats.org/officeDocument/2006/relationships/image" Target="../media/image55.png"/></Relationships>
</file>

<file path=ppt/slides/_rels/slide6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4.xml"/><Relationship Id="rId1" Type="http://schemas.openxmlformats.org/officeDocument/2006/relationships/slideLayout" Target="../slideLayouts/slideLayout5.xml"/><Relationship Id="rId6" Type="http://schemas.openxmlformats.org/officeDocument/2006/relationships/image" Target="../media/image137.png"/><Relationship Id="rId5" Type="http://schemas.openxmlformats.org/officeDocument/2006/relationships/image" Target="../media/image150.png"/><Relationship Id="rId4" Type="http://schemas.openxmlformats.org/officeDocument/2006/relationships/image" Target="../media/image145.png"/></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35.xml"/><Relationship Id="rId7" Type="http://schemas.openxmlformats.org/officeDocument/2006/relationships/image" Target="../media/image137.png"/><Relationship Id="rId2" Type="http://schemas.openxmlformats.org/officeDocument/2006/relationships/slideLayout" Target="../slideLayouts/slideLayout5.xml"/><Relationship Id="rId1" Type="http://schemas.openxmlformats.org/officeDocument/2006/relationships/tags" Target="../tags/tag6.xml"/><Relationship Id="rId6" Type="http://schemas.openxmlformats.org/officeDocument/2006/relationships/image" Target="../media/image150.png"/><Relationship Id="rId5" Type="http://schemas.openxmlformats.org/officeDocument/2006/relationships/image" Target="../media/image145.png"/><Relationship Id="rId4" Type="http://schemas.openxmlformats.org/officeDocument/2006/relationships/image" Target="../media/image55.png"/></Relationships>
</file>

<file path=ppt/slides/_rels/slide65.xml.rels><?xml version="1.0" encoding="UTF-8" standalone="yes"?>
<Relationships xmlns="http://schemas.openxmlformats.org/package/2006/relationships"><Relationship Id="rId8" Type="http://schemas.openxmlformats.org/officeDocument/2006/relationships/image" Target="../media/image144.png"/><Relationship Id="rId3" Type="http://schemas.openxmlformats.org/officeDocument/2006/relationships/image" Target="../media/image55.png"/><Relationship Id="rId7" Type="http://schemas.openxmlformats.org/officeDocument/2006/relationships/image" Target="../media/image143.png"/><Relationship Id="rId2" Type="http://schemas.openxmlformats.org/officeDocument/2006/relationships/notesSlide" Target="../notesSlides/notesSlide36.xml"/><Relationship Id="rId1" Type="http://schemas.openxmlformats.org/officeDocument/2006/relationships/slideLayout" Target="../slideLayouts/slideLayout5.xml"/><Relationship Id="rId6" Type="http://schemas.openxmlformats.org/officeDocument/2006/relationships/image" Target="../media/image137.png"/><Relationship Id="rId5" Type="http://schemas.openxmlformats.org/officeDocument/2006/relationships/image" Target="../media/image150.png"/><Relationship Id="rId4" Type="http://schemas.openxmlformats.org/officeDocument/2006/relationships/image" Target="../media/image145.png"/><Relationship Id="rId9" Type="http://schemas.openxmlformats.org/officeDocument/2006/relationships/image" Target="../media/image22.png"/></Relationships>
</file>

<file path=ppt/slides/_rels/slide66.xml.rels><?xml version="1.0" encoding="UTF-8" standalone="yes"?>
<Relationships xmlns="http://schemas.openxmlformats.org/package/2006/relationships"><Relationship Id="rId8" Type="http://schemas.openxmlformats.org/officeDocument/2006/relationships/image" Target="../media/image137.png"/><Relationship Id="rId3" Type="http://schemas.openxmlformats.org/officeDocument/2006/relationships/notesSlide" Target="../notesSlides/notesSlide37.xml"/><Relationship Id="rId7" Type="http://schemas.openxmlformats.org/officeDocument/2006/relationships/image" Target="../media/image150.png"/><Relationship Id="rId2" Type="http://schemas.openxmlformats.org/officeDocument/2006/relationships/slideLayout" Target="../slideLayouts/slideLayout5.xml"/><Relationship Id="rId1" Type="http://schemas.openxmlformats.org/officeDocument/2006/relationships/tags" Target="../tags/tag7.xml"/><Relationship Id="rId6" Type="http://schemas.openxmlformats.org/officeDocument/2006/relationships/image" Target="../media/image22.png"/><Relationship Id="rId5" Type="http://schemas.openxmlformats.org/officeDocument/2006/relationships/image" Target="../media/image144.png"/><Relationship Id="rId10" Type="http://schemas.openxmlformats.org/officeDocument/2006/relationships/image" Target="../media/image145.png"/><Relationship Id="rId4" Type="http://schemas.openxmlformats.org/officeDocument/2006/relationships/image" Target="../media/image143.png"/><Relationship Id="rId9" Type="http://schemas.openxmlformats.org/officeDocument/2006/relationships/image" Target="../media/image55.png"/></Relationships>
</file>

<file path=ppt/slides/_rels/slide67.xml.rels><?xml version="1.0" encoding="UTF-8" standalone="yes"?>
<Relationships xmlns="http://schemas.openxmlformats.org/package/2006/relationships"><Relationship Id="rId8" Type="http://schemas.openxmlformats.org/officeDocument/2006/relationships/image" Target="../media/image137.png"/><Relationship Id="rId13" Type="http://schemas.openxmlformats.org/officeDocument/2006/relationships/image" Target="../media/image153.png"/><Relationship Id="rId3" Type="http://schemas.openxmlformats.org/officeDocument/2006/relationships/notesSlide" Target="../notesSlides/notesSlide38.xml"/><Relationship Id="rId7" Type="http://schemas.openxmlformats.org/officeDocument/2006/relationships/image" Target="../media/image150.png"/><Relationship Id="rId12" Type="http://schemas.openxmlformats.org/officeDocument/2006/relationships/image" Target="../media/image152.png"/><Relationship Id="rId2" Type="http://schemas.openxmlformats.org/officeDocument/2006/relationships/slideLayout" Target="../slideLayouts/slideLayout5.xml"/><Relationship Id="rId16" Type="http://schemas.openxmlformats.org/officeDocument/2006/relationships/image" Target="../media/image141.png"/><Relationship Id="rId1" Type="http://schemas.openxmlformats.org/officeDocument/2006/relationships/tags" Target="../tags/tag8.xml"/><Relationship Id="rId6" Type="http://schemas.openxmlformats.org/officeDocument/2006/relationships/image" Target="../media/image22.png"/><Relationship Id="rId11" Type="http://schemas.openxmlformats.org/officeDocument/2006/relationships/image" Target="../media/image151.png"/><Relationship Id="rId5" Type="http://schemas.openxmlformats.org/officeDocument/2006/relationships/image" Target="../media/image144.png"/><Relationship Id="rId15" Type="http://schemas.openxmlformats.org/officeDocument/2006/relationships/image" Target="../media/image140.png"/><Relationship Id="rId10" Type="http://schemas.openxmlformats.org/officeDocument/2006/relationships/image" Target="../media/image145.png"/><Relationship Id="rId4" Type="http://schemas.openxmlformats.org/officeDocument/2006/relationships/image" Target="../media/image143.png"/><Relationship Id="rId9" Type="http://schemas.openxmlformats.org/officeDocument/2006/relationships/image" Target="../media/image55.png"/><Relationship Id="rId14" Type="http://schemas.openxmlformats.org/officeDocument/2006/relationships/image" Target="../media/image135.png"/></Relationships>
</file>

<file path=ppt/slides/_rels/slide68.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slideLayout" Target="../slideLayouts/slideLayout5.xml"/><Relationship Id="rId1" Type="http://schemas.openxmlformats.org/officeDocument/2006/relationships/tags" Target="../tags/tag9.xml"/><Relationship Id="rId5" Type="http://schemas.openxmlformats.org/officeDocument/2006/relationships/image" Target="../media/image1300.png"/><Relationship Id="rId4" Type="http://schemas.microsoft.com/office/2007/relationships/hdphoto" Target="../media/hdphoto15.wdp"/></Relationships>
</file>

<file path=ppt/slides/_rels/slide69.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10.xml"/><Relationship Id="rId6" Type="http://schemas.openxmlformats.org/officeDocument/2006/relationships/image" Target="../media/image155.png"/><Relationship Id="rId5" Type="http://schemas.openxmlformats.org/officeDocument/2006/relationships/image" Target="../media/image300.png"/></Relationships>
</file>

<file path=ppt/slides/_rels/slide7.xml.rels><?xml version="1.0" encoding="UTF-8" standalone="yes"?>
<Relationships xmlns="http://schemas.openxmlformats.org/package/2006/relationships"><Relationship Id="rId8" Type="http://schemas.microsoft.com/office/2007/relationships/hdphoto" Target="../media/hdphoto11.wdp"/><Relationship Id="rId3" Type="http://schemas.openxmlformats.org/officeDocument/2006/relationships/image" Target="../media/image37.png"/><Relationship Id="rId7" Type="http://schemas.openxmlformats.org/officeDocument/2006/relationships/image" Target="../media/image40.png"/><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microsoft.com/office/2007/relationships/hdphoto" Target="../media/hdphoto10.wdp"/><Relationship Id="rId5" Type="http://schemas.openxmlformats.org/officeDocument/2006/relationships/image" Target="../media/image39.png"/><Relationship Id="rId4" Type="http://schemas.microsoft.com/office/2007/relationships/hdphoto" Target="../media/hdphoto9.wdp"/></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39.xml"/><Relationship Id="rId7" Type="http://schemas.openxmlformats.org/officeDocument/2006/relationships/image" Target="../media/image156.png"/><Relationship Id="rId2" Type="http://schemas.openxmlformats.org/officeDocument/2006/relationships/slideLayout" Target="../slideLayouts/slideLayout5.xml"/><Relationship Id="rId1" Type="http://schemas.openxmlformats.org/officeDocument/2006/relationships/tags" Target="../tags/tag11.xml"/><Relationship Id="rId6" Type="http://schemas.openxmlformats.org/officeDocument/2006/relationships/image" Target="../media/image330.png"/></Relationships>
</file>

<file path=ppt/slides/_rels/slide71.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slideLayout" Target="../slideLayouts/slideLayout5.xml"/><Relationship Id="rId1" Type="http://schemas.openxmlformats.org/officeDocument/2006/relationships/tags" Target="../tags/tag12.xml"/><Relationship Id="rId6" Type="http://schemas.openxmlformats.org/officeDocument/2006/relationships/image" Target="../media/image22.png"/><Relationship Id="rId5" Type="http://schemas.openxmlformats.org/officeDocument/2006/relationships/image" Target="../media/image159.png"/><Relationship Id="rId4" Type="http://schemas.openxmlformats.org/officeDocument/2006/relationships/image" Target="../media/image158.png"/></Relationships>
</file>

<file path=ppt/slides/_rels/slide72.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slideLayout" Target="../slideLayouts/slideLayout5.xml"/><Relationship Id="rId1" Type="http://schemas.openxmlformats.org/officeDocument/2006/relationships/tags" Target="../tags/tag13.xml"/><Relationship Id="rId5" Type="http://schemas.openxmlformats.org/officeDocument/2006/relationships/image" Target="../media/image150.png"/><Relationship Id="rId4" Type="http://schemas.openxmlformats.org/officeDocument/2006/relationships/image" Target="../media/image49.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8" Type="http://schemas.openxmlformats.org/officeDocument/2006/relationships/image" Target="../media/image67.png"/><Relationship Id="rId13" Type="http://schemas.openxmlformats.org/officeDocument/2006/relationships/image" Target="../media/image74.png"/><Relationship Id="rId3" Type="http://schemas.openxmlformats.org/officeDocument/2006/relationships/image" Target="../media/image50.png"/><Relationship Id="rId7" Type="http://schemas.openxmlformats.org/officeDocument/2006/relationships/image" Target="../media/image66.jpeg"/><Relationship Id="rId12" Type="http://schemas.openxmlformats.org/officeDocument/2006/relationships/image" Target="../media/image73.png"/><Relationship Id="rId2" Type="http://schemas.openxmlformats.org/officeDocument/2006/relationships/notesSlide" Target="../notesSlides/notesSlide40.xml"/><Relationship Id="rId1" Type="http://schemas.openxmlformats.org/officeDocument/2006/relationships/slideLayout" Target="../slideLayouts/slideLayout5.xml"/><Relationship Id="rId6" Type="http://schemas.openxmlformats.org/officeDocument/2006/relationships/image" Target="../media/image62.png"/><Relationship Id="rId11" Type="http://schemas.openxmlformats.org/officeDocument/2006/relationships/image" Target="../media/image70.png"/><Relationship Id="rId5" Type="http://schemas.openxmlformats.org/officeDocument/2006/relationships/image" Target="../media/image53.png"/><Relationship Id="rId15" Type="http://schemas.openxmlformats.org/officeDocument/2006/relationships/image" Target="../media/image71.png"/><Relationship Id="rId10" Type="http://schemas.openxmlformats.org/officeDocument/2006/relationships/image" Target="../media/image69.png"/><Relationship Id="rId4" Type="http://schemas.openxmlformats.org/officeDocument/2006/relationships/image" Target="../media/image52.png"/><Relationship Id="rId9" Type="http://schemas.openxmlformats.org/officeDocument/2006/relationships/image" Target="../media/image68.png"/><Relationship Id="rId14" Type="http://schemas.openxmlformats.org/officeDocument/2006/relationships/image" Target="../media/image75.png"/></Relationships>
</file>

<file path=ppt/slides/_rels/slide7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1.emf"/><Relationship Id="rId1" Type="http://schemas.openxmlformats.org/officeDocument/2006/relationships/slideLayout" Target="../slideLayouts/slideLayout4.xml"/><Relationship Id="rId5" Type="http://schemas.openxmlformats.org/officeDocument/2006/relationships/image" Target="../media/image162.png"/><Relationship Id="rId4" Type="http://schemas.openxmlformats.org/officeDocument/2006/relationships/image" Target="../media/image161.png"/></Relationships>
</file>

<file path=ppt/slides/_rels/slide76.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image" Target="../media/image163.png"/><Relationship Id="rId1" Type="http://schemas.openxmlformats.org/officeDocument/2006/relationships/slideLayout" Target="../slideLayouts/slideLayout5.xml"/><Relationship Id="rId5" Type="http://schemas.openxmlformats.org/officeDocument/2006/relationships/image" Target="../media/image166.png"/><Relationship Id="rId4" Type="http://schemas.openxmlformats.org/officeDocument/2006/relationships/image" Target="../media/image165.png"/></Relationships>
</file>

<file path=ppt/slides/_rels/slide8.xml.rels><?xml version="1.0" encoding="UTF-8" standalone="yes"?>
<Relationships xmlns="http://schemas.openxmlformats.org/package/2006/relationships"><Relationship Id="rId8" Type="http://schemas.microsoft.com/office/2007/relationships/hdphoto" Target="../media/hdphoto11.wdp"/><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microsoft.com/office/2007/relationships/hdphoto" Target="../media/hdphoto10.wdp"/><Relationship Id="rId5" Type="http://schemas.openxmlformats.org/officeDocument/2006/relationships/image" Target="../media/image39.png"/><Relationship Id="rId4" Type="http://schemas.microsoft.com/office/2007/relationships/hdphoto" Target="../media/hdphoto9.wdp"/><Relationship Id="rId9" Type="http://schemas.openxmlformats.org/officeDocument/2006/relationships/image" Target="../media/image42.tmp"/></Relationships>
</file>

<file path=ppt/slides/_rels/slide9.xml.rels><?xml version="1.0" encoding="UTF-8" standalone="yes"?>
<Relationships xmlns="http://schemas.openxmlformats.org/package/2006/relationships"><Relationship Id="rId8" Type="http://schemas.microsoft.com/office/2007/relationships/hdphoto" Target="../media/hdphoto11.wdp"/><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microsoft.com/office/2007/relationships/hdphoto" Target="../media/hdphoto10.wdp"/><Relationship Id="rId11" Type="http://schemas.openxmlformats.org/officeDocument/2006/relationships/image" Target="../media/image44.jpeg"/><Relationship Id="rId5" Type="http://schemas.openxmlformats.org/officeDocument/2006/relationships/image" Target="../media/image39.png"/><Relationship Id="rId10" Type="http://schemas.microsoft.com/office/2007/relationships/hdphoto" Target="../media/hdphoto12.wdp"/><Relationship Id="rId4" Type="http://schemas.microsoft.com/office/2007/relationships/hdphoto" Target="../media/hdphoto9.wdp"/><Relationship Id="rId9" Type="http://schemas.openxmlformats.org/officeDocument/2006/relationships/image" Target="../media/image4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Untertitel 18"/>
          <p:cNvSpPr>
            <a:spLocks noGrp="1"/>
          </p:cNvSpPr>
          <p:nvPr>
            <p:ph type="subTitle" idx="1"/>
          </p:nvPr>
        </p:nvSpPr>
        <p:spPr/>
        <p:txBody>
          <a:bodyPr/>
          <a:lstStyle/>
          <a:p>
            <a:endParaRPr lang="en-GB" sz="2000" dirty="0"/>
          </a:p>
          <a:p>
            <a:r>
              <a:rPr lang="en-GB" sz="2000" dirty="0"/>
              <a:t>Aritra Dhar</a:t>
            </a:r>
          </a:p>
          <a:p>
            <a:r>
              <a:rPr lang="en-US" sz="2000" dirty="0"/>
              <a:t>ETH Zurich</a:t>
            </a:r>
            <a:endParaRPr lang="en-GB" sz="2000" dirty="0"/>
          </a:p>
        </p:txBody>
      </p:sp>
      <p:sp>
        <p:nvSpPr>
          <p:cNvPr id="18" name="Titel 17"/>
          <p:cNvSpPr>
            <a:spLocks noGrp="1"/>
          </p:cNvSpPr>
          <p:nvPr>
            <p:ph type="ctrTitle"/>
          </p:nvPr>
        </p:nvSpPr>
        <p:spPr>
          <a:xfrm>
            <a:off x="323850" y="3436526"/>
            <a:ext cx="11537949" cy="1144602"/>
          </a:xfrm>
        </p:spPr>
        <p:txBody>
          <a:bodyPr/>
          <a:lstStyle/>
          <a:p>
            <a:r>
              <a:rPr lang="en-US" b="0" dirty="0"/>
              <a:t>Building Trust in Modern Computing Platforms</a:t>
            </a:r>
            <a:endParaRPr lang="en-GB" dirty="0"/>
          </a:p>
        </p:txBody>
      </p:sp>
      <p:pic>
        <p:nvPicPr>
          <p:cNvPr id="15" name="Bildplatzhalter 14"/>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l="30" r="30"/>
          <a:stretch>
            <a:fillRect/>
          </a:stretch>
        </p:blipFill>
        <p:spPr>
          <a:xfrm>
            <a:off x="323849" y="626726"/>
            <a:ext cx="11537950" cy="2809800"/>
          </a:xfrm>
        </p:spPr>
      </p:pic>
    </p:spTree>
    <p:extLst>
      <p:ext uri="{BB962C8B-B14F-4D97-AF65-F5344CB8AC3E}">
        <p14:creationId xmlns:p14="http://schemas.microsoft.com/office/powerpoint/2010/main" val="403890633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7FA8AF3F-A8E9-4E23-9692-34914B4C41D7}" type="datetime1">
              <a:rPr lang="en-US" smtClean="0"/>
              <a:t>6/8/2021</a:t>
            </a:fld>
            <a:endParaRPr lang="en-GB" dirty="0"/>
          </a:p>
        </p:txBody>
      </p:sp>
      <p:sp>
        <p:nvSpPr>
          <p:cNvPr id="5" name="Foliennummernplatzhalter 4"/>
          <p:cNvSpPr>
            <a:spLocks noGrp="1"/>
          </p:cNvSpPr>
          <p:nvPr>
            <p:ph type="sldNum" sz="quarter" idx="12"/>
          </p:nvPr>
        </p:nvSpPr>
        <p:spPr/>
        <p:txBody>
          <a:bodyPr/>
          <a:lstStyle/>
          <a:p>
            <a:fld id="{6C6AE60A-B69C-4790-82F7-3882EDF23186}" type="slidenum">
              <a:rPr lang="en-GB" smtClean="0"/>
              <a:pPr/>
              <a:t>10</a:t>
            </a:fld>
            <a:endParaRPr lang="en-GB" dirty="0"/>
          </a:p>
        </p:txBody>
      </p:sp>
      <p:sp>
        <p:nvSpPr>
          <p:cNvPr id="10" name="Titel 9"/>
          <p:cNvSpPr>
            <a:spLocks noGrp="1"/>
          </p:cNvSpPr>
          <p:nvPr>
            <p:ph type="title"/>
          </p:nvPr>
        </p:nvSpPr>
        <p:spPr>
          <a:xfrm>
            <a:off x="264685" y="620714"/>
            <a:ext cx="11537950" cy="972000"/>
          </a:xfrm>
        </p:spPr>
        <p:txBody>
          <a:bodyPr/>
          <a:lstStyle/>
          <a:p>
            <a:r>
              <a:rPr lang="en-GB" dirty="0"/>
              <a:t>Concrete Attack Scenario</a:t>
            </a:r>
          </a:p>
        </p:txBody>
      </p:sp>
      <p:pic>
        <p:nvPicPr>
          <p:cNvPr id="3074" name="Picture 2" descr="Could your pacemaker be hackable?"/>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ackgroundRemoval t="0" b="100000" l="6250" r="94063"/>
                    </a14:imgEffect>
                  </a14:imgLayer>
                </a14:imgProps>
              </a:ext>
              <a:ext uri="{28A0092B-C50C-407E-A947-70E740481C1C}">
                <a14:useLocalDpi xmlns:a14="http://schemas.microsoft.com/office/drawing/2010/main" val="0"/>
              </a:ext>
            </a:extLst>
          </a:blip>
          <a:srcRect l="16328"/>
          <a:stretch/>
        </p:blipFill>
        <p:spPr bwMode="auto">
          <a:xfrm>
            <a:off x="8806061" y="1168034"/>
            <a:ext cx="2909820" cy="195616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84770" y="2418237"/>
            <a:ext cx="2041038" cy="2041038"/>
          </a:xfrm>
          <a:prstGeom prst="rect">
            <a:avLst/>
          </a:prstGeom>
        </p:spPr>
      </p:pic>
      <p:pic>
        <p:nvPicPr>
          <p:cNvPr id="40" name="Picture 2" descr="Image result for dana diabecare rs"/>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014218" y="4267201"/>
            <a:ext cx="2665052" cy="1332526"/>
          </a:xfrm>
          <a:prstGeom prst="rect">
            <a:avLst/>
          </a:prstGeom>
          <a:noFill/>
          <a:extLst>
            <a:ext uri="{909E8E84-426E-40DD-AFC4-6F175D3DCCD1}">
              <a14:hiddenFill xmlns:a14="http://schemas.microsoft.com/office/drawing/2010/main">
                <a:solidFill>
                  <a:srgbClr val="FFFFFF"/>
                </a:solidFill>
              </a14:hiddenFill>
            </a:ext>
          </a:extLst>
        </p:spPr>
      </p:pic>
      <p:sp>
        <p:nvSpPr>
          <p:cNvPr id="59" name="Rounded Rectangle 58"/>
          <p:cNvSpPr/>
          <p:nvPr/>
        </p:nvSpPr>
        <p:spPr>
          <a:xfrm>
            <a:off x="3505086" y="2694629"/>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0" name="Rectangle 59"/>
          <p:cNvSpPr/>
          <p:nvPr/>
        </p:nvSpPr>
        <p:spPr>
          <a:xfrm>
            <a:off x="3994088" y="5758372"/>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61" name="Rectangle 60"/>
          <p:cNvSpPr/>
          <p:nvPr/>
        </p:nvSpPr>
        <p:spPr>
          <a:xfrm>
            <a:off x="5430421" y="5745483"/>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62" name="Rectangle 61"/>
          <p:cNvSpPr/>
          <p:nvPr/>
        </p:nvSpPr>
        <p:spPr>
          <a:xfrm>
            <a:off x="5299820" y="2910187"/>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3" name="TextBox 62"/>
          <p:cNvSpPr txBox="1"/>
          <p:nvPr/>
        </p:nvSpPr>
        <p:spPr>
          <a:xfrm>
            <a:off x="3571065" y="2927689"/>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64" name="Rectangle 63"/>
          <p:cNvSpPr/>
          <p:nvPr/>
        </p:nvSpPr>
        <p:spPr>
          <a:xfrm>
            <a:off x="5299820" y="3461744"/>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5" name="TextBox 64"/>
          <p:cNvSpPr txBox="1"/>
          <p:nvPr/>
        </p:nvSpPr>
        <p:spPr>
          <a:xfrm>
            <a:off x="3571065" y="3479246"/>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66" name="Rectangle 65"/>
          <p:cNvSpPr/>
          <p:nvPr/>
        </p:nvSpPr>
        <p:spPr>
          <a:xfrm>
            <a:off x="3585606" y="2651383"/>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7" name="TextBox 66"/>
          <p:cNvSpPr txBox="1"/>
          <p:nvPr/>
        </p:nvSpPr>
        <p:spPr>
          <a:xfrm>
            <a:off x="3548953" y="2497608"/>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68" name="TextBox 67"/>
          <p:cNvSpPr txBox="1"/>
          <p:nvPr/>
        </p:nvSpPr>
        <p:spPr>
          <a:xfrm>
            <a:off x="3548953" y="4580441"/>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69" name="TextBox 68"/>
          <p:cNvSpPr txBox="1"/>
          <p:nvPr/>
        </p:nvSpPr>
        <p:spPr>
          <a:xfrm>
            <a:off x="3546230" y="5130467"/>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0" name="Rectangle 69"/>
          <p:cNvSpPr/>
          <p:nvPr/>
        </p:nvSpPr>
        <p:spPr>
          <a:xfrm>
            <a:off x="5299820" y="3995829"/>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1" name="TextBox 70"/>
          <p:cNvSpPr txBox="1"/>
          <p:nvPr/>
        </p:nvSpPr>
        <p:spPr>
          <a:xfrm>
            <a:off x="3557812" y="4013331"/>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2" name="TextBox 71"/>
          <p:cNvSpPr txBox="1"/>
          <p:nvPr/>
        </p:nvSpPr>
        <p:spPr>
          <a:xfrm>
            <a:off x="5790267" y="2918874"/>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73" name="TextBox 72"/>
          <p:cNvSpPr txBox="1"/>
          <p:nvPr/>
        </p:nvSpPr>
        <p:spPr>
          <a:xfrm>
            <a:off x="5736586" y="3465366"/>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4" name="TextBox 73"/>
          <p:cNvSpPr txBox="1"/>
          <p:nvPr/>
        </p:nvSpPr>
        <p:spPr>
          <a:xfrm>
            <a:off x="5643555" y="3995829"/>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5" name="Isosceles Triangle 74"/>
          <p:cNvSpPr/>
          <p:nvPr/>
        </p:nvSpPr>
        <p:spPr>
          <a:xfrm>
            <a:off x="6790748" y="2820532"/>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Isosceles Triangle 75"/>
          <p:cNvSpPr/>
          <p:nvPr/>
        </p:nvSpPr>
        <p:spPr>
          <a:xfrm flipV="1">
            <a:off x="6790748" y="5612588"/>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7" name="Straight Connector 76"/>
          <p:cNvCxnSpPr>
            <a:stCxn id="75" idx="3"/>
            <a:endCxn id="76" idx="3"/>
          </p:cNvCxnSpPr>
          <p:nvPr/>
        </p:nvCxnSpPr>
        <p:spPr>
          <a:xfrm>
            <a:off x="6880503" y="2975282"/>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8" name="Rectangle 77"/>
          <p:cNvSpPr/>
          <p:nvPr/>
        </p:nvSpPr>
        <p:spPr>
          <a:xfrm>
            <a:off x="6836734" y="3033272"/>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9" name="Straight Arrow Connector 78"/>
          <p:cNvCxnSpPr/>
          <p:nvPr/>
        </p:nvCxnSpPr>
        <p:spPr>
          <a:xfrm>
            <a:off x="5323039" y="4793147"/>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80" name="Rectangle 79"/>
          <p:cNvSpPr/>
          <p:nvPr/>
        </p:nvSpPr>
        <p:spPr>
          <a:xfrm>
            <a:off x="6238505" y="4578313"/>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81" name="Straight Arrow Connector 80"/>
          <p:cNvCxnSpPr/>
          <p:nvPr/>
        </p:nvCxnSpPr>
        <p:spPr>
          <a:xfrm>
            <a:off x="5323039" y="5302726"/>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82" name="Rectangle 81"/>
          <p:cNvSpPr/>
          <p:nvPr/>
        </p:nvSpPr>
        <p:spPr>
          <a:xfrm>
            <a:off x="6238505" y="5087892"/>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3" name="Rectangle 82"/>
          <p:cNvSpPr/>
          <p:nvPr/>
        </p:nvSpPr>
        <p:spPr>
          <a:xfrm>
            <a:off x="5456447" y="4716947"/>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p:cNvSpPr/>
          <p:nvPr/>
        </p:nvSpPr>
        <p:spPr>
          <a:xfrm>
            <a:off x="5751159" y="5216716"/>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TextBox 84"/>
          <p:cNvSpPr txBox="1"/>
          <p:nvPr/>
        </p:nvSpPr>
        <p:spPr>
          <a:xfrm>
            <a:off x="6243696" y="4584411"/>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6" name="TextBox 85"/>
          <p:cNvSpPr txBox="1"/>
          <p:nvPr/>
        </p:nvSpPr>
        <p:spPr>
          <a:xfrm>
            <a:off x="6204139" y="5082666"/>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cxnSp>
        <p:nvCxnSpPr>
          <p:cNvPr id="9" name="Elbow Connector 8"/>
          <p:cNvCxnSpPr>
            <a:stCxn id="72" idx="0"/>
            <a:endCxn id="3074" idx="1"/>
          </p:cNvCxnSpPr>
          <p:nvPr/>
        </p:nvCxnSpPr>
        <p:spPr>
          <a:xfrm rot="5400000" flipH="1" flipV="1">
            <a:off x="7016462" y="1129275"/>
            <a:ext cx="772757" cy="2806442"/>
          </a:xfrm>
          <a:prstGeom prst="bentConnector2">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0" name="Elbow Connector 29"/>
          <p:cNvCxnSpPr/>
          <p:nvPr/>
        </p:nvCxnSpPr>
        <p:spPr>
          <a:xfrm>
            <a:off x="6685856" y="3637952"/>
            <a:ext cx="2249944" cy="1327258"/>
          </a:xfrm>
          <a:prstGeom prst="bentConnector3">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41" name="Picture 40">
            <a:extLst>
              <a:ext uri="{FF2B5EF4-FFF2-40B4-BE49-F238E27FC236}">
                <a16:creationId xmlns:a16="http://schemas.microsoft.com/office/drawing/2014/main" id="{EFA9930B-AB8D-FC44-B817-177263CD3C1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633237" y="1037033"/>
            <a:ext cx="1231305" cy="1231305"/>
          </a:xfrm>
          <a:prstGeom prst="rect">
            <a:avLst/>
          </a:prstGeom>
        </p:spPr>
      </p:pic>
      <p:sp>
        <p:nvSpPr>
          <p:cNvPr id="43" name="Footer Placeholder 3">
            <a:extLst>
              <a:ext uri="{FF2B5EF4-FFF2-40B4-BE49-F238E27FC236}">
                <a16:creationId xmlns:a16="http://schemas.microsoft.com/office/drawing/2014/main" id="{870F4336-6084-4867-BCC4-5C16507E0BCA}"/>
              </a:ext>
            </a:extLst>
          </p:cNvPr>
          <p:cNvSpPr txBox="1">
            <a:spLocks/>
          </p:cNvSpPr>
          <p:nvPr/>
        </p:nvSpPr>
        <p:spPr>
          <a:xfrm>
            <a:off x="6094413" y="6308726"/>
            <a:ext cx="4631883" cy="459776"/>
          </a:xfrm>
          <a:prstGeom prst="rect">
            <a:avLst/>
          </a:prstGeom>
        </p:spPr>
        <p:txBody>
          <a:bodyPr vert="horz" wrap="none" lIns="0" tIns="0" rIns="0" bIns="0" rtlCol="0" anchor="ctr"/>
          <a:lstStyle>
            <a:defPPr>
              <a:defRPr lang="de-DE"/>
            </a:defPPr>
            <a:lvl1pPr marL="0" algn="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t>Aritra Dhar</a:t>
            </a:r>
            <a:endParaRPr lang="en-GB" dirty="0"/>
          </a:p>
        </p:txBody>
      </p:sp>
      <p:sp>
        <p:nvSpPr>
          <p:cNvPr id="2" name="Rectangle 1">
            <a:extLst>
              <a:ext uri="{FF2B5EF4-FFF2-40B4-BE49-F238E27FC236}">
                <a16:creationId xmlns:a16="http://schemas.microsoft.com/office/drawing/2014/main" id="{DC22708A-4806-4768-BC05-4A2575089825}"/>
              </a:ext>
            </a:extLst>
          </p:cNvPr>
          <p:cNvSpPr/>
          <p:nvPr/>
        </p:nvSpPr>
        <p:spPr>
          <a:xfrm>
            <a:off x="5311548" y="3456466"/>
            <a:ext cx="1362580" cy="385273"/>
          </a:xfrm>
          <a:prstGeom prst="rect">
            <a:avLst/>
          </a:prstGeom>
          <a:noFill/>
          <a:ln w="38100">
            <a:solidFill>
              <a:srgbClr val="F443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6EF04C49-25D7-4631-B743-F553E2CFEA6E}"/>
              </a:ext>
            </a:extLst>
          </p:cNvPr>
          <p:cNvSpPr txBox="1"/>
          <p:nvPr/>
        </p:nvSpPr>
        <p:spPr>
          <a:xfrm>
            <a:off x="5774353" y="3462706"/>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noProof="0" dirty="0">
                <a:solidFill>
                  <a:prstClr val="black"/>
                </a:solidFill>
                <a:latin typeface="Calibri" panose="020F0502020204030204"/>
              </a:rPr>
              <a:t>65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Tree>
    <p:extLst>
      <p:ext uri="{BB962C8B-B14F-4D97-AF65-F5344CB8AC3E}">
        <p14:creationId xmlns:p14="http://schemas.microsoft.com/office/powerpoint/2010/main" val="423080335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500"/>
                                        <p:tgtEl>
                                          <p:spTgt spid="5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0"/>
                                        </p:tgtEl>
                                        <p:attrNameLst>
                                          <p:attrName>style.visibility</p:attrName>
                                        </p:attrNameLst>
                                      </p:cBhvr>
                                      <p:to>
                                        <p:strVal val="visible"/>
                                      </p:to>
                                    </p:set>
                                    <p:animEffect transition="in" filter="fade">
                                      <p:cBhvr>
                                        <p:cTn id="10" dur="500"/>
                                        <p:tgtEl>
                                          <p:spTgt spid="6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1"/>
                                        </p:tgtEl>
                                        <p:attrNameLst>
                                          <p:attrName>style.visibility</p:attrName>
                                        </p:attrNameLst>
                                      </p:cBhvr>
                                      <p:to>
                                        <p:strVal val="visible"/>
                                      </p:to>
                                    </p:set>
                                    <p:animEffect transition="in" filter="fade">
                                      <p:cBhvr>
                                        <p:cTn id="13" dur="500"/>
                                        <p:tgtEl>
                                          <p:spTgt spid="6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2"/>
                                        </p:tgtEl>
                                        <p:attrNameLst>
                                          <p:attrName>style.visibility</p:attrName>
                                        </p:attrNameLst>
                                      </p:cBhvr>
                                      <p:to>
                                        <p:strVal val="visible"/>
                                      </p:to>
                                    </p:set>
                                    <p:animEffect transition="in" filter="fade">
                                      <p:cBhvr>
                                        <p:cTn id="16" dur="500"/>
                                        <p:tgtEl>
                                          <p:spTgt spid="6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3"/>
                                        </p:tgtEl>
                                        <p:attrNameLst>
                                          <p:attrName>style.visibility</p:attrName>
                                        </p:attrNameLst>
                                      </p:cBhvr>
                                      <p:to>
                                        <p:strVal val="visible"/>
                                      </p:to>
                                    </p:set>
                                    <p:animEffect transition="in" filter="fade">
                                      <p:cBhvr>
                                        <p:cTn id="19" dur="500"/>
                                        <p:tgtEl>
                                          <p:spTgt spid="6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4"/>
                                        </p:tgtEl>
                                        <p:attrNameLst>
                                          <p:attrName>style.visibility</p:attrName>
                                        </p:attrNameLst>
                                      </p:cBhvr>
                                      <p:to>
                                        <p:strVal val="visible"/>
                                      </p:to>
                                    </p:set>
                                    <p:animEffect transition="in" filter="fade">
                                      <p:cBhvr>
                                        <p:cTn id="22" dur="500"/>
                                        <p:tgtEl>
                                          <p:spTgt spid="64"/>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5"/>
                                        </p:tgtEl>
                                        <p:attrNameLst>
                                          <p:attrName>style.visibility</p:attrName>
                                        </p:attrNameLst>
                                      </p:cBhvr>
                                      <p:to>
                                        <p:strVal val="visible"/>
                                      </p:to>
                                    </p:set>
                                    <p:animEffect transition="in" filter="fade">
                                      <p:cBhvr>
                                        <p:cTn id="25" dur="500"/>
                                        <p:tgtEl>
                                          <p:spTgt spid="6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6"/>
                                        </p:tgtEl>
                                        <p:attrNameLst>
                                          <p:attrName>style.visibility</p:attrName>
                                        </p:attrNameLst>
                                      </p:cBhvr>
                                      <p:to>
                                        <p:strVal val="visible"/>
                                      </p:to>
                                    </p:set>
                                    <p:animEffect transition="in" filter="fade">
                                      <p:cBhvr>
                                        <p:cTn id="28" dur="500"/>
                                        <p:tgtEl>
                                          <p:spTgt spid="6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67"/>
                                        </p:tgtEl>
                                        <p:attrNameLst>
                                          <p:attrName>style.visibility</p:attrName>
                                        </p:attrNameLst>
                                      </p:cBhvr>
                                      <p:to>
                                        <p:strVal val="visible"/>
                                      </p:to>
                                    </p:set>
                                    <p:animEffect transition="in" filter="fade">
                                      <p:cBhvr>
                                        <p:cTn id="31" dur="500"/>
                                        <p:tgtEl>
                                          <p:spTgt spid="6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68"/>
                                        </p:tgtEl>
                                        <p:attrNameLst>
                                          <p:attrName>style.visibility</p:attrName>
                                        </p:attrNameLst>
                                      </p:cBhvr>
                                      <p:to>
                                        <p:strVal val="visible"/>
                                      </p:to>
                                    </p:set>
                                    <p:animEffect transition="in" filter="fade">
                                      <p:cBhvr>
                                        <p:cTn id="34" dur="500"/>
                                        <p:tgtEl>
                                          <p:spTgt spid="68"/>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69"/>
                                        </p:tgtEl>
                                        <p:attrNameLst>
                                          <p:attrName>style.visibility</p:attrName>
                                        </p:attrNameLst>
                                      </p:cBhvr>
                                      <p:to>
                                        <p:strVal val="visible"/>
                                      </p:to>
                                    </p:set>
                                    <p:animEffect transition="in" filter="fade">
                                      <p:cBhvr>
                                        <p:cTn id="37" dur="500"/>
                                        <p:tgtEl>
                                          <p:spTgt spid="69"/>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70"/>
                                        </p:tgtEl>
                                        <p:attrNameLst>
                                          <p:attrName>style.visibility</p:attrName>
                                        </p:attrNameLst>
                                      </p:cBhvr>
                                      <p:to>
                                        <p:strVal val="visible"/>
                                      </p:to>
                                    </p:set>
                                    <p:animEffect transition="in" filter="fade">
                                      <p:cBhvr>
                                        <p:cTn id="40" dur="500"/>
                                        <p:tgtEl>
                                          <p:spTgt spid="70"/>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71"/>
                                        </p:tgtEl>
                                        <p:attrNameLst>
                                          <p:attrName>style.visibility</p:attrName>
                                        </p:attrNameLst>
                                      </p:cBhvr>
                                      <p:to>
                                        <p:strVal val="visible"/>
                                      </p:to>
                                    </p:set>
                                    <p:animEffect transition="in" filter="fade">
                                      <p:cBhvr>
                                        <p:cTn id="43" dur="500"/>
                                        <p:tgtEl>
                                          <p:spTgt spid="71"/>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72"/>
                                        </p:tgtEl>
                                        <p:attrNameLst>
                                          <p:attrName>style.visibility</p:attrName>
                                        </p:attrNameLst>
                                      </p:cBhvr>
                                      <p:to>
                                        <p:strVal val="visible"/>
                                      </p:to>
                                    </p:set>
                                    <p:animEffect transition="in" filter="fade">
                                      <p:cBhvr>
                                        <p:cTn id="46" dur="500"/>
                                        <p:tgtEl>
                                          <p:spTgt spid="72"/>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74"/>
                                        </p:tgtEl>
                                        <p:attrNameLst>
                                          <p:attrName>style.visibility</p:attrName>
                                        </p:attrNameLst>
                                      </p:cBhvr>
                                      <p:to>
                                        <p:strVal val="visible"/>
                                      </p:to>
                                    </p:set>
                                    <p:animEffect transition="in" filter="fade">
                                      <p:cBhvr>
                                        <p:cTn id="49" dur="500"/>
                                        <p:tgtEl>
                                          <p:spTgt spid="74"/>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fade">
                                      <p:cBhvr>
                                        <p:cTn id="52" dur="500"/>
                                        <p:tgtEl>
                                          <p:spTgt spid="75"/>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76"/>
                                        </p:tgtEl>
                                        <p:attrNameLst>
                                          <p:attrName>style.visibility</p:attrName>
                                        </p:attrNameLst>
                                      </p:cBhvr>
                                      <p:to>
                                        <p:strVal val="visible"/>
                                      </p:to>
                                    </p:set>
                                    <p:animEffect transition="in" filter="fade">
                                      <p:cBhvr>
                                        <p:cTn id="55" dur="500"/>
                                        <p:tgtEl>
                                          <p:spTgt spid="76"/>
                                        </p:tgtEl>
                                      </p:cBhvr>
                                    </p:animEffect>
                                  </p:childTnLst>
                                </p:cTn>
                              </p:par>
                              <p:par>
                                <p:cTn id="56" presetID="10" presetClass="entr" presetSubtype="0" fill="hold" nodeType="withEffect">
                                  <p:stCondLst>
                                    <p:cond delay="0"/>
                                  </p:stCondLst>
                                  <p:childTnLst>
                                    <p:set>
                                      <p:cBhvr>
                                        <p:cTn id="57" dur="1" fill="hold">
                                          <p:stCondLst>
                                            <p:cond delay="0"/>
                                          </p:stCondLst>
                                        </p:cTn>
                                        <p:tgtEl>
                                          <p:spTgt spid="77"/>
                                        </p:tgtEl>
                                        <p:attrNameLst>
                                          <p:attrName>style.visibility</p:attrName>
                                        </p:attrNameLst>
                                      </p:cBhvr>
                                      <p:to>
                                        <p:strVal val="visible"/>
                                      </p:to>
                                    </p:set>
                                    <p:animEffect transition="in" filter="fade">
                                      <p:cBhvr>
                                        <p:cTn id="58" dur="500"/>
                                        <p:tgtEl>
                                          <p:spTgt spid="77"/>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78"/>
                                        </p:tgtEl>
                                        <p:attrNameLst>
                                          <p:attrName>style.visibility</p:attrName>
                                        </p:attrNameLst>
                                      </p:cBhvr>
                                      <p:to>
                                        <p:strVal val="visible"/>
                                      </p:to>
                                    </p:set>
                                    <p:animEffect transition="in" filter="fade">
                                      <p:cBhvr>
                                        <p:cTn id="61" dur="500"/>
                                        <p:tgtEl>
                                          <p:spTgt spid="78"/>
                                        </p:tgtEl>
                                      </p:cBhvr>
                                    </p:animEffect>
                                  </p:childTnLst>
                                </p:cTn>
                              </p:par>
                              <p:par>
                                <p:cTn id="62" presetID="10" presetClass="entr" presetSubtype="0" fill="hold" nodeType="withEffect">
                                  <p:stCondLst>
                                    <p:cond delay="0"/>
                                  </p:stCondLst>
                                  <p:childTnLst>
                                    <p:set>
                                      <p:cBhvr>
                                        <p:cTn id="63" dur="1" fill="hold">
                                          <p:stCondLst>
                                            <p:cond delay="0"/>
                                          </p:stCondLst>
                                        </p:cTn>
                                        <p:tgtEl>
                                          <p:spTgt spid="79"/>
                                        </p:tgtEl>
                                        <p:attrNameLst>
                                          <p:attrName>style.visibility</p:attrName>
                                        </p:attrNameLst>
                                      </p:cBhvr>
                                      <p:to>
                                        <p:strVal val="visible"/>
                                      </p:to>
                                    </p:set>
                                    <p:animEffect transition="in" filter="fade">
                                      <p:cBhvr>
                                        <p:cTn id="64" dur="500"/>
                                        <p:tgtEl>
                                          <p:spTgt spid="79"/>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80"/>
                                        </p:tgtEl>
                                        <p:attrNameLst>
                                          <p:attrName>style.visibility</p:attrName>
                                        </p:attrNameLst>
                                      </p:cBhvr>
                                      <p:to>
                                        <p:strVal val="visible"/>
                                      </p:to>
                                    </p:set>
                                    <p:animEffect transition="in" filter="fade">
                                      <p:cBhvr>
                                        <p:cTn id="67" dur="500"/>
                                        <p:tgtEl>
                                          <p:spTgt spid="80"/>
                                        </p:tgtEl>
                                      </p:cBhvr>
                                    </p:animEffect>
                                  </p:childTnLst>
                                </p:cTn>
                              </p:par>
                              <p:par>
                                <p:cTn id="68" presetID="10" presetClass="entr" presetSubtype="0" fill="hold" nodeType="withEffect">
                                  <p:stCondLst>
                                    <p:cond delay="0"/>
                                  </p:stCondLst>
                                  <p:childTnLst>
                                    <p:set>
                                      <p:cBhvr>
                                        <p:cTn id="69" dur="1" fill="hold">
                                          <p:stCondLst>
                                            <p:cond delay="0"/>
                                          </p:stCondLst>
                                        </p:cTn>
                                        <p:tgtEl>
                                          <p:spTgt spid="81"/>
                                        </p:tgtEl>
                                        <p:attrNameLst>
                                          <p:attrName>style.visibility</p:attrName>
                                        </p:attrNameLst>
                                      </p:cBhvr>
                                      <p:to>
                                        <p:strVal val="visible"/>
                                      </p:to>
                                    </p:set>
                                    <p:animEffect transition="in" filter="fade">
                                      <p:cBhvr>
                                        <p:cTn id="70" dur="500"/>
                                        <p:tgtEl>
                                          <p:spTgt spid="81"/>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82"/>
                                        </p:tgtEl>
                                        <p:attrNameLst>
                                          <p:attrName>style.visibility</p:attrName>
                                        </p:attrNameLst>
                                      </p:cBhvr>
                                      <p:to>
                                        <p:strVal val="visible"/>
                                      </p:to>
                                    </p:set>
                                    <p:animEffect transition="in" filter="fade">
                                      <p:cBhvr>
                                        <p:cTn id="73" dur="500"/>
                                        <p:tgtEl>
                                          <p:spTgt spid="82"/>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83"/>
                                        </p:tgtEl>
                                        <p:attrNameLst>
                                          <p:attrName>style.visibility</p:attrName>
                                        </p:attrNameLst>
                                      </p:cBhvr>
                                      <p:to>
                                        <p:strVal val="visible"/>
                                      </p:to>
                                    </p:set>
                                    <p:animEffect transition="in" filter="fade">
                                      <p:cBhvr>
                                        <p:cTn id="76" dur="500"/>
                                        <p:tgtEl>
                                          <p:spTgt spid="83"/>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84"/>
                                        </p:tgtEl>
                                        <p:attrNameLst>
                                          <p:attrName>style.visibility</p:attrName>
                                        </p:attrNameLst>
                                      </p:cBhvr>
                                      <p:to>
                                        <p:strVal val="visible"/>
                                      </p:to>
                                    </p:set>
                                    <p:animEffect transition="in" filter="fade">
                                      <p:cBhvr>
                                        <p:cTn id="79" dur="500"/>
                                        <p:tgtEl>
                                          <p:spTgt spid="84"/>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85"/>
                                        </p:tgtEl>
                                        <p:attrNameLst>
                                          <p:attrName>style.visibility</p:attrName>
                                        </p:attrNameLst>
                                      </p:cBhvr>
                                      <p:to>
                                        <p:strVal val="visible"/>
                                      </p:to>
                                    </p:set>
                                    <p:animEffect transition="in" filter="fade">
                                      <p:cBhvr>
                                        <p:cTn id="82" dur="500"/>
                                        <p:tgtEl>
                                          <p:spTgt spid="85"/>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86"/>
                                        </p:tgtEl>
                                        <p:attrNameLst>
                                          <p:attrName>style.visibility</p:attrName>
                                        </p:attrNameLst>
                                      </p:cBhvr>
                                      <p:to>
                                        <p:strVal val="visible"/>
                                      </p:to>
                                    </p:set>
                                    <p:animEffect transition="in" filter="fade">
                                      <p:cBhvr>
                                        <p:cTn id="85" dur="500"/>
                                        <p:tgtEl>
                                          <p:spTgt spid="86"/>
                                        </p:tgtEl>
                                      </p:cBhvr>
                                    </p:animEffect>
                                  </p:childTnLst>
                                </p:cTn>
                              </p:par>
                              <p:par>
                                <p:cTn id="86" presetID="10" presetClass="entr" presetSubtype="0" fill="hold" nodeType="withEffect">
                                  <p:stCondLst>
                                    <p:cond delay="0"/>
                                  </p:stCondLst>
                                  <p:childTnLst>
                                    <p:set>
                                      <p:cBhvr>
                                        <p:cTn id="87" dur="1" fill="hold">
                                          <p:stCondLst>
                                            <p:cond delay="0"/>
                                          </p:stCondLst>
                                        </p:cTn>
                                        <p:tgtEl>
                                          <p:spTgt spid="6"/>
                                        </p:tgtEl>
                                        <p:attrNameLst>
                                          <p:attrName>style.visibility</p:attrName>
                                        </p:attrNameLst>
                                      </p:cBhvr>
                                      <p:to>
                                        <p:strVal val="visible"/>
                                      </p:to>
                                    </p:set>
                                    <p:animEffect transition="in" filter="fade">
                                      <p:cBhvr>
                                        <p:cTn id="88" dur="500"/>
                                        <p:tgtEl>
                                          <p:spTgt spid="6"/>
                                        </p:tgtEl>
                                      </p:cBhvr>
                                    </p:animEffect>
                                  </p:childTnLst>
                                </p:cTn>
                              </p:par>
                              <p:par>
                                <p:cTn id="89" presetID="10" presetClass="entr" presetSubtype="0" fill="hold" nodeType="withEffect">
                                  <p:stCondLst>
                                    <p:cond delay="0"/>
                                  </p:stCondLst>
                                  <p:childTnLst>
                                    <p:set>
                                      <p:cBhvr>
                                        <p:cTn id="90" dur="1" fill="hold">
                                          <p:stCondLst>
                                            <p:cond delay="0"/>
                                          </p:stCondLst>
                                        </p:cTn>
                                        <p:tgtEl>
                                          <p:spTgt spid="30"/>
                                        </p:tgtEl>
                                        <p:attrNameLst>
                                          <p:attrName>style.visibility</p:attrName>
                                        </p:attrNameLst>
                                      </p:cBhvr>
                                      <p:to>
                                        <p:strVal val="visible"/>
                                      </p:to>
                                    </p:set>
                                    <p:animEffect transition="in" filter="fade">
                                      <p:cBhvr>
                                        <p:cTn id="91" dur="500"/>
                                        <p:tgtEl>
                                          <p:spTgt spid="30"/>
                                        </p:tgtEl>
                                      </p:cBhvr>
                                    </p:animEffect>
                                  </p:childTnLst>
                                </p:cTn>
                              </p:par>
                              <p:par>
                                <p:cTn id="92" presetID="10" presetClass="entr" presetSubtype="0" fill="hold" nodeType="withEffect">
                                  <p:stCondLst>
                                    <p:cond delay="0"/>
                                  </p:stCondLst>
                                  <p:childTnLst>
                                    <p:set>
                                      <p:cBhvr>
                                        <p:cTn id="93" dur="1" fill="hold">
                                          <p:stCondLst>
                                            <p:cond delay="0"/>
                                          </p:stCondLst>
                                        </p:cTn>
                                        <p:tgtEl>
                                          <p:spTgt spid="9"/>
                                        </p:tgtEl>
                                        <p:attrNameLst>
                                          <p:attrName>style.visibility</p:attrName>
                                        </p:attrNameLst>
                                      </p:cBhvr>
                                      <p:to>
                                        <p:strVal val="visible"/>
                                      </p:to>
                                    </p:set>
                                    <p:animEffect transition="in" filter="fade">
                                      <p:cBhvr>
                                        <p:cTn id="94" dur="500"/>
                                        <p:tgtEl>
                                          <p:spTgt spid="9"/>
                                        </p:tgtEl>
                                      </p:cBhvr>
                                    </p:animEffect>
                                  </p:childTnLst>
                                </p:cTn>
                              </p:par>
                              <p:par>
                                <p:cTn id="95" presetID="10" presetClass="entr" presetSubtype="0" fill="hold" nodeType="withEffect">
                                  <p:stCondLst>
                                    <p:cond delay="0"/>
                                  </p:stCondLst>
                                  <p:childTnLst>
                                    <p:set>
                                      <p:cBhvr>
                                        <p:cTn id="96" dur="1" fill="hold">
                                          <p:stCondLst>
                                            <p:cond delay="0"/>
                                          </p:stCondLst>
                                        </p:cTn>
                                        <p:tgtEl>
                                          <p:spTgt spid="3074"/>
                                        </p:tgtEl>
                                        <p:attrNameLst>
                                          <p:attrName>style.visibility</p:attrName>
                                        </p:attrNameLst>
                                      </p:cBhvr>
                                      <p:to>
                                        <p:strVal val="visible"/>
                                      </p:to>
                                    </p:set>
                                    <p:animEffect transition="in" filter="fade">
                                      <p:cBhvr>
                                        <p:cTn id="97" dur="500"/>
                                        <p:tgtEl>
                                          <p:spTgt spid="3074"/>
                                        </p:tgtEl>
                                      </p:cBhvr>
                                    </p:animEffect>
                                  </p:childTnLst>
                                </p:cTn>
                              </p:par>
                              <p:par>
                                <p:cTn id="98" presetID="10" presetClass="entr" presetSubtype="0" fill="hold" nodeType="withEffect">
                                  <p:stCondLst>
                                    <p:cond delay="0"/>
                                  </p:stCondLst>
                                  <p:childTnLst>
                                    <p:set>
                                      <p:cBhvr>
                                        <p:cTn id="99" dur="1" fill="hold">
                                          <p:stCondLst>
                                            <p:cond delay="0"/>
                                          </p:stCondLst>
                                        </p:cTn>
                                        <p:tgtEl>
                                          <p:spTgt spid="40"/>
                                        </p:tgtEl>
                                        <p:attrNameLst>
                                          <p:attrName>style.visibility</p:attrName>
                                        </p:attrNameLst>
                                      </p:cBhvr>
                                      <p:to>
                                        <p:strVal val="visible"/>
                                      </p:to>
                                    </p:set>
                                    <p:animEffect transition="in" filter="fade">
                                      <p:cBhvr>
                                        <p:cTn id="100" dur="500"/>
                                        <p:tgtEl>
                                          <p:spTgt spid="40"/>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73"/>
                                        </p:tgtEl>
                                        <p:attrNameLst>
                                          <p:attrName>style.visibility</p:attrName>
                                        </p:attrNameLst>
                                      </p:cBhvr>
                                      <p:to>
                                        <p:strVal val="visible"/>
                                      </p:to>
                                    </p:set>
                                    <p:animEffect transition="in" filter="fade">
                                      <p:cBhvr>
                                        <p:cTn id="103" dur="500"/>
                                        <p:tgtEl>
                                          <p:spTgt spid="73"/>
                                        </p:tgtEl>
                                      </p:cBhvr>
                                    </p:animEffect>
                                  </p:childTnLst>
                                </p:cTn>
                              </p:par>
                            </p:childTnLst>
                          </p:cTn>
                        </p:par>
                      </p:childTnLst>
                    </p:cTn>
                  </p:par>
                  <p:par>
                    <p:cTn id="104" fill="hold">
                      <p:stCondLst>
                        <p:cond delay="indefinite"/>
                      </p:stCondLst>
                      <p:childTnLst>
                        <p:par>
                          <p:cTn id="105" fill="hold">
                            <p:stCondLst>
                              <p:cond delay="0"/>
                            </p:stCondLst>
                            <p:childTnLst>
                              <p:par>
                                <p:cTn id="106" presetID="10" presetClass="entr" presetSubtype="0" fill="hold" nodeType="clickEffect">
                                  <p:stCondLst>
                                    <p:cond delay="0"/>
                                  </p:stCondLst>
                                  <p:childTnLst>
                                    <p:set>
                                      <p:cBhvr>
                                        <p:cTn id="107" dur="1" fill="hold">
                                          <p:stCondLst>
                                            <p:cond delay="0"/>
                                          </p:stCondLst>
                                        </p:cTn>
                                        <p:tgtEl>
                                          <p:spTgt spid="41"/>
                                        </p:tgtEl>
                                        <p:attrNameLst>
                                          <p:attrName>style.visibility</p:attrName>
                                        </p:attrNameLst>
                                      </p:cBhvr>
                                      <p:to>
                                        <p:strVal val="visible"/>
                                      </p:to>
                                    </p:set>
                                    <p:animEffect transition="in" filter="fade">
                                      <p:cBhvr>
                                        <p:cTn id="108" dur="500"/>
                                        <p:tgtEl>
                                          <p:spTgt spid="41"/>
                                        </p:tgtEl>
                                      </p:cBhvr>
                                    </p:animEffect>
                                  </p:childTnLst>
                                </p:cTn>
                              </p:par>
                            </p:childTnLst>
                          </p:cTn>
                        </p:par>
                      </p:childTnLst>
                    </p:cTn>
                  </p:par>
                  <p:par>
                    <p:cTn id="109" fill="hold">
                      <p:stCondLst>
                        <p:cond delay="indefinite"/>
                      </p:stCondLst>
                      <p:childTnLst>
                        <p:par>
                          <p:cTn id="110" fill="hold">
                            <p:stCondLst>
                              <p:cond delay="0"/>
                            </p:stCondLst>
                            <p:childTnLst>
                              <p:par>
                                <p:cTn id="111" presetID="10" presetClass="entr" presetSubtype="0" fill="hold" grpId="0" nodeType="clickEffect">
                                  <p:stCondLst>
                                    <p:cond delay="0"/>
                                  </p:stCondLst>
                                  <p:childTnLst>
                                    <p:set>
                                      <p:cBhvr>
                                        <p:cTn id="112" dur="1" fill="hold">
                                          <p:stCondLst>
                                            <p:cond delay="0"/>
                                          </p:stCondLst>
                                        </p:cTn>
                                        <p:tgtEl>
                                          <p:spTgt spid="2"/>
                                        </p:tgtEl>
                                        <p:attrNameLst>
                                          <p:attrName>style.visibility</p:attrName>
                                        </p:attrNameLst>
                                      </p:cBhvr>
                                      <p:to>
                                        <p:strVal val="visible"/>
                                      </p:to>
                                    </p:set>
                                    <p:animEffect transition="in" filter="fade">
                                      <p:cBhvr>
                                        <p:cTn id="113" dur="500"/>
                                        <p:tgtEl>
                                          <p:spTgt spid="2"/>
                                        </p:tgtEl>
                                      </p:cBhvr>
                                    </p:animEffect>
                                  </p:childTnLst>
                                </p:cTn>
                              </p:par>
                            </p:childTnLst>
                          </p:cTn>
                        </p:par>
                      </p:childTnLst>
                    </p:cTn>
                  </p:par>
                  <p:par>
                    <p:cTn id="114" fill="hold">
                      <p:stCondLst>
                        <p:cond delay="indefinite"/>
                      </p:stCondLst>
                      <p:childTnLst>
                        <p:par>
                          <p:cTn id="115" fill="hold">
                            <p:stCondLst>
                              <p:cond delay="0"/>
                            </p:stCondLst>
                            <p:childTnLst>
                              <p:par>
                                <p:cTn id="116" presetID="10" presetClass="exit" presetSubtype="0" fill="hold" grpId="1" nodeType="clickEffect">
                                  <p:stCondLst>
                                    <p:cond delay="0"/>
                                  </p:stCondLst>
                                  <p:childTnLst>
                                    <p:animEffect transition="out" filter="fade">
                                      <p:cBhvr>
                                        <p:cTn id="117" dur="500"/>
                                        <p:tgtEl>
                                          <p:spTgt spid="73"/>
                                        </p:tgtEl>
                                      </p:cBhvr>
                                    </p:animEffect>
                                    <p:set>
                                      <p:cBhvr>
                                        <p:cTn id="118" dur="1" fill="hold">
                                          <p:stCondLst>
                                            <p:cond delay="499"/>
                                          </p:stCondLst>
                                        </p:cTn>
                                        <p:tgtEl>
                                          <p:spTgt spid="73"/>
                                        </p:tgtEl>
                                        <p:attrNameLst>
                                          <p:attrName>style.visibility</p:attrName>
                                        </p:attrNameLst>
                                      </p:cBhvr>
                                      <p:to>
                                        <p:strVal val="hidden"/>
                                      </p:to>
                                    </p:set>
                                  </p:childTnLst>
                                </p:cTn>
                              </p:par>
                            </p:childTnLst>
                          </p:cTn>
                        </p:par>
                        <p:par>
                          <p:cTn id="119" fill="hold">
                            <p:stCondLst>
                              <p:cond delay="500"/>
                            </p:stCondLst>
                            <p:childTnLst>
                              <p:par>
                                <p:cTn id="120" presetID="10" presetClass="entr" presetSubtype="0" fill="hold" grpId="0" nodeType="afterEffect">
                                  <p:stCondLst>
                                    <p:cond delay="0"/>
                                  </p:stCondLst>
                                  <p:childTnLst>
                                    <p:set>
                                      <p:cBhvr>
                                        <p:cTn id="121" dur="1" fill="hold">
                                          <p:stCondLst>
                                            <p:cond delay="0"/>
                                          </p:stCondLst>
                                        </p:cTn>
                                        <p:tgtEl>
                                          <p:spTgt spid="44"/>
                                        </p:tgtEl>
                                        <p:attrNameLst>
                                          <p:attrName>style.visibility</p:attrName>
                                        </p:attrNameLst>
                                      </p:cBhvr>
                                      <p:to>
                                        <p:strVal val="visible"/>
                                      </p:to>
                                    </p:set>
                                    <p:animEffect transition="in" filter="fade">
                                      <p:cBhvr>
                                        <p:cTn id="122"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60" grpId="0" animBg="1"/>
      <p:bldP spid="61" grpId="0" animBg="1"/>
      <p:bldP spid="62" grpId="0" animBg="1"/>
      <p:bldP spid="63" grpId="0" animBg="1"/>
      <p:bldP spid="64" grpId="0" animBg="1"/>
      <p:bldP spid="65" grpId="0" animBg="1"/>
      <p:bldP spid="66" grpId="0" animBg="1"/>
      <p:bldP spid="67" grpId="0"/>
      <p:bldP spid="68" grpId="0" animBg="1"/>
      <p:bldP spid="69" grpId="0" animBg="1"/>
      <p:bldP spid="70" grpId="0" animBg="1"/>
      <p:bldP spid="71" grpId="0"/>
      <p:bldP spid="72" grpId="0"/>
      <p:bldP spid="73" grpId="0"/>
      <p:bldP spid="73" grpId="1"/>
      <p:bldP spid="74" grpId="0"/>
      <p:bldP spid="75" grpId="0" animBg="1"/>
      <p:bldP spid="76" grpId="0" animBg="1"/>
      <p:bldP spid="78" grpId="0" animBg="1"/>
      <p:bldP spid="80" grpId="0" animBg="1"/>
      <p:bldP spid="82" grpId="0" animBg="1"/>
      <p:bldP spid="83" grpId="0" animBg="1"/>
      <p:bldP spid="84" grpId="0" animBg="1"/>
      <p:bldP spid="85" grpId="0"/>
      <p:bldP spid="86" grpId="0"/>
      <p:bldP spid="2" grpId="0" animBg="1"/>
      <p:bldP spid="4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3" cstate="print">
            <a:extLst>
              <a:ext uri="{28A0092B-C50C-407E-A947-70E740481C1C}">
                <a14:useLocalDpi xmlns:a14="http://schemas.microsoft.com/office/drawing/2010/main" val="0"/>
              </a:ext>
            </a:extLst>
          </a:blip>
          <a:srcRect l="63194" t="16443" r="6804" b="16551"/>
          <a:stretch/>
        </p:blipFill>
        <p:spPr>
          <a:xfrm>
            <a:off x="6295270" y="2956974"/>
            <a:ext cx="712749" cy="1591862"/>
          </a:xfrm>
          <a:prstGeom prst="rect">
            <a:avLst/>
          </a:prstGeom>
        </p:spPr>
      </p:pic>
      <p:sp>
        <p:nvSpPr>
          <p:cNvPr id="3" name="Date Placeholder 2"/>
          <p:cNvSpPr>
            <a:spLocks noGrp="1"/>
          </p:cNvSpPr>
          <p:nvPr>
            <p:ph type="dt" sz="half" idx="10"/>
          </p:nvPr>
        </p:nvSpPr>
        <p:spPr/>
        <p:txBody>
          <a:bodyPr/>
          <a:lstStyle/>
          <a:p>
            <a:fld id="{4D09FBA2-84AB-4FC4-86A9-D50C580062D8}" type="datetime1">
              <a:rPr lang="en-US" smtClean="0"/>
              <a:t>6/8/2021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11</a:t>
            </a:fld>
            <a:endParaRPr lang="en-GB" dirty="0"/>
          </a:p>
        </p:txBody>
      </p:sp>
      <p:sp>
        <p:nvSpPr>
          <p:cNvPr id="6" name="Title 5"/>
          <p:cNvSpPr>
            <a:spLocks noGrp="1"/>
          </p:cNvSpPr>
          <p:nvPr>
            <p:ph type="title"/>
          </p:nvPr>
        </p:nvSpPr>
        <p:spPr/>
        <p:txBody>
          <a:bodyPr/>
          <a:lstStyle/>
          <a:p>
            <a:r>
              <a:rPr lang="en-US" dirty="0"/>
              <a:t>Remote Trusted path for IO</a:t>
            </a:r>
          </a:p>
        </p:txBody>
      </p:sp>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36331" y="2990785"/>
            <a:ext cx="1367288" cy="1367288"/>
          </a:xfrm>
          <a:prstGeom prst="rect">
            <a:avLst/>
          </a:prstGeom>
        </p:spPr>
      </p:pic>
      <p:sp>
        <p:nvSpPr>
          <p:cNvPr id="10" name="Rounded Rectangle 9"/>
          <p:cNvSpPr/>
          <p:nvPr/>
        </p:nvSpPr>
        <p:spPr>
          <a:xfrm>
            <a:off x="3097024" y="2929120"/>
            <a:ext cx="1923711" cy="1338079"/>
          </a:xfrm>
          <a:prstGeom prst="roundRect">
            <a:avLst>
              <a:gd name="adj" fmla="val 10215"/>
            </a:avLst>
          </a:prstGeom>
          <a:solidFill>
            <a:srgbClr val="F7F7F7"/>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p:cNvPicPr>
            <a:picLocks noChangeAspect="1"/>
          </p:cNvPicPr>
          <p:nvPr/>
        </p:nvPicPr>
        <p:blipFill rotWithShape="1">
          <a:blip r:embed="rId5" cstate="print">
            <a:grayscl/>
            <a:extLst>
              <a:ext uri="{28A0092B-C50C-407E-A947-70E740481C1C}">
                <a14:useLocalDpi xmlns:a14="http://schemas.microsoft.com/office/drawing/2010/main" val="0"/>
              </a:ext>
            </a:extLst>
          </a:blip>
          <a:srcRect t="9232" b="8798"/>
          <a:stretch/>
        </p:blipFill>
        <p:spPr>
          <a:xfrm>
            <a:off x="4301268" y="3039026"/>
            <a:ext cx="678195" cy="555917"/>
          </a:xfrm>
          <a:prstGeom prst="rect">
            <a:avLst/>
          </a:prstGeom>
        </p:spPr>
      </p:pic>
      <p:cxnSp>
        <p:nvCxnSpPr>
          <p:cNvPr id="15" name="Straight Arrow Connector 14"/>
          <p:cNvCxnSpPr>
            <a:stCxn id="10" idx="1"/>
          </p:cNvCxnSpPr>
          <p:nvPr/>
        </p:nvCxnSpPr>
        <p:spPr>
          <a:xfrm flipH="1" flipV="1">
            <a:off x="2278836" y="3594944"/>
            <a:ext cx="818188" cy="3216"/>
          </a:xfrm>
          <a:prstGeom prst="straightConnector1">
            <a:avLst/>
          </a:prstGeom>
          <a:ln w="19050">
            <a:headEnd type="arrow" w="med" len="med"/>
            <a:tailEnd type="arrow" w="med" len="med"/>
          </a:ln>
        </p:spPr>
        <p:style>
          <a:lnRef idx="1">
            <a:schemeClr val="dk1"/>
          </a:lnRef>
          <a:fillRef idx="0">
            <a:schemeClr val="dk1"/>
          </a:fillRef>
          <a:effectRef idx="0">
            <a:schemeClr val="dk1"/>
          </a:effectRef>
          <a:fontRef idx="minor">
            <a:schemeClr val="tx1"/>
          </a:fontRef>
        </p:style>
      </p:cxnSp>
      <p:sp>
        <p:nvSpPr>
          <p:cNvPr id="16" name="Rectangle 15"/>
          <p:cNvSpPr/>
          <p:nvPr/>
        </p:nvSpPr>
        <p:spPr>
          <a:xfrm>
            <a:off x="6348864" y="4623085"/>
            <a:ext cx="659155" cy="369332"/>
          </a:xfrm>
          <a:prstGeom prst="rect">
            <a:avLst/>
          </a:prstGeom>
        </p:spPr>
        <p:txBody>
          <a:bodyPr wrap="none">
            <a:spAutoFit/>
          </a:bodyPr>
          <a:lstStyle/>
          <a:p>
            <a:r>
              <a:rPr lang="en-US" dirty="0"/>
              <a:t>Host</a:t>
            </a:r>
          </a:p>
        </p:txBody>
      </p:sp>
      <p:sp>
        <p:nvSpPr>
          <p:cNvPr id="17" name="Rectangle 16"/>
          <p:cNvSpPr/>
          <p:nvPr/>
        </p:nvSpPr>
        <p:spPr>
          <a:xfrm>
            <a:off x="8306904" y="4623085"/>
            <a:ext cx="1826141" cy="369332"/>
          </a:xfrm>
          <a:prstGeom prst="rect">
            <a:avLst/>
          </a:prstGeom>
        </p:spPr>
        <p:txBody>
          <a:bodyPr wrap="none">
            <a:spAutoFit/>
          </a:bodyPr>
          <a:lstStyle/>
          <a:p>
            <a:r>
              <a:rPr lang="en-US" dirty="0"/>
              <a:t>Remote System</a:t>
            </a:r>
          </a:p>
        </p:txBody>
      </p:sp>
      <p:sp>
        <p:nvSpPr>
          <p:cNvPr id="18" name="Rectangle 17"/>
          <p:cNvSpPr/>
          <p:nvPr/>
        </p:nvSpPr>
        <p:spPr>
          <a:xfrm>
            <a:off x="3428286" y="4623085"/>
            <a:ext cx="1274708" cy="369332"/>
          </a:xfrm>
          <a:prstGeom prst="rect">
            <a:avLst/>
          </a:prstGeom>
        </p:spPr>
        <p:txBody>
          <a:bodyPr wrap="none">
            <a:spAutoFit/>
          </a:bodyPr>
          <a:lstStyle/>
          <a:p>
            <a:r>
              <a:rPr lang="en-US" dirty="0"/>
              <a:t>IO devices</a:t>
            </a:r>
          </a:p>
        </p:txBody>
      </p:sp>
      <p:sp>
        <p:nvSpPr>
          <p:cNvPr id="19" name="Rectangle 18"/>
          <p:cNvSpPr/>
          <p:nvPr/>
        </p:nvSpPr>
        <p:spPr>
          <a:xfrm>
            <a:off x="1593625" y="4623085"/>
            <a:ext cx="671979" cy="369332"/>
          </a:xfrm>
          <a:prstGeom prst="rect">
            <a:avLst/>
          </a:prstGeom>
        </p:spPr>
        <p:txBody>
          <a:bodyPr wrap="none">
            <a:spAutoFit/>
          </a:bodyPr>
          <a:lstStyle/>
          <a:p>
            <a:r>
              <a:rPr lang="en-US" dirty="0"/>
              <a:t>User</a:t>
            </a:r>
          </a:p>
        </p:txBody>
      </p:sp>
      <p:sp>
        <p:nvSpPr>
          <p:cNvPr id="21" name="Left-Right Arrow 20"/>
          <p:cNvSpPr/>
          <p:nvPr/>
        </p:nvSpPr>
        <p:spPr>
          <a:xfrm>
            <a:off x="5003270" y="3405306"/>
            <a:ext cx="3533061" cy="194226"/>
          </a:xfrm>
          <a:prstGeom prst="leftRightArrow">
            <a:avLst/>
          </a:prstGeom>
          <a:solidFill>
            <a:schemeClr val="bg2"/>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pic>
        <p:nvPicPr>
          <p:cNvPr id="28" name="Picture 2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216305" y="2312894"/>
            <a:ext cx="845858" cy="845858"/>
          </a:xfrm>
          <a:prstGeom prst="rect">
            <a:avLst/>
          </a:prstGeom>
        </p:spPr>
      </p:pic>
      <p:pic>
        <p:nvPicPr>
          <p:cNvPr id="25" name="Picture 2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617499" y="2004202"/>
            <a:ext cx="1051280" cy="1051280"/>
          </a:xfrm>
          <a:prstGeom prst="rect">
            <a:avLst/>
          </a:prstGeom>
        </p:spPr>
      </p:pic>
      <p:pic>
        <p:nvPicPr>
          <p:cNvPr id="27" name="Picture 2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622548" y="1838517"/>
            <a:ext cx="1051280" cy="1051280"/>
          </a:xfrm>
          <a:prstGeom prst="rect">
            <a:avLst/>
          </a:prstGeom>
        </p:spPr>
      </p:pic>
      <p:pic>
        <p:nvPicPr>
          <p:cNvPr id="33" name="Picture 3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212717" y="3004336"/>
            <a:ext cx="540726" cy="540726"/>
          </a:xfrm>
          <a:prstGeom prst="rect">
            <a:avLst/>
          </a:prstGeom>
        </p:spPr>
      </p:pic>
      <p:pic>
        <p:nvPicPr>
          <p:cNvPr id="35" name="Picture 34"/>
          <p:cNvPicPr>
            <a:picLocks noChangeAspect="1"/>
          </p:cNvPicPr>
          <p:nvPr/>
        </p:nvPicPr>
        <p:blipFill rotWithShape="1">
          <a:blip r:embed="rId9" cstate="print">
            <a:extLst>
              <a:ext uri="{28A0092B-C50C-407E-A947-70E740481C1C}">
                <a14:useLocalDpi xmlns:a14="http://schemas.microsoft.com/office/drawing/2010/main" val="0"/>
              </a:ext>
            </a:extLst>
          </a:blip>
          <a:srcRect t="10926" b="10939"/>
          <a:stretch/>
        </p:blipFill>
        <p:spPr>
          <a:xfrm>
            <a:off x="3694294" y="3629152"/>
            <a:ext cx="773884" cy="604672"/>
          </a:xfrm>
          <a:prstGeom prst="rect">
            <a:avLst/>
          </a:prstGeom>
        </p:spPr>
      </p:pic>
      <p:pic>
        <p:nvPicPr>
          <p:cNvPr id="36" name="Picture 3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256322" y="2990785"/>
            <a:ext cx="845858" cy="845858"/>
          </a:xfrm>
          <a:prstGeom prst="rect">
            <a:avLst/>
          </a:prstGeom>
        </p:spPr>
      </p:pic>
      <p:pic>
        <p:nvPicPr>
          <p:cNvPr id="23" name="Picture 22"/>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366203" y="2990785"/>
            <a:ext cx="1126825" cy="1126825"/>
          </a:xfrm>
          <a:prstGeom prst="rect">
            <a:avLst/>
          </a:prstGeom>
        </p:spPr>
      </p:pic>
    </p:spTree>
    <p:extLst>
      <p:ext uri="{BB962C8B-B14F-4D97-AF65-F5344CB8AC3E}">
        <p14:creationId xmlns:p14="http://schemas.microsoft.com/office/powerpoint/2010/main" val="108179379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par>
                                <p:cTn id="11" presetID="10" presetClass="entr" presetSubtype="0" fill="hold"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fade">
                                      <p:cBhvr>
                                        <p:cTn id="13" dur="500"/>
                                        <p:tgtEl>
                                          <p:spTgt spid="2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par>
                                <p:cTn id="19" presetID="10" presetClass="entr" presetSubtype="0" fill="hold" nodeType="withEffect">
                                  <p:stCondLst>
                                    <p:cond delay="0"/>
                                  </p:stCondLst>
                                  <p:childTnLst>
                                    <p:set>
                                      <p:cBhvr>
                                        <p:cTn id="20" dur="1" fill="hold">
                                          <p:stCondLst>
                                            <p:cond delay="0"/>
                                          </p:stCondLst>
                                        </p:cTn>
                                        <p:tgtEl>
                                          <p:spTgt spid="25"/>
                                        </p:tgtEl>
                                        <p:attrNameLst>
                                          <p:attrName>style.visibility</p:attrName>
                                        </p:attrNameLst>
                                      </p:cBhvr>
                                      <p:to>
                                        <p:strVal val="visible"/>
                                      </p:to>
                                    </p:set>
                                    <p:animEffect transition="in" filter="fade">
                                      <p:cBhvr>
                                        <p:cTn id="21" dur="500"/>
                                        <p:tgtEl>
                                          <p:spTgt spid="2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fade">
                                      <p:cBhvr>
                                        <p:cTn id="24" dur="500"/>
                                        <p:tgtEl>
                                          <p:spTgt spid="17"/>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21"/>
                                        </p:tgtEl>
                                        <p:attrNameLst>
                                          <p:attrName>style.visibility</p:attrName>
                                        </p:attrNameLst>
                                      </p:cBhvr>
                                      <p:to>
                                        <p:strVal val="visible"/>
                                      </p:to>
                                    </p:set>
                                    <p:animEffect transition="in" filter="wipe(left)">
                                      <p:cBhvr>
                                        <p:cTn id="29" dur="500"/>
                                        <p:tgtEl>
                                          <p:spTgt spid="21"/>
                                        </p:tgtEl>
                                      </p:cBhvr>
                                    </p:animEffect>
                                  </p:childTnLst>
                                </p:cTn>
                              </p:par>
                              <p:par>
                                <p:cTn id="30" presetID="10" presetClass="entr" presetSubtype="0" fill="hold" nodeType="withEffect">
                                  <p:stCondLst>
                                    <p:cond delay="0"/>
                                  </p:stCondLst>
                                  <p:childTnLst>
                                    <p:set>
                                      <p:cBhvr>
                                        <p:cTn id="31" dur="1" fill="hold">
                                          <p:stCondLst>
                                            <p:cond delay="0"/>
                                          </p:stCondLst>
                                        </p:cTn>
                                        <p:tgtEl>
                                          <p:spTgt spid="36"/>
                                        </p:tgtEl>
                                        <p:attrNameLst>
                                          <p:attrName>style.visibility</p:attrName>
                                        </p:attrNameLst>
                                      </p:cBhvr>
                                      <p:to>
                                        <p:strVal val="visible"/>
                                      </p:to>
                                    </p:set>
                                    <p:animEffect transition="in" filter="fade">
                                      <p:cBhvr>
                                        <p:cTn id="32"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21"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BD4575DC-6EE2-46AF-B04B-AB6C81BDE23A}" type="datetime1">
              <a:rPr lang="en-US" smtClean="0"/>
              <a:t>6/8/2021</a:t>
            </a:fld>
            <a:endParaRPr lang="en-GB" dirty="0"/>
          </a:p>
        </p:txBody>
      </p:sp>
      <p:sp>
        <p:nvSpPr>
          <p:cNvPr id="4" name="Fußzeilenplatzhalter 3"/>
          <p:cNvSpPr>
            <a:spLocks noGrp="1"/>
          </p:cNvSpPr>
          <p:nvPr>
            <p:ph type="ftr" sz="quarter" idx="11"/>
          </p:nvPr>
        </p:nvSpPr>
        <p:spPr/>
        <p:txBody>
          <a:bodyPr/>
          <a:lstStyle/>
          <a:p>
            <a:r>
              <a:rPr lang="en-GB"/>
              <a:t>Aritra Dhar</a:t>
            </a:r>
            <a:endParaRPr lang="en-GB" dirty="0"/>
          </a:p>
        </p:txBody>
      </p:sp>
      <p:sp>
        <p:nvSpPr>
          <p:cNvPr id="5" name="Foliennummernplatzhalter 4"/>
          <p:cNvSpPr>
            <a:spLocks noGrp="1"/>
          </p:cNvSpPr>
          <p:nvPr>
            <p:ph type="sldNum" sz="quarter" idx="12"/>
          </p:nvPr>
        </p:nvSpPr>
        <p:spPr/>
        <p:txBody>
          <a:bodyPr/>
          <a:lstStyle/>
          <a:p>
            <a:fld id="{6C6AE60A-B69C-4790-82F7-3882EDF23186}" type="slidenum">
              <a:rPr lang="en-GB" smtClean="0"/>
              <a:pPr/>
              <a:t>12</a:t>
            </a:fld>
            <a:endParaRPr lang="en-GB" dirty="0"/>
          </a:p>
        </p:txBody>
      </p:sp>
      <p:sp>
        <p:nvSpPr>
          <p:cNvPr id="10" name="Titel 9"/>
          <p:cNvSpPr>
            <a:spLocks noGrp="1"/>
          </p:cNvSpPr>
          <p:nvPr>
            <p:ph type="title"/>
          </p:nvPr>
        </p:nvSpPr>
        <p:spPr/>
        <p:txBody>
          <a:bodyPr/>
          <a:lstStyle/>
          <a:p>
            <a:r>
              <a:rPr lang="en-GB" dirty="0"/>
              <a:t>Trusted Execution Environment (TEE) </a:t>
            </a:r>
          </a:p>
        </p:txBody>
      </p:sp>
      <p:sp>
        <p:nvSpPr>
          <p:cNvPr id="2" name="Rectangle 1"/>
          <p:cNvSpPr/>
          <p:nvPr/>
        </p:nvSpPr>
        <p:spPr>
          <a:xfrm>
            <a:off x="3769816" y="3401344"/>
            <a:ext cx="1333202" cy="762000"/>
          </a:xfrm>
          <a:prstGeom prst="rect">
            <a:avLst/>
          </a:prstGeom>
          <a:solidFill>
            <a:srgbClr val="74AA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CPU</a:t>
            </a:r>
            <a:endParaRPr lang="en-US" dirty="0">
              <a:solidFill>
                <a:schemeClr val="tx1"/>
              </a:solidFill>
            </a:endParaRPr>
          </a:p>
        </p:txBody>
      </p:sp>
      <p:sp>
        <p:nvSpPr>
          <p:cNvPr id="8" name="Rectangle 7"/>
          <p:cNvSpPr/>
          <p:nvPr/>
        </p:nvSpPr>
        <p:spPr>
          <a:xfrm>
            <a:off x="531019" y="2486944"/>
            <a:ext cx="4572000" cy="762000"/>
          </a:xfrm>
          <a:prstGeom prst="rect">
            <a:avLst/>
          </a:prstGeom>
          <a:solidFill>
            <a:srgbClr val="FD7F8E"/>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Operating System</a:t>
            </a:r>
            <a:endParaRPr lang="en-US" dirty="0">
              <a:solidFill>
                <a:schemeClr val="tx1"/>
              </a:solidFill>
            </a:endParaRPr>
          </a:p>
        </p:txBody>
      </p:sp>
      <p:sp>
        <p:nvSpPr>
          <p:cNvPr id="9" name="Rectangle 8"/>
          <p:cNvSpPr/>
          <p:nvPr/>
        </p:nvSpPr>
        <p:spPr>
          <a:xfrm>
            <a:off x="531019" y="1572544"/>
            <a:ext cx="1143000" cy="762000"/>
          </a:xfrm>
          <a:prstGeom prst="rect">
            <a:avLst/>
          </a:prstGeom>
          <a:solidFill>
            <a:srgbClr val="FFE07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App</a:t>
            </a:r>
            <a:endParaRPr lang="en-US" dirty="0">
              <a:solidFill>
                <a:schemeClr val="tx1"/>
              </a:solidFill>
            </a:endParaRPr>
          </a:p>
        </p:txBody>
      </p:sp>
      <p:sp>
        <p:nvSpPr>
          <p:cNvPr id="11" name="Rectangle 10"/>
          <p:cNvSpPr/>
          <p:nvPr/>
        </p:nvSpPr>
        <p:spPr>
          <a:xfrm>
            <a:off x="2244328" y="1572544"/>
            <a:ext cx="1143000" cy="762000"/>
          </a:xfrm>
          <a:prstGeom prst="rect">
            <a:avLst/>
          </a:prstGeom>
          <a:solidFill>
            <a:srgbClr val="FFE07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App</a:t>
            </a:r>
            <a:endParaRPr lang="en-US" dirty="0">
              <a:solidFill>
                <a:schemeClr val="tx1"/>
              </a:solidFill>
            </a:endParaRPr>
          </a:p>
        </p:txBody>
      </p:sp>
      <p:sp>
        <p:nvSpPr>
          <p:cNvPr id="12" name="Rectangle 11"/>
          <p:cNvSpPr/>
          <p:nvPr/>
        </p:nvSpPr>
        <p:spPr>
          <a:xfrm>
            <a:off x="3957638" y="1572544"/>
            <a:ext cx="1143000" cy="762000"/>
          </a:xfrm>
          <a:prstGeom prst="rect">
            <a:avLst/>
          </a:prstGeom>
          <a:solidFill>
            <a:srgbClr val="91E58B"/>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App</a:t>
            </a:r>
            <a:endParaRPr lang="en-US" dirty="0">
              <a:solidFill>
                <a:schemeClr val="tx1"/>
              </a:solidFill>
            </a:endParaRPr>
          </a:p>
        </p:txBody>
      </p:sp>
      <p:sp>
        <p:nvSpPr>
          <p:cNvPr id="14" name="Rectangle 13"/>
          <p:cNvSpPr/>
          <p:nvPr/>
        </p:nvSpPr>
        <p:spPr>
          <a:xfrm>
            <a:off x="6858000" y="2486944"/>
            <a:ext cx="4572000" cy="762000"/>
          </a:xfrm>
          <a:prstGeom prst="rect">
            <a:avLst/>
          </a:prstGeom>
          <a:solidFill>
            <a:srgbClr val="FD7F8E"/>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Operating System</a:t>
            </a:r>
            <a:endParaRPr lang="en-US" dirty="0">
              <a:solidFill>
                <a:schemeClr val="tx1"/>
              </a:solidFill>
            </a:endParaRPr>
          </a:p>
        </p:txBody>
      </p:sp>
      <p:sp>
        <p:nvSpPr>
          <p:cNvPr id="15" name="Rectangle 14"/>
          <p:cNvSpPr/>
          <p:nvPr/>
        </p:nvSpPr>
        <p:spPr>
          <a:xfrm>
            <a:off x="6858000" y="1572544"/>
            <a:ext cx="1143000" cy="762000"/>
          </a:xfrm>
          <a:prstGeom prst="rect">
            <a:avLst/>
          </a:prstGeom>
          <a:solidFill>
            <a:srgbClr val="FFE07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App</a:t>
            </a:r>
            <a:endParaRPr lang="en-US" dirty="0">
              <a:solidFill>
                <a:schemeClr val="tx1"/>
              </a:solidFill>
            </a:endParaRPr>
          </a:p>
        </p:txBody>
      </p:sp>
      <p:sp>
        <p:nvSpPr>
          <p:cNvPr id="16" name="Rectangle 15"/>
          <p:cNvSpPr/>
          <p:nvPr/>
        </p:nvSpPr>
        <p:spPr>
          <a:xfrm>
            <a:off x="8571309" y="1572544"/>
            <a:ext cx="1143000" cy="762000"/>
          </a:xfrm>
          <a:prstGeom prst="rect">
            <a:avLst/>
          </a:prstGeom>
          <a:solidFill>
            <a:srgbClr val="FFE07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App</a:t>
            </a:r>
            <a:endParaRPr lang="en-US" dirty="0">
              <a:solidFill>
                <a:schemeClr val="tx1"/>
              </a:solidFill>
            </a:endParaRPr>
          </a:p>
        </p:txBody>
      </p:sp>
      <p:sp>
        <p:nvSpPr>
          <p:cNvPr id="17" name="Rectangle 16"/>
          <p:cNvSpPr/>
          <p:nvPr/>
        </p:nvSpPr>
        <p:spPr>
          <a:xfrm>
            <a:off x="10284619" y="1572544"/>
            <a:ext cx="1143000" cy="762000"/>
          </a:xfrm>
          <a:prstGeom prst="rect">
            <a:avLst/>
          </a:prstGeom>
          <a:solidFill>
            <a:srgbClr val="91E58B"/>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Enclave</a:t>
            </a:r>
            <a:endParaRPr lang="en-US" sz="1400" dirty="0">
              <a:solidFill>
                <a:schemeClr val="tx1"/>
              </a:solidFill>
            </a:endParaRPr>
          </a:p>
        </p:txBody>
      </p:sp>
      <p:sp>
        <p:nvSpPr>
          <p:cNvPr id="6" name="Rectangle 5"/>
          <p:cNvSpPr/>
          <p:nvPr/>
        </p:nvSpPr>
        <p:spPr>
          <a:xfrm>
            <a:off x="1487643" y="4495086"/>
            <a:ext cx="2497928" cy="400110"/>
          </a:xfrm>
          <a:prstGeom prst="rect">
            <a:avLst/>
          </a:prstGeom>
        </p:spPr>
        <p:txBody>
          <a:bodyPr wrap="none">
            <a:spAutoFit/>
          </a:bodyPr>
          <a:lstStyle/>
          <a:p>
            <a:r>
              <a:rPr lang="en-US" sz="2000" dirty="0"/>
              <a:t>Traditional platforms</a:t>
            </a:r>
          </a:p>
        </p:txBody>
      </p:sp>
      <p:sp>
        <p:nvSpPr>
          <p:cNvPr id="18" name="Rectangle 17"/>
          <p:cNvSpPr/>
          <p:nvPr/>
        </p:nvSpPr>
        <p:spPr>
          <a:xfrm>
            <a:off x="8546299" y="4495085"/>
            <a:ext cx="1281120" cy="400110"/>
          </a:xfrm>
          <a:prstGeom prst="rect">
            <a:avLst/>
          </a:prstGeom>
        </p:spPr>
        <p:txBody>
          <a:bodyPr wrap="none">
            <a:spAutoFit/>
          </a:bodyPr>
          <a:lstStyle/>
          <a:p>
            <a:r>
              <a:rPr lang="en-US" sz="2000" dirty="0"/>
              <a:t>Intel SGX</a:t>
            </a:r>
          </a:p>
        </p:txBody>
      </p:sp>
      <p:pic>
        <p:nvPicPr>
          <p:cNvPr id="19" name="Picture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978660" y="2741231"/>
            <a:ext cx="583913" cy="583913"/>
          </a:xfrm>
          <a:prstGeom prst="rect">
            <a:avLst/>
          </a:prstGeom>
        </p:spPr>
      </p:pic>
      <p:pic>
        <p:nvPicPr>
          <p:cNvPr id="21" name="Picture 2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58282" y="1962916"/>
            <a:ext cx="432919" cy="432919"/>
          </a:xfrm>
          <a:prstGeom prst="rect">
            <a:avLst/>
          </a:prstGeom>
        </p:spPr>
      </p:pic>
      <p:pic>
        <p:nvPicPr>
          <p:cNvPr id="24" name="Picture 2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497849" y="1962916"/>
            <a:ext cx="432919" cy="432919"/>
          </a:xfrm>
          <a:prstGeom prst="rect">
            <a:avLst/>
          </a:prstGeom>
        </p:spPr>
      </p:pic>
      <p:pic>
        <p:nvPicPr>
          <p:cNvPr id="25" name="Picture 2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211669" y="2019636"/>
            <a:ext cx="436661" cy="436661"/>
          </a:xfrm>
          <a:prstGeom prst="rect">
            <a:avLst/>
          </a:prstGeom>
        </p:spPr>
      </p:pic>
      <p:pic>
        <p:nvPicPr>
          <p:cNvPr id="26" name="Picture 2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198623" y="1365255"/>
            <a:ext cx="391386" cy="391386"/>
          </a:xfrm>
          <a:prstGeom prst="rect">
            <a:avLst/>
          </a:prstGeom>
        </p:spPr>
      </p:pic>
      <p:sp>
        <p:nvSpPr>
          <p:cNvPr id="22" name="Rectangle 21"/>
          <p:cNvSpPr/>
          <p:nvPr/>
        </p:nvSpPr>
        <p:spPr>
          <a:xfrm>
            <a:off x="9992181" y="3340053"/>
            <a:ext cx="1632724" cy="943420"/>
          </a:xfrm>
          <a:prstGeom prst="rect">
            <a:avLst/>
          </a:prstGeom>
          <a:noFill/>
          <a:ln w="28575">
            <a:solidFill>
              <a:srgbClr val="3BD12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10208420" y="1267745"/>
            <a:ext cx="1354154" cy="1128089"/>
          </a:xfrm>
          <a:prstGeom prst="rect">
            <a:avLst/>
          </a:prstGeom>
          <a:noFill/>
          <a:ln w="28575">
            <a:solidFill>
              <a:srgbClr val="3BD12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4" name="Group 33"/>
          <p:cNvGrpSpPr/>
          <p:nvPr/>
        </p:nvGrpSpPr>
        <p:grpSpPr>
          <a:xfrm>
            <a:off x="456075" y="1436971"/>
            <a:ext cx="4723144" cy="2906429"/>
            <a:chOff x="1158941" y="3336266"/>
            <a:chExt cx="5087078" cy="2972460"/>
          </a:xfrm>
        </p:grpSpPr>
        <p:cxnSp>
          <p:nvCxnSpPr>
            <p:cNvPr id="20" name="Straight Connector 19"/>
            <p:cNvCxnSpPr/>
            <p:nvPr/>
          </p:nvCxnSpPr>
          <p:spPr>
            <a:xfrm>
              <a:off x="6246019" y="3339834"/>
              <a:ext cx="0" cy="2968892"/>
            </a:xfrm>
            <a:prstGeom prst="line">
              <a:avLst/>
            </a:prstGeom>
            <a:ln w="28575" cap="sq">
              <a:solidFill>
                <a:srgbClr val="3BD12F"/>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1158941" y="6308726"/>
              <a:ext cx="5087078" cy="0"/>
            </a:xfrm>
            <a:prstGeom prst="line">
              <a:avLst/>
            </a:prstGeom>
            <a:ln w="28575" cap="sq">
              <a:solidFill>
                <a:srgbClr val="3BD12F"/>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1158941" y="4373079"/>
              <a:ext cx="0" cy="1935647"/>
            </a:xfrm>
            <a:prstGeom prst="line">
              <a:avLst/>
            </a:prstGeom>
            <a:ln w="28575" cap="sq">
              <a:solidFill>
                <a:srgbClr val="3BD12F"/>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1158941" y="4324514"/>
              <a:ext cx="3691863" cy="0"/>
            </a:xfrm>
            <a:prstGeom prst="line">
              <a:avLst/>
            </a:prstGeom>
            <a:ln w="28575" cap="sq">
              <a:solidFill>
                <a:srgbClr val="3BD12F"/>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4850804" y="3336266"/>
              <a:ext cx="1395215" cy="0"/>
            </a:xfrm>
            <a:prstGeom prst="line">
              <a:avLst/>
            </a:prstGeom>
            <a:ln w="28575" cap="sq">
              <a:solidFill>
                <a:srgbClr val="3BD12F"/>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4850804" y="3339834"/>
              <a:ext cx="0" cy="968165"/>
            </a:xfrm>
            <a:prstGeom prst="line">
              <a:avLst/>
            </a:prstGeom>
            <a:ln w="28575" cap="sq">
              <a:solidFill>
                <a:srgbClr val="3BD12F"/>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44" name="Rectangle 43"/>
          <p:cNvSpPr/>
          <p:nvPr/>
        </p:nvSpPr>
        <p:spPr>
          <a:xfrm>
            <a:off x="4118173" y="4188023"/>
            <a:ext cx="553357" cy="307777"/>
          </a:xfrm>
          <a:prstGeom prst="rect">
            <a:avLst/>
          </a:prstGeom>
          <a:solidFill>
            <a:schemeClr val="bg1"/>
          </a:solidFill>
        </p:spPr>
        <p:txBody>
          <a:bodyPr wrap="none">
            <a:spAutoFit/>
          </a:bodyPr>
          <a:lstStyle/>
          <a:p>
            <a:r>
              <a:rPr lang="en-US" sz="1400" b="1" dirty="0"/>
              <a:t>TCB</a:t>
            </a:r>
          </a:p>
        </p:txBody>
      </p:sp>
      <p:sp>
        <p:nvSpPr>
          <p:cNvPr id="45" name="Rectangle 44"/>
          <p:cNvSpPr/>
          <p:nvPr/>
        </p:nvSpPr>
        <p:spPr>
          <a:xfrm>
            <a:off x="9854580" y="4201958"/>
            <a:ext cx="553357" cy="307777"/>
          </a:xfrm>
          <a:prstGeom prst="rect">
            <a:avLst/>
          </a:prstGeom>
          <a:solidFill>
            <a:schemeClr val="bg1"/>
          </a:solidFill>
        </p:spPr>
        <p:txBody>
          <a:bodyPr wrap="none">
            <a:spAutoFit/>
          </a:bodyPr>
          <a:lstStyle/>
          <a:p>
            <a:r>
              <a:rPr lang="en-US" sz="1400" b="1" dirty="0"/>
              <a:t>TCB</a:t>
            </a:r>
          </a:p>
        </p:txBody>
      </p:sp>
      <p:sp>
        <p:nvSpPr>
          <p:cNvPr id="46" name="Rectangle 45"/>
          <p:cNvSpPr/>
          <p:nvPr/>
        </p:nvSpPr>
        <p:spPr>
          <a:xfrm>
            <a:off x="10122664" y="1129194"/>
            <a:ext cx="553357" cy="307777"/>
          </a:xfrm>
          <a:prstGeom prst="rect">
            <a:avLst/>
          </a:prstGeom>
          <a:solidFill>
            <a:schemeClr val="bg1"/>
          </a:solidFill>
        </p:spPr>
        <p:txBody>
          <a:bodyPr wrap="none">
            <a:spAutoFit/>
          </a:bodyPr>
          <a:lstStyle/>
          <a:p>
            <a:r>
              <a:rPr lang="en-US" sz="1400" b="1" dirty="0"/>
              <a:t>TCB</a:t>
            </a:r>
          </a:p>
        </p:txBody>
      </p:sp>
      <p:sp>
        <p:nvSpPr>
          <p:cNvPr id="36" name="Content Placeholder 1">
            <a:extLst>
              <a:ext uri="{FF2B5EF4-FFF2-40B4-BE49-F238E27FC236}">
                <a16:creationId xmlns:a16="http://schemas.microsoft.com/office/drawing/2014/main" id="{77A1E7ED-DA0A-4AF1-8E5F-35316A6560AB}"/>
              </a:ext>
            </a:extLst>
          </p:cNvPr>
          <p:cNvSpPr>
            <a:spLocks noGrp="1"/>
          </p:cNvSpPr>
          <p:nvPr>
            <p:ph idx="1"/>
          </p:nvPr>
        </p:nvSpPr>
        <p:spPr>
          <a:xfrm>
            <a:off x="264685" y="5345967"/>
            <a:ext cx="11537950" cy="891318"/>
          </a:xfrm>
        </p:spPr>
        <p:txBody>
          <a:bodyPr/>
          <a:lstStyle/>
          <a:p>
            <a:r>
              <a:rPr lang="en-US" dirty="0"/>
              <a:t>OS still manages devices</a:t>
            </a:r>
          </a:p>
          <a:p>
            <a:r>
              <a:rPr lang="en-US" dirty="0"/>
              <a:t>Static HW TCB</a:t>
            </a:r>
          </a:p>
        </p:txBody>
      </p:sp>
      <p:sp>
        <p:nvSpPr>
          <p:cNvPr id="40" name="Rectangle 39">
            <a:extLst>
              <a:ext uri="{FF2B5EF4-FFF2-40B4-BE49-F238E27FC236}">
                <a16:creationId xmlns:a16="http://schemas.microsoft.com/office/drawing/2014/main" id="{5494BE4C-9F57-DF49-8EEA-4DB913F1C74C}"/>
              </a:ext>
            </a:extLst>
          </p:cNvPr>
          <p:cNvSpPr/>
          <p:nvPr/>
        </p:nvSpPr>
        <p:spPr>
          <a:xfrm>
            <a:off x="2070155" y="3401344"/>
            <a:ext cx="1523998" cy="762000"/>
          </a:xfrm>
          <a:prstGeom prst="rect">
            <a:avLst/>
          </a:prstGeom>
          <a:solidFill>
            <a:srgbClr val="74AA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DRAM</a:t>
            </a:r>
            <a:endParaRPr lang="en-US" dirty="0">
              <a:solidFill>
                <a:schemeClr val="tx1"/>
              </a:solidFill>
            </a:endParaRPr>
          </a:p>
        </p:txBody>
      </p:sp>
      <p:sp>
        <p:nvSpPr>
          <p:cNvPr id="42" name="Rectangle 41">
            <a:extLst>
              <a:ext uri="{FF2B5EF4-FFF2-40B4-BE49-F238E27FC236}">
                <a16:creationId xmlns:a16="http://schemas.microsoft.com/office/drawing/2014/main" id="{9CDA1428-10E8-6743-AA59-95E647EC3BB6}"/>
              </a:ext>
            </a:extLst>
          </p:cNvPr>
          <p:cNvSpPr/>
          <p:nvPr/>
        </p:nvSpPr>
        <p:spPr>
          <a:xfrm>
            <a:off x="531019" y="3401344"/>
            <a:ext cx="1379121" cy="762000"/>
          </a:xfrm>
          <a:prstGeom prst="rect">
            <a:avLst/>
          </a:prstGeom>
          <a:solidFill>
            <a:srgbClr val="74AA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Dev</a:t>
            </a:r>
            <a:endParaRPr lang="en-US" dirty="0">
              <a:solidFill>
                <a:schemeClr val="tx1"/>
              </a:solidFill>
            </a:endParaRPr>
          </a:p>
        </p:txBody>
      </p:sp>
      <p:sp>
        <p:nvSpPr>
          <p:cNvPr id="43" name="Rectangle 42">
            <a:extLst>
              <a:ext uri="{FF2B5EF4-FFF2-40B4-BE49-F238E27FC236}">
                <a16:creationId xmlns:a16="http://schemas.microsoft.com/office/drawing/2014/main" id="{B6D961B9-18FC-B94C-A38E-C0812AA2597C}"/>
              </a:ext>
            </a:extLst>
          </p:cNvPr>
          <p:cNvSpPr/>
          <p:nvPr/>
        </p:nvSpPr>
        <p:spPr>
          <a:xfrm>
            <a:off x="10099258" y="3401344"/>
            <a:ext cx="1333202" cy="762000"/>
          </a:xfrm>
          <a:prstGeom prst="rect">
            <a:avLst/>
          </a:prstGeom>
          <a:solidFill>
            <a:srgbClr val="74AA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CPU</a:t>
            </a:r>
            <a:endParaRPr lang="en-US" dirty="0">
              <a:solidFill>
                <a:schemeClr val="tx1"/>
              </a:solidFill>
            </a:endParaRPr>
          </a:p>
        </p:txBody>
      </p:sp>
      <p:sp>
        <p:nvSpPr>
          <p:cNvPr id="47" name="Rectangle 46">
            <a:extLst>
              <a:ext uri="{FF2B5EF4-FFF2-40B4-BE49-F238E27FC236}">
                <a16:creationId xmlns:a16="http://schemas.microsoft.com/office/drawing/2014/main" id="{8BF4B212-DDC3-3944-A18A-C4D200419512}"/>
              </a:ext>
            </a:extLst>
          </p:cNvPr>
          <p:cNvSpPr/>
          <p:nvPr/>
        </p:nvSpPr>
        <p:spPr>
          <a:xfrm>
            <a:off x="8399597" y="3401344"/>
            <a:ext cx="1523998" cy="762000"/>
          </a:xfrm>
          <a:prstGeom prst="rect">
            <a:avLst/>
          </a:prstGeom>
          <a:solidFill>
            <a:srgbClr val="74AA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DRAM</a:t>
            </a:r>
            <a:endParaRPr lang="en-US" dirty="0">
              <a:solidFill>
                <a:schemeClr val="tx1"/>
              </a:solidFill>
            </a:endParaRPr>
          </a:p>
        </p:txBody>
      </p:sp>
      <p:sp>
        <p:nvSpPr>
          <p:cNvPr id="48" name="Rectangle 47">
            <a:extLst>
              <a:ext uri="{FF2B5EF4-FFF2-40B4-BE49-F238E27FC236}">
                <a16:creationId xmlns:a16="http://schemas.microsoft.com/office/drawing/2014/main" id="{2E70B7EE-9722-BB4A-B2E8-E18D9E39C720}"/>
              </a:ext>
            </a:extLst>
          </p:cNvPr>
          <p:cNvSpPr/>
          <p:nvPr/>
        </p:nvSpPr>
        <p:spPr>
          <a:xfrm>
            <a:off x="6858001" y="3401344"/>
            <a:ext cx="1381582" cy="762000"/>
          </a:xfrm>
          <a:prstGeom prst="rect">
            <a:avLst/>
          </a:prstGeom>
          <a:solidFill>
            <a:srgbClr val="74AA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Dev</a:t>
            </a:r>
            <a:endParaRPr lang="en-US" dirty="0">
              <a:solidFill>
                <a:schemeClr val="tx1"/>
              </a:solidFill>
            </a:endParaRPr>
          </a:p>
        </p:txBody>
      </p:sp>
      <p:pic>
        <p:nvPicPr>
          <p:cNvPr id="23" name="Picture 2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1007558" y="3701022"/>
            <a:ext cx="582451" cy="582451"/>
          </a:xfrm>
          <a:prstGeom prst="rect">
            <a:avLst/>
          </a:prstGeom>
        </p:spPr>
      </p:pic>
      <p:pic>
        <p:nvPicPr>
          <p:cNvPr id="50" name="Picture 49">
            <a:extLst>
              <a:ext uri="{FF2B5EF4-FFF2-40B4-BE49-F238E27FC236}">
                <a16:creationId xmlns:a16="http://schemas.microsoft.com/office/drawing/2014/main" id="{5CA6E9F5-2D5B-4036-80AC-3B6751D81A7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467551" y="4008089"/>
            <a:ext cx="359868" cy="359868"/>
          </a:xfrm>
          <a:prstGeom prst="rect">
            <a:avLst/>
          </a:prstGeom>
        </p:spPr>
      </p:pic>
      <p:pic>
        <p:nvPicPr>
          <p:cNvPr id="51" name="Picture 50">
            <a:extLst>
              <a:ext uri="{FF2B5EF4-FFF2-40B4-BE49-F238E27FC236}">
                <a16:creationId xmlns:a16="http://schemas.microsoft.com/office/drawing/2014/main" id="{812F54B9-FBF5-46EF-B663-A0325782EBEC}"/>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983764" y="3968063"/>
            <a:ext cx="359868" cy="359868"/>
          </a:xfrm>
          <a:prstGeom prst="rect">
            <a:avLst/>
          </a:prstGeom>
        </p:spPr>
      </p:pic>
    </p:spTree>
    <p:custDataLst>
      <p:tags r:id="rId1"/>
    </p:custDataLst>
    <p:extLst>
      <p:ext uri="{BB962C8B-B14F-4D97-AF65-F5344CB8AC3E}">
        <p14:creationId xmlns:p14="http://schemas.microsoft.com/office/powerpoint/2010/main" val="192356693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fade">
                                      <p:cBhvr>
                                        <p:cTn id="25" dur="500"/>
                                        <p:tgtEl>
                                          <p:spTgt spid="4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2"/>
                                        </p:tgtEl>
                                        <p:attrNameLst>
                                          <p:attrName>style.visibility</p:attrName>
                                        </p:attrNameLst>
                                      </p:cBhvr>
                                      <p:to>
                                        <p:strVal val="visible"/>
                                      </p:to>
                                    </p:set>
                                    <p:animEffect transition="in" filter="fade">
                                      <p:cBhvr>
                                        <p:cTn id="28" dur="500"/>
                                        <p:tgtEl>
                                          <p:spTgt spid="42"/>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34"/>
                                        </p:tgtEl>
                                        <p:attrNameLst>
                                          <p:attrName>style.visibility</p:attrName>
                                        </p:attrNameLst>
                                      </p:cBhvr>
                                      <p:to>
                                        <p:strVal val="visible"/>
                                      </p:to>
                                    </p:set>
                                    <p:animEffect transition="in" filter="fade">
                                      <p:cBhvr>
                                        <p:cTn id="33" dur="500"/>
                                        <p:tgtEl>
                                          <p:spTgt spid="34"/>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44"/>
                                        </p:tgtEl>
                                        <p:attrNameLst>
                                          <p:attrName>style.visibility</p:attrName>
                                        </p:attrNameLst>
                                      </p:cBhvr>
                                      <p:to>
                                        <p:strVal val="visible"/>
                                      </p:to>
                                    </p:set>
                                    <p:animEffect transition="in" filter="fade">
                                      <p:cBhvr>
                                        <p:cTn id="36" dur="500"/>
                                        <p:tgtEl>
                                          <p:spTgt spid="44"/>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fade">
                                      <p:cBhvr>
                                        <p:cTn id="41" dur="500"/>
                                        <p:tgtEl>
                                          <p:spTgt spid="14"/>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fade">
                                      <p:cBhvr>
                                        <p:cTn id="44" dur="500"/>
                                        <p:tgtEl>
                                          <p:spTgt spid="15"/>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fade">
                                      <p:cBhvr>
                                        <p:cTn id="47" dur="500"/>
                                        <p:tgtEl>
                                          <p:spTgt spid="16"/>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7"/>
                                        </p:tgtEl>
                                        <p:attrNameLst>
                                          <p:attrName>style.visibility</p:attrName>
                                        </p:attrNameLst>
                                      </p:cBhvr>
                                      <p:to>
                                        <p:strVal val="visible"/>
                                      </p:to>
                                    </p:set>
                                    <p:animEffect transition="in" filter="fade">
                                      <p:cBhvr>
                                        <p:cTn id="50" dur="500"/>
                                        <p:tgtEl>
                                          <p:spTgt spid="17"/>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8"/>
                                        </p:tgtEl>
                                        <p:attrNameLst>
                                          <p:attrName>style.visibility</p:attrName>
                                        </p:attrNameLst>
                                      </p:cBhvr>
                                      <p:to>
                                        <p:strVal val="visible"/>
                                      </p:to>
                                    </p:set>
                                    <p:animEffect transition="in" filter="fade">
                                      <p:cBhvr>
                                        <p:cTn id="53" dur="500"/>
                                        <p:tgtEl>
                                          <p:spTgt spid="18"/>
                                        </p:tgtEl>
                                      </p:cBhvr>
                                    </p:animEffect>
                                  </p:childTnLst>
                                </p:cTn>
                              </p:par>
                              <p:par>
                                <p:cTn id="54" presetID="10" presetClass="entr" presetSubtype="0" fill="hold" nodeType="withEffect">
                                  <p:stCondLst>
                                    <p:cond delay="0"/>
                                  </p:stCondLst>
                                  <p:childTnLst>
                                    <p:set>
                                      <p:cBhvr>
                                        <p:cTn id="55" dur="1" fill="hold">
                                          <p:stCondLst>
                                            <p:cond delay="0"/>
                                          </p:stCondLst>
                                        </p:cTn>
                                        <p:tgtEl>
                                          <p:spTgt spid="26"/>
                                        </p:tgtEl>
                                        <p:attrNameLst>
                                          <p:attrName>style.visibility</p:attrName>
                                        </p:attrNameLst>
                                      </p:cBhvr>
                                      <p:to>
                                        <p:strVal val="visible"/>
                                      </p:to>
                                    </p:set>
                                    <p:animEffect transition="in" filter="fade">
                                      <p:cBhvr>
                                        <p:cTn id="56" dur="500"/>
                                        <p:tgtEl>
                                          <p:spTgt spid="26"/>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43"/>
                                        </p:tgtEl>
                                        <p:attrNameLst>
                                          <p:attrName>style.visibility</p:attrName>
                                        </p:attrNameLst>
                                      </p:cBhvr>
                                      <p:to>
                                        <p:strVal val="visible"/>
                                      </p:to>
                                    </p:set>
                                    <p:animEffect transition="in" filter="fade">
                                      <p:cBhvr>
                                        <p:cTn id="59" dur="500"/>
                                        <p:tgtEl>
                                          <p:spTgt spid="43"/>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47"/>
                                        </p:tgtEl>
                                        <p:attrNameLst>
                                          <p:attrName>style.visibility</p:attrName>
                                        </p:attrNameLst>
                                      </p:cBhvr>
                                      <p:to>
                                        <p:strVal val="visible"/>
                                      </p:to>
                                    </p:set>
                                    <p:animEffect transition="in" filter="fade">
                                      <p:cBhvr>
                                        <p:cTn id="62" dur="500"/>
                                        <p:tgtEl>
                                          <p:spTgt spid="47"/>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48"/>
                                        </p:tgtEl>
                                        <p:attrNameLst>
                                          <p:attrName>style.visibility</p:attrName>
                                        </p:attrNameLst>
                                      </p:cBhvr>
                                      <p:to>
                                        <p:strVal val="visible"/>
                                      </p:to>
                                    </p:set>
                                    <p:animEffect transition="in" filter="fade">
                                      <p:cBhvr>
                                        <p:cTn id="65" dur="500"/>
                                        <p:tgtEl>
                                          <p:spTgt spid="48"/>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21"/>
                                        </p:tgtEl>
                                        <p:attrNameLst>
                                          <p:attrName>style.visibility</p:attrName>
                                        </p:attrNameLst>
                                      </p:cBhvr>
                                      <p:to>
                                        <p:strVal val="visible"/>
                                      </p:to>
                                    </p:set>
                                    <p:animEffect transition="in" filter="fade">
                                      <p:cBhvr>
                                        <p:cTn id="70" dur="500"/>
                                        <p:tgtEl>
                                          <p:spTgt spid="21"/>
                                        </p:tgtEl>
                                      </p:cBhvr>
                                    </p:animEffect>
                                  </p:childTnLst>
                                </p:cTn>
                              </p:par>
                              <p:par>
                                <p:cTn id="71" presetID="10" presetClass="entr" presetSubtype="0" fill="hold" nodeType="withEffect">
                                  <p:stCondLst>
                                    <p:cond delay="0"/>
                                  </p:stCondLst>
                                  <p:childTnLst>
                                    <p:set>
                                      <p:cBhvr>
                                        <p:cTn id="72" dur="1" fill="hold">
                                          <p:stCondLst>
                                            <p:cond delay="0"/>
                                          </p:stCondLst>
                                        </p:cTn>
                                        <p:tgtEl>
                                          <p:spTgt spid="24"/>
                                        </p:tgtEl>
                                        <p:attrNameLst>
                                          <p:attrName>style.visibility</p:attrName>
                                        </p:attrNameLst>
                                      </p:cBhvr>
                                      <p:to>
                                        <p:strVal val="visible"/>
                                      </p:to>
                                    </p:set>
                                    <p:animEffect transition="in" filter="fade">
                                      <p:cBhvr>
                                        <p:cTn id="73" dur="500"/>
                                        <p:tgtEl>
                                          <p:spTgt spid="24"/>
                                        </p:tgtEl>
                                      </p:cBhvr>
                                    </p:animEffect>
                                  </p:childTnLst>
                                </p:cTn>
                              </p:par>
                              <p:par>
                                <p:cTn id="74" presetID="10" presetClass="entr" presetSubtype="0" fill="hold" nodeType="withEffect">
                                  <p:stCondLst>
                                    <p:cond delay="0"/>
                                  </p:stCondLst>
                                  <p:childTnLst>
                                    <p:set>
                                      <p:cBhvr>
                                        <p:cTn id="75" dur="1" fill="hold">
                                          <p:stCondLst>
                                            <p:cond delay="0"/>
                                          </p:stCondLst>
                                        </p:cTn>
                                        <p:tgtEl>
                                          <p:spTgt spid="19"/>
                                        </p:tgtEl>
                                        <p:attrNameLst>
                                          <p:attrName>style.visibility</p:attrName>
                                        </p:attrNameLst>
                                      </p:cBhvr>
                                      <p:to>
                                        <p:strVal val="visible"/>
                                      </p:to>
                                    </p:set>
                                    <p:animEffect transition="in" filter="fade">
                                      <p:cBhvr>
                                        <p:cTn id="76" dur="500"/>
                                        <p:tgtEl>
                                          <p:spTgt spid="19"/>
                                        </p:tgtEl>
                                      </p:cBhvr>
                                    </p:animEffect>
                                  </p:childTnLst>
                                </p:cTn>
                              </p:par>
                              <p:par>
                                <p:cTn id="77" presetID="10" presetClass="entr" presetSubtype="0" fill="hold" nodeType="withEffect">
                                  <p:stCondLst>
                                    <p:cond delay="0"/>
                                  </p:stCondLst>
                                  <p:childTnLst>
                                    <p:set>
                                      <p:cBhvr>
                                        <p:cTn id="78" dur="1" fill="hold">
                                          <p:stCondLst>
                                            <p:cond delay="0"/>
                                          </p:stCondLst>
                                        </p:cTn>
                                        <p:tgtEl>
                                          <p:spTgt spid="50"/>
                                        </p:tgtEl>
                                        <p:attrNameLst>
                                          <p:attrName>style.visibility</p:attrName>
                                        </p:attrNameLst>
                                      </p:cBhvr>
                                      <p:to>
                                        <p:strVal val="visible"/>
                                      </p:to>
                                    </p:set>
                                    <p:animEffect transition="in" filter="fade">
                                      <p:cBhvr>
                                        <p:cTn id="79" dur="500"/>
                                        <p:tgtEl>
                                          <p:spTgt spid="50"/>
                                        </p:tgtEl>
                                      </p:cBhvr>
                                    </p:animEffect>
                                  </p:childTnLst>
                                </p:cTn>
                              </p:par>
                              <p:par>
                                <p:cTn id="80" presetID="10" presetClass="entr" presetSubtype="0" fill="hold" nodeType="withEffect">
                                  <p:stCondLst>
                                    <p:cond delay="0"/>
                                  </p:stCondLst>
                                  <p:childTnLst>
                                    <p:set>
                                      <p:cBhvr>
                                        <p:cTn id="81" dur="1" fill="hold">
                                          <p:stCondLst>
                                            <p:cond delay="0"/>
                                          </p:stCondLst>
                                        </p:cTn>
                                        <p:tgtEl>
                                          <p:spTgt spid="51"/>
                                        </p:tgtEl>
                                        <p:attrNameLst>
                                          <p:attrName>style.visibility</p:attrName>
                                        </p:attrNameLst>
                                      </p:cBhvr>
                                      <p:to>
                                        <p:strVal val="visible"/>
                                      </p:to>
                                    </p:set>
                                    <p:animEffect transition="in" filter="fade">
                                      <p:cBhvr>
                                        <p:cTn id="82" dur="500"/>
                                        <p:tgtEl>
                                          <p:spTgt spid="51"/>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nodeType="clickEffect">
                                  <p:stCondLst>
                                    <p:cond delay="0"/>
                                  </p:stCondLst>
                                  <p:childTnLst>
                                    <p:set>
                                      <p:cBhvr>
                                        <p:cTn id="86" dur="1" fill="hold">
                                          <p:stCondLst>
                                            <p:cond delay="0"/>
                                          </p:stCondLst>
                                        </p:cTn>
                                        <p:tgtEl>
                                          <p:spTgt spid="23"/>
                                        </p:tgtEl>
                                        <p:attrNameLst>
                                          <p:attrName>style.visibility</p:attrName>
                                        </p:attrNameLst>
                                      </p:cBhvr>
                                      <p:to>
                                        <p:strVal val="visible"/>
                                      </p:to>
                                    </p:set>
                                    <p:animEffect transition="in" filter="fade">
                                      <p:cBhvr>
                                        <p:cTn id="87" dur="500"/>
                                        <p:tgtEl>
                                          <p:spTgt spid="23"/>
                                        </p:tgtEl>
                                      </p:cBhvr>
                                    </p:animEffect>
                                  </p:childTnLst>
                                </p:cTn>
                              </p:par>
                              <p:par>
                                <p:cTn id="88" presetID="10" presetClass="entr" presetSubtype="0" fill="hold" nodeType="withEffect">
                                  <p:stCondLst>
                                    <p:cond delay="0"/>
                                  </p:stCondLst>
                                  <p:childTnLst>
                                    <p:set>
                                      <p:cBhvr>
                                        <p:cTn id="89" dur="1" fill="hold">
                                          <p:stCondLst>
                                            <p:cond delay="0"/>
                                          </p:stCondLst>
                                        </p:cTn>
                                        <p:tgtEl>
                                          <p:spTgt spid="25"/>
                                        </p:tgtEl>
                                        <p:attrNameLst>
                                          <p:attrName>style.visibility</p:attrName>
                                        </p:attrNameLst>
                                      </p:cBhvr>
                                      <p:to>
                                        <p:strVal val="visible"/>
                                      </p:to>
                                    </p:set>
                                    <p:animEffect transition="in" filter="fade">
                                      <p:cBhvr>
                                        <p:cTn id="90" dur="500"/>
                                        <p:tgtEl>
                                          <p:spTgt spid="25"/>
                                        </p:tgtEl>
                                      </p:cBhvr>
                                    </p:animEffect>
                                  </p:childTnLst>
                                </p:cTn>
                              </p:par>
                            </p:childTnLst>
                          </p:cTn>
                        </p:par>
                      </p:childTnLst>
                    </p:cTn>
                  </p:par>
                  <p:par>
                    <p:cTn id="91" fill="hold">
                      <p:stCondLst>
                        <p:cond delay="indefinite"/>
                      </p:stCondLst>
                      <p:childTnLst>
                        <p:par>
                          <p:cTn id="92" fill="hold">
                            <p:stCondLst>
                              <p:cond delay="0"/>
                            </p:stCondLst>
                            <p:childTnLst>
                              <p:par>
                                <p:cTn id="93" presetID="10" presetClass="exit" presetSubtype="0" fill="hold" nodeType="clickEffect">
                                  <p:stCondLst>
                                    <p:cond delay="0"/>
                                  </p:stCondLst>
                                  <p:childTnLst>
                                    <p:animEffect transition="out" filter="fade">
                                      <p:cBhvr>
                                        <p:cTn id="94" dur="500"/>
                                        <p:tgtEl>
                                          <p:spTgt spid="21"/>
                                        </p:tgtEl>
                                      </p:cBhvr>
                                    </p:animEffect>
                                    <p:set>
                                      <p:cBhvr>
                                        <p:cTn id="95" dur="1" fill="hold">
                                          <p:stCondLst>
                                            <p:cond delay="499"/>
                                          </p:stCondLst>
                                        </p:cTn>
                                        <p:tgtEl>
                                          <p:spTgt spid="21"/>
                                        </p:tgtEl>
                                        <p:attrNameLst>
                                          <p:attrName>style.visibility</p:attrName>
                                        </p:attrNameLst>
                                      </p:cBhvr>
                                      <p:to>
                                        <p:strVal val="hidden"/>
                                      </p:to>
                                    </p:set>
                                  </p:childTnLst>
                                </p:cTn>
                              </p:par>
                              <p:par>
                                <p:cTn id="96" presetID="10" presetClass="exit" presetSubtype="0" fill="hold" nodeType="withEffect">
                                  <p:stCondLst>
                                    <p:cond delay="0"/>
                                  </p:stCondLst>
                                  <p:childTnLst>
                                    <p:animEffect transition="out" filter="fade">
                                      <p:cBhvr>
                                        <p:cTn id="97" dur="500"/>
                                        <p:tgtEl>
                                          <p:spTgt spid="24"/>
                                        </p:tgtEl>
                                      </p:cBhvr>
                                    </p:animEffect>
                                    <p:set>
                                      <p:cBhvr>
                                        <p:cTn id="98" dur="1" fill="hold">
                                          <p:stCondLst>
                                            <p:cond delay="499"/>
                                          </p:stCondLst>
                                        </p:cTn>
                                        <p:tgtEl>
                                          <p:spTgt spid="24"/>
                                        </p:tgtEl>
                                        <p:attrNameLst>
                                          <p:attrName>style.visibility</p:attrName>
                                        </p:attrNameLst>
                                      </p:cBhvr>
                                      <p:to>
                                        <p:strVal val="hidden"/>
                                      </p:to>
                                    </p:set>
                                  </p:childTnLst>
                                </p:cTn>
                              </p:par>
                              <p:par>
                                <p:cTn id="99" presetID="10" presetClass="exit" presetSubtype="0" fill="hold" nodeType="withEffect">
                                  <p:stCondLst>
                                    <p:cond delay="0"/>
                                  </p:stCondLst>
                                  <p:childTnLst>
                                    <p:animEffect transition="out" filter="fade">
                                      <p:cBhvr>
                                        <p:cTn id="100" dur="500"/>
                                        <p:tgtEl>
                                          <p:spTgt spid="19"/>
                                        </p:tgtEl>
                                      </p:cBhvr>
                                    </p:animEffect>
                                    <p:set>
                                      <p:cBhvr>
                                        <p:cTn id="101" dur="1" fill="hold">
                                          <p:stCondLst>
                                            <p:cond delay="499"/>
                                          </p:stCondLst>
                                        </p:cTn>
                                        <p:tgtEl>
                                          <p:spTgt spid="19"/>
                                        </p:tgtEl>
                                        <p:attrNameLst>
                                          <p:attrName>style.visibility</p:attrName>
                                        </p:attrNameLst>
                                      </p:cBhvr>
                                      <p:to>
                                        <p:strVal val="hidden"/>
                                      </p:to>
                                    </p:set>
                                  </p:childTnLst>
                                </p:cTn>
                              </p:par>
                              <p:par>
                                <p:cTn id="102" presetID="10" presetClass="exit" presetSubtype="0" fill="hold" nodeType="withEffect">
                                  <p:stCondLst>
                                    <p:cond delay="0"/>
                                  </p:stCondLst>
                                  <p:childTnLst>
                                    <p:animEffect transition="out" filter="fade">
                                      <p:cBhvr>
                                        <p:cTn id="103" dur="500"/>
                                        <p:tgtEl>
                                          <p:spTgt spid="23"/>
                                        </p:tgtEl>
                                      </p:cBhvr>
                                    </p:animEffect>
                                    <p:set>
                                      <p:cBhvr>
                                        <p:cTn id="104" dur="1" fill="hold">
                                          <p:stCondLst>
                                            <p:cond delay="499"/>
                                          </p:stCondLst>
                                        </p:cTn>
                                        <p:tgtEl>
                                          <p:spTgt spid="23"/>
                                        </p:tgtEl>
                                        <p:attrNameLst>
                                          <p:attrName>style.visibility</p:attrName>
                                        </p:attrNameLst>
                                      </p:cBhvr>
                                      <p:to>
                                        <p:strVal val="hidden"/>
                                      </p:to>
                                    </p:set>
                                  </p:childTnLst>
                                </p:cTn>
                              </p:par>
                              <p:par>
                                <p:cTn id="105" presetID="10" presetClass="exit" presetSubtype="0" fill="hold" nodeType="withEffect">
                                  <p:stCondLst>
                                    <p:cond delay="0"/>
                                  </p:stCondLst>
                                  <p:childTnLst>
                                    <p:animEffect transition="out" filter="fade">
                                      <p:cBhvr>
                                        <p:cTn id="106" dur="500"/>
                                        <p:tgtEl>
                                          <p:spTgt spid="25"/>
                                        </p:tgtEl>
                                      </p:cBhvr>
                                    </p:animEffect>
                                    <p:set>
                                      <p:cBhvr>
                                        <p:cTn id="107" dur="1" fill="hold">
                                          <p:stCondLst>
                                            <p:cond delay="499"/>
                                          </p:stCondLst>
                                        </p:cTn>
                                        <p:tgtEl>
                                          <p:spTgt spid="25"/>
                                        </p:tgtEl>
                                        <p:attrNameLst>
                                          <p:attrName>style.visibility</p:attrName>
                                        </p:attrNameLst>
                                      </p:cBhvr>
                                      <p:to>
                                        <p:strVal val="hidden"/>
                                      </p:to>
                                    </p:set>
                                  </p:childTnLst>
                                </p:cTn>
                              </p:par>
                              <p:par>
                                <p:cTn id="108" presetID="10" presetClass="exit" presetSubtype="0" fill="hold" nodeType="withEffect">
                                  <p:stCondLst>
                                    <p:cond delay="0"/>
                                  </p:stCondLst>
                                  <p:childTnLst>
                                    <p:animEffect transition="out" filter="fade">
                                      <p:cBhvr>
                                        <p:cTn id="109" dur="500"/>
                                        <p:tgtEl>
                                          <p:spTgt spid="50"/>
                                        </p:tgtEl>
                                      </p:cBhvr>
                                    </p:animEffect>
                                    <p:set>
                                      <p:cBhvr>
                                        <p:cTn id="110" dur="1" fill="hold">
                                          <p:stCondLst>
                                            <p:cond delay="499"/>
                                          </p:stCondLst>
                                        </p:cTn>
                                        <p:tgtEl>
                                          <p:spTgt spid="50"/>
                                        </p:tgtEl>
                                        <p:attrNameLst>
                                          <p:attrName>style.visibility</p:attrName>
                                        </p:attrNameLst>
                                      </p:cBhvr>
                                      <p:to>
                                        <p:strVal val="hidden"/>
                                      </p:to>
                                    </p:set>
                                  </p:childTnLst>
                                </p:cTn>
                              </p:par>
                              <p:par>
                                <p:cTn id="111" presetID="10" presetClass="exit" presetSubtype="0" fill="hold" nodeType="withEffect">
                                  <p:stCondLst>
                                    <p:cond delay="0"/>
                                  </p:stCondLst>
                                  <p:childTnLst>
                                    <p:animEffect transition="out" filter="fade">
                                      <p:cBhvr>
                                        <p:cTn id="112" dur="500"/>
                                        <p:tgtEl>
                                          <p:spTgt spid="51"/>
                                        </p:tgtEl>
                                      </p:cBhvr>
                                    </p:animEffect>
                                    <p:set>
                                      <p:cBhvr>
                                        <p:cTn id="113" dur="1" fill="hold">
                                          <p:stCondLst>
                                            <p:cond delay="499"/>
                                          </p:stCondLst>
                                        </p:cTn>
                                        <p:tgtEl>
                                          <p:spTgt spid="51"/>
                                        </p:tgtEl>
                                        <p:attrNameLst>
                                          <p:attrName>style.visibility</p:attrName>
                                        </p:attrNameLst>
                                      </p:cBhvr>
                                      <p:to>
                                        <p:strVal val="hidden"/>
                                      </p:to>
                                    </p:set>
                                  </p:childTnLst>
                                </p:cTn>
                              </p:par>
                            </p:childTnLst>
                          </p:cTn>
                        </p:par>
                        <p:par>
                          <p:cTn id="114" fill="hold">
                            <p:stCondLst>
                              <p:cond delay="500"/>
                            </p:stCondLst>
                            <p:childTnLst>
                              <p:par>
                                <p:cTn id="115" presetID="10" presetClass="entr" presetSubtype="0" fill="hold" grpId="0" nodeType="afterEffect">
                                  <p:stCondLst>
                                    <p:cond delay="0"/>
                                  </p:stCondLst>
                                  <p:childTnLst>
                                    <p:set>
                                      <p:cBhvr>
                                        <p:cTn id="116" dur="1" fill="hold">
                                          <p:stCondLst>
                                            <p:cond delay="0"/>
                                          </p:stCondLst>
                                        </p:cTn>
                                        <p:tgtEl>
                                          <p:spTgt spid="28"/>
                                        </p:tgtEl>
                                        <p:attrNameLst>
                                          <p:attrName>style.visibility</p:attrName>
                                        </p:attrNameLst>
                                      </p:cBhvr>
                                      <p:to>
                                        <p:strVal val="visible"/>
                                      </p:to>
                                    </p:set>
                                    <p:animEffect transition="in" filter="fade">
                                      <p:cBhvr>
                                        <p:cTn id="117" dur="500"/>
                                        <p:tgtEl>
                                          <p:spTgt spid="28"/>
                                        </p:tgtEl>
                                      </p:cBhvr>
                                    </p:animEffect>
                                  </p:childTnLst>
                                </p:cTn>
                              </p:par>
                              <p:par>
                                <p:cTn id="118" presetID="10" presetClass="entr" presetSubtype="0" fill="hold" grpId="0" nodeType="withEffect">
                                  <p:stCondLst>
                                    <p:cond delay="0"/>
                                  </p:stCondLst>
                                  <p:childTnLst>
                                    <p:set>
                                      <p:cBhvr>
                                        <p:cTn id="119" dur="1" fill="hold">
                                          <p:stCondLst>
                                            <p:cond delay="0"/>
                                          </p:stCondLst>
                                        </p:cTn>
                                        <p:tgtEl>
                                          <p:spTgt spid="22"/>
                                        </p:tgtEl>
                                        <p:attrNameLst>
                                          <p:attrName>style.visibility</p:attrName>
                                        </p:attrNameLst>
                                      </p:cBhvr>
                                      <p:to>
                                        <p:strVal val="visible"/>
                                      </p:to>
                                    </p:set>
                                    <p:animEffect transition="in" filter="fade">
                                      <p:cBhvr>
                                        <p:cTn id="120" dur="500"/>
                                        <p:tgtEl>
                                          <p:spTgt spid="22"/>
                                        </p:tgtEl>
                                      </p:cBhvr>
                                    </p:animEffect>
                                  </p:childTnLst>
                                </p:cTn>
                              </p:par>
                              <p:par>
                                <p:cTn id="121" presetID="10" presetClass="entr" presetSubtype="0" fill="hold" grpId="0" nodeType="withEffect">
                                  <p:stCondLst>
                                    <p:cond delay="0"/>
                                  </p:stCondLst>
                                  <p:childTnLst>
                                    <p:set>
                                      <p:cBhvr>
                                        <p:cTn id="122" dur="1" fill="hold">
                                          <p:stCondLst>
                                            <p:cond delay="0"/>
                                          </p:stCondLst>
                                        </p:cTn>
                                        <p:tgtEl>
                                          <p:spTgt spid="45"/>
                                        </p:tgtEl>
                                        <p:attrNameLst>
                                          <p:attrName>style.visibility</p:attrName>
                                        </p:attrNameLst>
                                      </p:cBhvr>
                                      <p:to>
                                        <p:strVal val="visible"/>
                                      </p:to>
                                    </p:set>
                                    <p:animEffect transition="in" filter="fade">
                                      <p:cBhvr>
                                        <p:cTn id="123" dur="500"/>
                                        <p:tgtEl>
                                          <p:spTgt spid="45"/>
                                        </p:tgtEl>
                                      </p:cBhvr>
                                    </p:animEffect>
                                  </p:childTnLst>
                                </p:cTn>
                              </p:par>
                              <p:par>
                                <p:cTn id="124" presetID="10" presetClass="entr" presetSubtype="0" fill="hold" grpId="0" nodeType="withEffect">
                                  <p:stCondLst>
                                    <p:cond delay="0"/>
                                  </p:stCondLst>
                                  <p:childTnLst>
                                    <p:set>
                                      <p:cBhvr>
                                        <p:cTn id="125" dur="1" fill="hold">
                                          <p:stCondLst>
                                            <p:cond delay="0"/>
                                          </p:stCondLst>
                                        </p:cTn>
                                        <p:tgtEl>
                                          <p:spTgt spid="46"/>
                                        </p:tgtEl>
                                        <p:attrNameLst>
                                          <p:attrName>style.visibility</p:attrName>
                                        </p:attrNameLst>
                                      </p:cBhvr>
                                      <p:to>
                                        <p:strVal val="visible"/>
                                      </p:to>
                                    </p:set>
                                    <p:animEffect transition="in" filter="fade">
                                      <p:cBhvr>
                                        <p:cTn id="126" dur="500"/>
                                        <p:tgtEl>
                                          <p:spTgt spid="46"/>
                                        </p:tgtEl>
                                      </p:cBhvr>
                                    </p:animEffect>
                                  </p:childTnLst>
                                </p:cTn>
                              </p:par>
                            </p:childTnLst>
                          </p:cTn>
                        </p:par>
                      </p:childTnLst>
                    </p:cTn>
                  </p:par>
                  <p:par>
                    <p:cTn id="127" fill="hold">
                      <p:stCondLst>
                        <p:cond delay="indefinite"/>
                      </p:stCondLst>
                      <p:childTnLst>
                        <p:par>
                          <p:cTn id="128" fill="hold">
                            <p:stCondLst>
                              <p:cond delay="0"/>
                            </p:stCondLst>
                            <p:childTnLst>
                              <p:par>
                                <p:cTn id="129" presetID="10" presetClass="entr" presetSubtype="0" fill="hold" grpId="0" nodeType="clickEffect">
                                  <p:stCondLst>
                                    <p:cond delay="0"/>
                                  </p:stCondLst>
                                  <p:childTnLst>
                                    <p:set>
                                      <p:cBhvr>
                                        <p:cTn id="130" dur="1" fill="hold">
                                          <p:stCondLst>
                                            <p:cond delay="0"/>
                                          </p:stCondLst>
                                        </p:cTn>
                                        <p:tgtEl>
                                          <p:spTgt spid="36">
                                            <p:txEl>
                                              <p:pRg st="0" end="0"/>
                                            </p:txEl>
                                          </p:spTgt>
                                        </p:tgtEl>
                                        <p:attrNameLst>
                                          <p:attrName>style.visibility</p:attrName>
                                        </p:attrNameLst>
                                      </p:cBhvr>
                                      <p:to>
                                        <p:strVal val="visible"/>
                                      </p:to>
                                    </p:set>
                                    <p:animEffect transition="in" filter="fade">
                                      <p:cBhvr>
                                        <p:cTn id="131" dur="500"/>
                                        <p:tgtEl>
                                          <p:spTgt spid="36">
                                            <p:txEl>
                                              <p:pRg st="0" end="0"/>
                                            </p:txEl>
                                          </p:spTgt>
                                        </p:tgtEl>
                                      </p:cBhvr>
                                    </p:animEffect>
                                  </p:childTnLst>
                                </p:cTn>
                              </p:par>
                            </p:childTnLst>
                          </p:cTn>
                        </p:par>
                      </p:childTnLst>
                    </p:cTn>
                  </p:par>
                  <p:par>
                    <p:cTn id="132" fill="hold">
                      <p:stCondLst>
                        <p:cond delay="indefinite"/>
                      </p:stCondLst>
                      <p:childTnLst>
                        <p:par>
                          <p:cTn id="133" fill="hold">
                            <p:stCondLst>
                              <p:cond delay="0"/>
                            </p:stCondLst>
                            <p:childTnLst>
                              <p:par>
                                <p:cTn id="134" presetID="10" presetClass="entr" presetSubtype="0" fill="hold" grpId="0" nodeType="clickEffect">
                                  <p:stCondLst>
                                    <p:cond delay="0"/>
                                  </p:stCondLst>
                                  <p:childTnLst>
                                    <p:set>
                                      <p:cBhvr>
                                        <p:cTn id="135" dur="1" fill="hold">
                                          <p:stCondLst>
                                            <p:cond delay="0"/>
                                          </p:stCondLst>
                                        </p:cTn>
                                        <p:tgtEl>
                                          <p:spTgt spid="36">
                                            <p:txEl>
                                              <p:pRg st="1" end="1"/>
                                            </p:txEl>
                                          </p:spTgt>
                                        </p:tgtEl>
                                        <p:attrNameLst>
                                          <p:attrName>style.visibility</p:attrName>
                                        </p:attrNameLst>
                                      </p:cBhvr>
                                      <p:to>
                                        <p:strVal val="visible"/>
                                      </p:to>
                                    </p:set>
                                    <p:animEffect transition="in" filter="fade">
                                      <p:cBhvr>
                                        <p:cTn id="136" dur="500"/>
                                        <p:tgtEl>
                                          <p:spTgt spid="3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 grpId="0" animBg="1"/>
      <p:bldP spid="9" grpId="0" animBg="1"/>
      <p:bldP spid="11" grpId="0" animBg="1"/>
      <p:bldP spid="12" grpId="0" animBg="1"/>
      <p:bldP spid="14" grpId="0" animBg="1"/>
      <p:bldP spid="15" grpId="0" animBg="1"/>
      <p:bldP spid="16" grpId="0" animBg="1"/>
      <p:bldP spid="17" grpId="0" animBg="1"/>
      <p:bldP spid="6" grpId="0"/>
      <p:bldP spid="18" grpId="0"/>
      <p:bldP spid="22" grpId="0" animBg="1"/>
      <p:bldP spid="28" grpId="0" animBg="1"/>
      <p:bldP spid="44" grpId="0" animBg="1"/>
      <p:bldP spid="45" grpId="0" animBg="1"/>
      <p:bldP spid="46" grpId="0" animBg="1"/>
      <p:bldP spid="36" grpId="0" uiExpand="1" build="p"/>
      <p:bldP spid="40" grpId="0" animBg="1"/>
      <p:bldP spid="42" grpId="0" animBg="1"/>
      <p:bldP spid="43" grpId="0" animBg="1"/>
      <p:bldP spid="47" grpId="0" animBg="1"/>
      <p:bldP spid="4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D5184905-4866-4D39-A33A-544678FFC0B5}"/>
              </a:ext>
            </a:extLst>
          </p:cNvPr>
          <p:cNvSpPr>
            <a:spLocks noGrp="1"/>
          </p:cNvSpPr>
          <p:nvPr>
            <p:ph type="dt" sz="half" idx="10"/>
          </p:nvPr>
        </p:nvSpPr>
        <p:spPr/>
        <p:txBody>
          <a:bodyPr/>
          <a:lstStyle/>
          <a:p>
            <a:fld id="{2E351574-DE3B-48D4-BB21-472FD18DCB9D}" type="datetime1">
              <a:rPr lang="en-US" smtClean="0"/>
              <a:t>6/8/2021</a:t>
            </a:fld>
            <a:endParaRPr lang="en-GB" dirty="0"/>
          </a:p>
        </p:txBody>
      </p:sp>
      <p:sp>
        <p:nvSpPr>
          <p:cNvPr id="4" name="Footer Placeholder 3">
            <a:extLst>
              <a:ext uri="{FF2B5EF4-FFF2-40B4-BE49-F238E27FC236}">
                <a16:creationId xmlns:a16="http://schemas.microsoft.com/office/drawing/2014/main" id="{62A6BE25-0A17-4145-9A03-AC348B4823DE}"/>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E852C919-F1FD-41CC-8578-AC12D7CEFE59}"/>
              </a:ext>
            </a:extLst>
          </p:cNvPr>
          <p:cNvSpPr>
            <a:spLocks noGrp="1"/>
          </p:cNvSpPr>
          <p:nvPr>
            <p:ph type="sldNum" sz="quarter" idx="12"/>
          </p:nvPr>
        </p:nvSpPr>
        <p:spPr/>
        <p:txBody>
          <a:bodyPr/>
          <a:lstStyle/>
          <a:p>
            <a:fld id="{6C6AE60A-B69C-4790-82F7-3882EDF23186}" type="slidenum">
              <a:rPr lang="en-GB" smtClean="0"/>
              <a:t>13</a:t>
            </a:fld>
            <a:endParaRPr lang="en-GB" dirty="0"/>
          </a:p>
        </p:txBody>
      </p:sp>
      <p:sp>
        <p:nvSpPr>
          <p:cNvPr id="6" name="Title 5">
            <a:extLst>
              <a:ext uri="{FF2B5EF4-FFF2-40B4-BE49-F238E27FC236}">
                <a16:creationId xmlns:a16="http://schemas.microsoft.com/office/drawing/2014/main" id="{1D5141F4-2C2C-4AA7-A8ED-0958932D2E90}"/>
              </a:ext>
            </a:extLst>
          </p:cNvPr>
          <p:cNvSpPr>
            <a:spLocks noGrp="1"/>
          </p:cNvSpPr>
          <p:nvPr>
            <p:ph type="title"/>
          </p:nvPr>
        </p:nvSpPr>
        <p:spPr>
          <a:xfrm>
            <a:off x="323850" y="620714"/>
            <a:ext cx="11537950" cy="972000"/>
          </a:xfrm>
        </p:spPr>
        <p:txBody>
          <a:bodyPr/>
          <a:lstStyle/>
          <a:p>
            <a:r>
              <a:rPr lang="en-US" dirty="0"/>
              <a:t>Disaggregated computing</a:t>
            </a:r>
          </a:p>
        </p:txBody>
      </p:sp>
      <p:pic>
        <p:nvPicPr>
          <p:cNvPr id="13314" name="Picture 2" descr="NVIDIA Mellanox Dual-Port 100GbE/Single-Port 200GbE SmartNIC">
            <a:extLst>
              <a:ext uri="{FF2B5EF4-FFF2-40B4-BE49-F238E27FC236}">
                <a16:creationId xmlns:a16="http://schemas.microsoft.com/office/drawing/2014/main" id="{DB82C276-45FC-4A52-87E9-A1C8DBA3BB3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834" r="8207"/>
          <a:stretch/>
        </p:blipFill>
        <p:spPr bwMode="auto">
          <a:xfrm>
            <a:off x="8852475" y="4159740"/>
            <a:ext cx="2187138" cy="148140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7CF071A2-5A07-468E-97C3-69A1E85E1C5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97211" y="5467072"/>
            <a:ext cx="990600" cy="990600"/>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94456F8-7F47-4288-B746-7BFD739CE179}"/>
                  </a:ext>
                </a:extLst>
              </p:cNvPr>
              <p:cNvSpPr txBox="1"/>
              <p:nvPr/>
            </p:nvSpPr>
            <p:spPr>
              <a:xfrm>
                <a:off x="3731419" y="5777706"/>
                <a:ext cx="4046301" cy="400110"/>
              </a:xfrm>
              <a:prstGeom prst="rect">
                <a:avLst/>
              </a:prstGeom>
              <a:noFill/>
            </p:spPr>
            <p:txBody>
              <a:bodyPr wrap="none" rtlCol="0">
                <a:spAutoFit/>
              </a:bodyPr>
              <a:lstStyle/>
              <a:p>
                <a:r>
                  <a:rPr lang="en-US" sz="2000" dirty="0"/>
                  <a:t>Central executioner </a:t>
                </a:r>
                <a14:m>
                  <m:oMath xmlns:m="http://schemas.openxmlformats.org/officeDocument/2006/math">
                    <m:r>
                      <a:rPr lang="en-US" sz="2000" b="0" i="1" smtClean="0">
                        <a:latin typeface="Cambria Math" panose="02040503050406030204" pitchFamily="18" charset="0"/>
                      </a:rPr>
                      <m:t>→</m:t>
                    </m:r>
                  </m:oMath>
                </a14:m>
                <a:r>
                  <a:rPr lang="en-US" sz="2000" dirty="0"/>
                  <a:t> coordinator</a:t>
                </a:r>
              </a:p>
            </p:txBody>
          </p:sp>
        </mc:Choice>
        <mc:Fallback xmlns="">
          <p:sp>
            <p:nvSpPr>
              <p:cNvPr id="8" name="TextBox 7">
                <a:extLst>
                  <a:ext uri="{FF2B5EF4-FFF2-40B4-BE49-F238E27FC236}">
                    <a16:creationId xmlns:a16="http://schemas.microsoft.com/office/drawing/2014/main" id="{594456F8-7F47-4288-B746-7BFD739CE179}"/>
                  </a:ext>
                </a:extLst>
              </p:cNvPr>
              <p:cNvSpPr txBox="1">
                <a:spLocks noRot="1" noChangeAspect="1" noMove="1" noResize="1" noEditPoints="1" noAdjustHandles="1" noChangeArrowheads="1" noChangeShapeType="1" noTextEdit="1"/>
              </p:cNvSpPr>
              <p:nvPr/>
            </p:nvSpPr>
            <p:spPr>
              <a:xfrm>
                <a:off x="3731419" y="5777706"/>
                <a:ext cx="4046301" cy="400110"/>
              </a:xfrm>
              <a:prstGeom prst="rect">
                <a:avLst/>
              </a:prstGeom>
              <a:blipFill>
                <a:blip r:embed="rId5"/>
                <a:stretch>
                  <a:fillRect l="-1506" t="-7692" r="-904" b="-29231"/>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3DE9F3D7-02CD-49DB-AA72-E5DAD833AF68}"/>
              </a:ext>
            </a:extLst>
          </p:cNvPr>
          <p:cNvSpPr txBox="1"/>
          <p:nvPr/>
        </p:nvSpPr>
        <p:spPr>
          <a:xfrm>
            <a:off x="9601189" y="6037231"/>
            <a:ext cx="2379177" cy="200055"/>
          </a:xfrm>
          <a:prstGeom prst="rect">
            <a:avLst/>
          </a:prstGeom>
          <a:noFill/>
        </p:spPr>
        <p:txBody>
          <a:bodyPr wrap="none" rtlCol="0">
            <a:spAutoFit/>
          </a:bodyPr>
          <a:lstStyle/>
          <a:p>
            <a:r>
              <a:rPr lang="en-US" sz="700" dirty="0"/>
              <a:t>Images are from </a:t>
            </a:r>
            <a:r>
              <a:rPr lang="en-US" sz="700" dirty="0" err="1"/>
              <a:t>nVidia</a:t>
            </a:r>
            <a:r>
              <a:rPr lang="en-US" sz="700" dirty="0"/>
              <a:t>, Dell, Mellanox official websites</a:t>
            </a:r>
          </a:p>
        </p:txBody>
      </p:sp>
      <p:pic>
        <p:nvPicPr>
          <p:cNvPr id="13318" name="Picture 6" descr="Introducing NVIDIA HGX A100: The Most Powerful Accelerated ...">
            <a:extLst>
              <a:ext uri="{FF2B5EF4-FFF2-40B4-BE49-F238E27FC236}">
                <a16:creationId xmlns:a16="http://schemas.microsoft.com/office/drawing/2014/main" id="{994F4605-3D83-4B01-9444-9004BEAC72AF}"/>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650134" y="962891"/>
            <a:ext cx="2951055" cy="1963079"/>
          </a:xfrm>
          <a:prstGeom prst="rect">
            <a:avLst/>
          </a:prstGeom>
          <a:noFill/>
          <a:extLst>
            <a:ext uri="{909E8E84-426E-40DD-AFC4-6F175D3DCCD1}">
              <a14:hiddenFill xmlns:a14="http://schemas.microsoft.com/office/drawing/2010/main">
                <a:solidFill>
                  <a:srgbClr val="FFFFFF"/>
                </a:solidFill>
              </a14:hiddenFill>
            </a:ext>
          </a:extLst>
        </p:spPr>
      </p:pic>
      <p:pic>
        <p:nvPicPr>
          <p:cNvPr id="13320" name="Picture 8" descr="Dell EMC SC5020 Storage Array">
            <a:extLst>
              <a:ext uri="{FF2B5EF4-FFF2-40B4-BE49-F238E27FC236}">
                <a16:creationId xmlns:a16="http://schemas.microsoft.com/office/drawing/2014/main" id="{49B84608-B267-4305-8B55-66B1E0F15AA6}"/>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30348" b="27979"/>
          <a:stretch/>
        </p:blipFill>
        <p:spPr bwMode="auto">
          <a:xfrm>
            <a:off x="9680728" y="1448680"/>
            <a:ext cx="2471566" cy="72278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DE66BCC7-03DE-4043-B3A8-DC518CE79524}"/>
              </a:ext>
            </a:extLst>
          </p:cNvPr>
          <p:cNvPicPr>
            <a:picLocks noChangeAspect="1"/>
          </p:cNvPicPr>
          <p:nvPr/>
        </p:nvPicPr>
        <p:blipFill>
          <a:blip r:embed="rId8"/>
          <a:stretch>
            <a:fillRect/>
          </a:stretch>
        </p:blipFill>
        <p:spPr>
          <a:xfrm>
            <a:off x="531019" y="1626581"/>
            <a:ext cx="4366583" cy="2743200"/>
          </a:xfrm>
          <a:prstGeom prst="rect">
            <a:avLst/>
          </a:prstGeom>
        </p:spPr>
      </p:pic>
      <p:sp>
        <p:nvSpPr>
          <p:cNvPr id="9" name="Rectangle 8">
            <a:extLst>
              <a:ext uri="{FF2B5EF4-FFF2-40B4-BE49-F238E27FC236}">
                <a16:creationId xmlns:a16="http://schemas.microsoft.com/office/drawing/2014/main" id="{791D6EA3-B213-4830-A96E-3A16C1BDA363}"/>
              </a:ext>
            </a:extLst>
          </p:cNvPr>
          <p:cNvSpPr/>
          <p:nvPr/>
        </p:nvSpPr>
        <p:spPr>
          <a:xfrm>
            <a:off x="1188638" y="4475347"/>
            <a:ext cx="2566472" cy="307777"/>
          </a:xfrm>
          <a:prstGeom prst="rect">
            <a:avLst/>
          </a:prstGeom>
        </p:spPr>
        <p:txBody>
          <a:bodyPr wrap="none">
            <a:spAutoFit/>
          </a:bodyPr>
          <a:lstStyle/>
          <a:p>
            <a:r>
              <a:rPr lang="en-US" sz="1400" dirty="0"/>
              <a:t>Traditional CPU-centric model</a:t>
            </a:r>
          </a:p>
        </p:txBody>
      </p:sp>
      <p:sp>
        <p:nvSpPr>
          <p:cNvPr id="10" name="Arrow: Right 9">
            <a:extLst>
              <a:ext uri="{FF2B5EF4-FFF2-40B4-BE49-F238E27FC236}">
                <a16:creationId xmlns:a16="http://schemas.microsoft.com/office/drawing/2014/main" id="{4DE66BB0-F12E-4780-B79F-DAAF5CD4CB4D}"/>
              </a:ext>
            </a:extLst>
          </p:cNvPr>
          <p:cNvSpPr/>
          <p:nvPr/>
        </p:nvSpPr>
        <p:spPr>
          <a:xfrm>
            <a:off x="5685270" y="2978172"/>
            <a:ext cx="1219200" cy="228600"/>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 name="Picture 50">
            <a:extLst>
              <a:ext uri="{FF2B5EF4-FFF2-40B4-BE49-F238E27FC236}">
                <a16:creationId xmlns:a16="http://schemas.microsoft.com/office/drawing/2014/main" id="{FBA89A2E-129A-4F36-9E57-FA5C7C0CF2A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522619" y="3186314"/>
            <a:ext cx="683430" cy="683430"/>
          </a:xfrm>
          <a:prstGeom prst="rect">
            <a:avLst/>
          </a:prstGeom>
        </p:spPr>
      </p:pic>
      <p:cxnSp>
        <p:nvCxnSpPr>
          <p:cNvPr id="49" name="Straight Arrow Connector 48">
            <a:extLst>
              <a:ext uri="{FF2B5EF4-FFF2-40B4-BE49-F238E27FC236}">
                <a16:creationId xmlns:a16="http://schemas.microsoft.com/office/drawing/2014/main" id="{E1B7F83F-B93D-4D27-BA01-045D0C7EBB3E}"/>
              </a:ext>
            </a:extLst>
          </p:cNvPr>
          <p:cNvCxnSpPr/>
          <p:nvPr/>
        </p:nvCxnSpPr>
        <p:spPr>
          <a:xfrm>
            <a:off x="9065419" y="2499374"/>
            <a:ext cx="535770" cy="535139"/>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FDE286D2-16CB-41CB-9A14-557C6FEF9E4C}"/>
              </a:ext>
            </a:extLst>
          </p:cNvPr>
          <p:cNvCxnSpPr>
            <a:cxnSpLocks/>
          </p:cNvCxnSpPr>
          <p:nvPr/>
        </p:nvCxnSpPr>
        <p:spPr>
          <a:xfrm flipH="1">
            <a:off x="10048424" y="2461461"/>
            <a:ext cx="312395" cy="573052"/>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63DAF23A-3CBB-45B9-8A4A-72C3031284EF}"/>
              </a:ext>
            </a:extLst>
          </p:cNvPr>
          <p:cNvCxnSpPr>
            <a:cxnSpLocks/>
          </p:cNvCxnSpPr>
          <p:nvPr/>
        </p:nvCxnSpPr>
        <p:spPr>
          <a:xfrm>
            <a:off x="9881405" y="3972030"/>
            <a:ext cx="0" cy="407843"/>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286725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left)">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3318"/>
                                        </p:tgtEl>
                                        <p:attrNameLst>
                                          <p:attrName>style.visibility</p:attrName>
                                        </p:attrNameLst>
                                      </p:cBhvr>
                                      <p:to>
                                        <p:strVal val="visible"/>
                                      </p:to>
                                    </p:set>
                                    <p:animEffect transition="in" filter="fade">
                                      <p:cBhvr>
                                        <p:cTn id="20" dur="500"/>
                                        <p:tgtEl>
                                          <p:spTgt spid="13318"/>
                                        </p:tgtEl>
                                      </p:cBhvr>
                                    </p:animEffect>
                                  </p:childTnLst>
                                </p:cTn>
                              </p:par>
                              <p:par>
                                <p:cTn id="21" presetID="10" presetClass="entr" presetSubtype="0" fill="hold" nodeType="withEffect">
                                  <p:stCondLst>
                                    <p:cond delay="0"/>
                                  </p:stCondLst>
                                  <p:childTnLst>
                                    <p:set>
                                      <p:cBhvr>
                                        <p:cTn id="22" dur="1" fill="hold">
                                          <p:stCondLst>
                                            <p:cond delay="0"/>
                                          </p:stCondLst>
                                        </p:cTn>
                                        <p:tgtEl>
                                          <p:spTgt spid="49"/>
                                        </p:tgtEl>
                                        <p:attrNameLst>
                                          <p:attrName>style.visibility</p:attrName>
                                        </p:attrNameLst>
                                      </p:cBhvr>
                                      <p:to>
                                        <p:strVal val="visible"/>
                                      </p:to>
                                    </p:set>
                                    <p:animEffect transition="in" filter="fade">
                                      <p:cBhvr>
                                        <p:cTn id="23" dur="500"/>
                                        <p:tgtEl>
                                          <p:spTgt spid="49"/>
                                        </p:tgtEl>
                                      </p:cBhvr>
                                    </p:animEffect>
                                  </p:childTnLst>
                                </p:cTn>
                              </p:par>
                              <p:par>
                                <p:cTn id="24" presetID="10" presetClass="entr" presetSubtype="0" fill="hold" nodeType="withEffect">
                                  <p:stCondLst>
                                    <p:cond delay="0"/>
                                  </p:stCondLst>
                                  <p:childTnLst>
                                    <p:set>
                                      <p:cBhvr>
                                        <p:cTn id="25" dur="1" fill="hold">
                                          <p:stCondLst>
                                            <p:cond delay="0"/>
                                          </p:stCondLst>
                                        </p:cTn>
                                        <p:tgtEl>
                                          <p:spTgt spid="54"/>
                                        </p:tgtEl>
                                        <p:attrNameLst>
                                          <p:attrName>style.visibility</p:attrName>
                                        </p:attrNameLst>
                                      </p:cBhvr>
                                      <p:to>
                                        <p:strVal val="visible"/>
                                      </p:to>
                                    </p:set>
                                    <p:animEffect transition="in" filter="fade">
                                      <p:cBhvr>
                                        <p:cTn id="26" dur="500"/>
                                        <p:tgtEl>
                                          <p:spTgt spid="54"/>
                                        </p:tgtEl>
                                      </p:cBhvr>
                                    </p:animEffect>
                                  </p:childTnLst>
                                </p:cTn>
                              </p:par>
                              <p:par>
                                <p:cTn id="27" presetID="10" presetClass="entr" presetSubtype="0" fill="hold" nodeType="withEffect">
                                  <p:stCondLst>
                                    <p:cond delay="0"/>
                                  </p:stCondLst>
                                  <p:childTnLst>
                                    <p:set>
                                      <p:cBhvr>
                                        <p:cTn id="28" dur="1" fill="hold">
                                          <p:stCondLst>
                                            <p:cond delay="0"/>
                                          </p:stCondLst>
                                        </p:cTn>
                                        <p:tgtEl>
                                          <p:spTgt spid="51"/>
                                        </p:tgtEl>
                                        <p:attrNameLst>
                                          <p:attrName>style.visibility</p:attrName>
                                        </p:attrNameLst>
                                      </p:cBhvr>
                                      <p:to>
                                        <p:strVal val="visible"/>
                                      </p:to>
                                    </p:set>
                                    <p:animEffect transition="in" filter="fade">
                                      <p:cBhvr>
                                        <p:cTn id="29" dur="500"/>
                                        <p:tgtEl>
                                          <p:spTgt spid="51"/>
                                        </p:tgtEl>
                                      </p:cBhvr>
                                    </p:animEffect>
                                  </p:childTnLst>
                                </p:cTn>
                              </p:par>
                              <p:par>
                                <p:cTn id="30" presetID="10" presetClass="entr" presetSubtype="0" fill="hold" nodeType="withEffect">
                                  <p:stCondLst>
                                    <p:cond delay="0"/>
                                  </p:stCondLst>
                                  <p:childTnLst>
                                    <p:set>
                                      <p:cBhvr>
                                        <p:cTn id="31" dur="1" fill="hold">
                                          <p:stCondLst>
                                            <p:cond delay="0"/>
                                          </p:stCondLst>
                                        </p:cTn>
                                        <p:tgtEl>
                                          <p:spTgt spid="59"/>
                                        </p:tgtEl>
                                        <p:attrNameLst>
                                          <p:attrName>style.visibility</p:attrName>
                                        </p:attrNameLst>
                                      </p:cBhvr>
                                      <p:to>
                                        <p:strVal val="visible"/>
                                      </p:to>
                                    </p:set>
                                    <p:animEffect transition="in" filter="fade">
                                      <p:cBhvr>
                                        <p:cTn id="32" dur="500"/>
                                        <p:tgtEl>
                                          <p:spTgt spid="59"/>
                                        </p:tgtEl>
                                      </p:cBhvr>
                                    </p:animEffect>
                                  </p:childTnLst>
                                </p:cTn>
                              </p:par>
                              <p:par>
                                <p:cTn id="33" presetID="10" presetClass="entr" presetSubtype="0" fill="hold" nodeType="withEffect">
                                  <p:stCondLst>
                                    <p:cond delay="0"/>
                                  </p:stCondLst>
                                  <p:childTnLst>
                                    <p:set>
                                      <p:cBhvr>
                                        <p:cTn id="34" dur="1" fill="hold">
                                          <p:stCondLst>
                                            <p:cond delay="0"/>
                                          </p:stCondLst>
                                        </p:cTn>
                                        <p:tgtEl>
                                          <p:spTgt spid="13314"/>
                                        </p:tgtEl>
                                        <p:attrNameLst>
                                          <p:attrName>style.visibility</p:attrName>
                                        </p:attrNameLst>
                                      </p:cBhvr>
                                      <p:to>
                                        <p:strVal val="visible"/>
                                      </p:to>
                                    </p:set>
                                    <p:animEffect transition="in" filter="fade">
                                      <p:cBhvr>
                                        <p:cTn id="35" dur="500"/>
                                        <p:tgtEl>
                                          <p:spTgt spid="13314"/>
                                        </p:tgtEl>
                                      </p:cBhvr>
                                    </p:animEffect>
                                  </p:childTnLst>
                                </p:cTn>
                              </p:par>
                              <p:par>
                                <p:cTn id="36" presetID="10" presetClass="entr" presetSubtype="0" fill="hold" nodeType="withEffect">
                                  <p:stCondLst>
                                    <p:cond delay="0"/>
                                  </p:stCondLst>
                                  <p:childTnLst>
                                    <p:set>
                                      <p:cBhvr>
                                        <p:cTn id="37" dur="1" fill="hold">
                                          <p:stCondLst>
                                            <p:cond delay="0"/>
                                          </p:stCondLst>
                                        </p:cTn>
                                        <p:tgtEl>
                                          <p:spTgt spid="13320"/>
                                        </p:tgtEl>
                                        <p:attrNameLst>
                                          <p:attrName>style.visibility</p:attrName>
                                        </p:attrNameLst>
                                      </p:cBhvr>
                                      <p:to>
                                        <p:strVal val="visible"/>
                                      </p:to>
                                    </p:set>
                                    <p:animEffect transition="in" filter="fade">
                                      <p:cBhvr>
                                        <p:cTn id="38" dur="500"/>
                                        <p:tgtEl>
                                          <p:spTgt spid="13320"/>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500"/>
                                        <p:tgtEl>
                                          <p:spTgt spid="12"/>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8"/>
                                        </p:tgtEl>
                                        <p:attrNameLst>
                                          <p:attrName>style.visibility</p:attrName>
                                        </p:attrNameLst>
                                      </p:cBhvr>
                                      <p:to>
                                        <p:strVal val="visible"/>
                                      </p:to>
                                    </p:set>
                                    <p:animEffect transition="in" filter="fade">
                                      <p:cBhvr>
                                        <p:cTn id="4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6/8/2021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14</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My Contribution</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D6712022-9902-4C63-948D-9487C25A4A72}"/>
              </a:ext>
            </a:extLst>
          </p:cNvPr>
          <p:cNvSpPr/>
          <p:nvPr/>
        </p:nvSpPr>
        <p:spPr>
          <a:xfrm>
            <a:off x="5374958" y="2430573"/>
            <a:ext cx="2547461" cy="193173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149376" y="1525367"/>
            <a:ext cx="480026" cy="480026"/>
          </a:xfrm>
          <a:prstGeom prst="rect">
            <a:avLst/>
          </a:prstGeom>
        </p:spPr>
      </p:pic>
      <p:sp>
        <p:nvSpPr>
          <p:cNvPr id="30" name="Rectangle: Rounded Corners 29">
            <a:extLst>
              <a:ext uri="{FF2B5EF4-FFF2-40B4-BE49-F238E27FC236}">
                <a16:creationId xmlns:a16="http://schemas.microsoft.com/office/drawing/2014/main" id="{B5B17C5D-D0C9-4BA8-BE41-C16C5152930B}"/>
              </a:ext>
            </a:extLst>
          </p:cNvPr>
          <p:cNvSpPr/>
          <p:nvPr/>
        </p:nvSpPr>
        <p:spPr>
          <a:xfrm>
            <a:off x="1038035" y="1371785"/>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0407D3C-8460-4346-B3BF-1DCC96195A67}"/>
              </a:ext>
            </a:extLst>
          </p:cNvPr>
          <p:cNvSpPr/>
          <p:nvPr/>
        </p:nvSpPr>
        <p:spPr>
          <a:xfrm>
            <a:off x="661240" y="1392433"/>
            <a:ext cx="4475560" cy="369332"/>
          </a:xfrm>
          <a:prstGeom prst="rect">
            <a:avLst/>
          </a:prstGeom>
        </p:spPr>
        <p:txBody>
          <a:bodyPr wrap="square">
            <a:spAutoFit/>
          </a:bodyPr>
          <a:lstStyle/>
          <a:p>
            <a:pPr lvl="1"/>
            <a:r>
              <a:rPr lang="en-US" dirty="0"/>
              <a:t>IntegriKey (2017, </a:t>
            </a:r>
            <a:r>
              <a:rPr lang="en-US" dirty="0" err="1"/>
              <a:t>eprint</a:t>
            </a:r>
            <a:r>
              <a:rPr lang="en-US" dirty="0"/>
              <a:t>: 2017/1245)</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5458901" y="1372085"/>
            <a:ext cx="2789429"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4EB3D55-A5F3-46DF-99FE-EDA249BC58AD}"/>
              </a:ext>
            </a:extLst>
          </p:cNvPr>
          <p:cNvSpPr/>
          <p:nvPr/>
        </p:nvSpPr>
        <p:spPr>
          <a:xfrm>
            <a:off x="5036515" y="1392733"/>
            <a:ext cx="3343791" cy="369332"/>
          </a:xfrm>
          <a:prstGeom prst="rect">
            <a:avLst/>
          </a:prstGeom>
        </p:spPr>
        <p:txBody>
          <a:bodyPr wrap="square">
            <a:spAutoFit/>
          </a:bodyPr>
          <a:lstStyle/>
          <a:p>
            <a:pPr lvl="1"/>
            <a:r>
              <a:rPr lang="en-US" dirty="0" err="1"/>
              <a:t>ProtectION</a:t>
            </a:r>
            <a:r>
              <a:rPr lang="en-US" dirty="0"/>
              <a:t> (NDSS 2020)</a:t>
            </a:r>
          </a:p>
        </p:txBody>
      </p:sp>
      <p:sp>
        <p:nvSpPr>
          <p:cNvPr id="34" name="Rectangle: Rounded Corners 33">
            <a:extLst>
              <a:ext uri="{FF2B5EF4-FFF2-40B4-BE49-F238E27FC236}">
                <a16:creationId xmlns:a16="http://schemas.microsoft.com/office/drawing/2014/main" id="{1E4C3DE4-327F-4880-AD1B-A5612C44B579}"/>
              </a:ext>
            </a:extLst>
          </p:cNvPr>
          <p:cNvSpPr/>
          <p:nvPr/>
        </p:nvSpPr>
        <p:spPr>
          <a:xfrm>
            <a:off x="1038035" y="1814747"/>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B373C67-D1A6-47C9-9B70-9C45E7E06065}"/>
              </a:ext>
            </a:extLst>
          </p:cNvPr>
          <p:cNvSpPr/>
          <p:nvPr/>
        </p:nvSpPr>
        <p:spPr>
          <a:xfrm>
            <a:off x="538169" y="1835395"/>
            <a:ext cx="4869650" cy="646331"/>
          </a:xfrm>
          <a:prstGeom prst="rect">
            <a:avLst/>
          </a:prstGeom>
        </p:spPr>
        <p:txBody>
          <a:bodyPr wrap="square">
            <a:spAutoFit/>
          </a:bodyPr>
          <a:lstStyle/>
          <a:p>
            <a:pPr lvl="1"/>
            <a:r>
              <a:rPr lang="en-US" dirty="0"/>
              <a:t>IntegriScreen (2018, arXiv:2011.13979)</a:t>
            </a:r>
          </a:p>
          <a:p>
            <a:pPr lvl="1"/>
            <a:endParaRPr lang="en-US" dirty="0"/>
          </a:p>
        </p:txBody>
      </p:sp>
      <p:pic>
        <p:nvPicPr>
          <p:cNvPr id="47" name="Picture 46">
            <a:extLst>
              <a:ext uri="{FF2B5EF4-FFF2-40B4-BE49-F238E27FC236}">
                <a16:creationId xmlns:a16="http://schemas.microsoft.com/office/drawing/2014/main" id="{4DC77533-88BE-460B-A49C-EACAF486B5B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519012" y="5698216"/>
            <a:ext cx="480026" cy="480026"/>
          </a:xfrm>
          <a:prstGeom prst="rect">
            <a:avLst/>
          </a:prstGeom>
        </p:spPr>
      </p:pic>
      <p:pic>
        <p:nvPicPr>
          <p:cNvPr id="7" name="Picture 6">
            <a:extLst>
              <a:ext uri="{FF2B5EF4-FFF2-40B4-BE49-F238E27FC236}">
                <a16:creationId xmlns:a16="http://schemas.microsoft.com/office/drawing/2014/main" id="{700DF432-772A-4C94-B181-EC0AE7F2BA70}"/>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14216" y="2586222"/>
            <a:ext cx="1253159" cy="1253159"/>
          </a:xfrm>
          <a:prstGeom prst="rect">
            <a:avLst/>
          </a:prstGeom>
        </p:spPr>
      </p:pic>
      <p:sp>
        <p:nvSpPr>
          <p:cNvPr id="8" name="Arrow: Left-Right 7">
            <a:extLst>
              <a:ext uri="{FF2B5EF4-FFF2-40B4-BE49-F238E27FC236}">
                <a16:creationId xmlns:a16="http://schemas.microsoft.com/office/drawing/2014/main" id="{7B9D95BC-1E3C-44B9-9D3C-E6864206AB27}"/>
              </a:ext>
            </a:extLst>
          </p:cNvPr>
          <p:cNvSpPr/>
          <p:nvPr/>
        </p:nvSpPr>
        <p:spPr>
          <a:xfrm>
            <a:off x="1552137" y="3124200"/>
            <a:ext cx="4419600" cy="168619"/>
          </a:xfrm>
          <a:prstGeom prst="leftRightArrow">
            <a:avLst>
              <a:gd name="adj1" fmla="val 50000"/>
              <a:gd name="adj2" fmla="val 108945"/>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338772BC-A7A4-485D-89A6-9F17B1D3FC1A}"/>
              </a:ext>
            </a:extLst>
          </p:cNvPr>
          <p:cNvSpPr txBox="1"/>
          <p:nvPr/>
        </p:nvSpPr>
        <p:spPr>
          <a:xfrm>
            <a:off x="2595" y="3755160"/>
            <a:ext cx="1676400" cy="338554"/>
          </a:xfrm>
          <a:prstGeom prst="rect">
            <a:avLst/>
          </a:prstGeom>
          <a:noFill/>
        </p:spPr>
        <p:txBody>
          <a:bodyPr wrap="square" rtlCol="0">
            <a:spAutoFit/>
          </a:bodyPr>
          <a:lstStyle/>
          <a:p>
            <a:pPr algn="ctr"/>
            <a:r>
              <a:rPr lang="en-US" sz="1600" dirty="0"/>
              <a:t>Remote system</a:t>
            </a:r>
          </a:p>
        </p:txBody>
      </p:sp>
    </p:spTree>
    <p:extLst>
      <p:ext uri="{BB962C8B-B14F-4D97-AF65-F5344CB8AC3E}">
        <p14:creationId xmlns:p14="http://schemas.microsoft.com/office/powerpoint/2010/main" val="21414253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fade">
                                      <p:cBhvr>
                                        <p:cTn id="10" dur="500"/>
                                        <p:tgtEl>
                                          <p:spTgt spid="3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4"/>
                                        </p:tgtEl>
                                        <p:attrNameLst>
                                          <p:attrName>style.visibility</p:attrName>
                                        </p:attrNameLst>
                                      </p:cBhvr>
                                      <p:to>
                                        <p:strVal val="visible"/>
                                      </p:to>
                                    </p:set>
                                    <p:animEffect transition="in" filter="fade">
                                      <p:cBhvr>
                                        <p:cTn id="13" dur="500"/>
                                        <p:tgtEl>
                                          <p:spTgt spid="3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fade">
                                      <p:cBhvr>
                                        <p:cTn id="16" dur="500"/>
                                        <p:tgtEl>
                                          <p:spTgt spid="3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animEffect transition="in" filter="fade">
                                      <p:cBhvr>
                                        <p:cTn id="19" dur="500"/>
                                        <p:tgtEl>
                                          <p:spTgt spid="28"/>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8"/>
                                        </p:tgtEl>
                                        <p:attrNameLst>
                                          <p:attrName>style.visibility</p:attrName>
                                        </p:attrNameLst>
                                      </p:cBhvr>
                                      <p:to>
                                        <p:strVal val="visible"/>
                                      </p:to>
                                    </p:set>
                                    <p:animEffect transition="in" filter="fade">
                                      <p:cBhvr>
                                        <p:cTn id="24" dur="500"/>
                                        <p:tgtEl>
                                          <p:spTgt spid="38"/>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9"/>
                                        </p:tgtEl>
                                        <p:attrNameLst>
                                          <p:attrName>style.visibility</p:attrName>
                                        </p:attrNameLst>
                                      </p:cBhvr>
                                      <p:to>
                                        <p:strVal val="visible"/>
                                      </p:to>
                                    </p:set>
                                    <p:animEffect transition="in" filter="fade">
                                      <p:cBhvr>
                                        <p:cTn id="27"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30" grpId="0" animBg="1"/>
      <p:bldP spid="31" grpId="0"/>
      <p:bldP spid="38" grpId="0" animBg="1"/>
      <p:bldP spid="39" grpId="0"/>
      <p:bldP spid="34" grpId="0" animBg="1"/>
      <p:bldP spid="3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6/8/2021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15</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My Contribution</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D6712022-9902-4C63-948D-9487C25A4A72}"/>
              </a:ext>
            </a:extLst>
          </p:cNvPr>
          <p:cNvSpPr/>
          <p:nvPr/>
        </p:nvSpPr>
        <p:spPr>
          <a:xfrm>
            <a:off x="4493985" y="5237735"/>
            <a:ext cx="5481724" cy="83850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149376" y="1525367"/>
            <a:ext cx="480026" cy="480026"/>
          </a:xfrm>
          <a:prstGeom prst="rect">
            <a:avLst/>
          </a:prstGeom>
        </p:spPr>
      </p:pic>
      <p:sp>
        <p:nvSpPr>
          <p:cNvPr id="30" name="Rectangle: Rounded Corners 29">
            <a:extLst>
              <a:ext uri="{FF2B5EF4-FFF2-40B4-BE49-F238E27FC236}">
                <a16:creationId xmlns:a16="http://schemas.microsoft.com/office/drawing/2014/main" id="{B5B17C5D-D0C9-4BA8-BE41-C16C5152930B}"/>
              </a:ext>
            </a:extLst>
          </p:cNvPr>
          <p:cNvSpPr/>
          <p:nvPr/>
        </p:nvSpPr>
        <p:spPr>
          <a:xfrm>
            <a:off x="1038035" y="1371785"/>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0407D3C-8460-4346-B3BF-1DCC96195A67}"/>
              </a:ext>
            </a:extLst>
          </p:cNvPr>
          <p:cNvSpPr/>
          <p:nvPr/>
        </p:nvSpPr>
        <p:spPr>
          <a:xfrm>
            <a:off x="661240" y="1392433"/>
            <a:ext cx="4475560" cy="369332"/>
          </a:xfrm>
          <a:prstGeom prst="rect">
            <a:avLst/>
          </a:prstGeom>
        </p:spPr>
        <p:txBody>
          <a:bodyPr wrap="square">
            <a:spAutoFit/>
          </a:bodyPr>
          <a:lstStyle/>
          <a:p>
            <a:pPr lvl="1"/>
            <a:r>
              <a:rPr lang="en-US" dirty="0"/>
              <a:t>IntegriKey (2017, </a:t>
            </a:r>
            <a:r>
              <a:rPr lang="en-US" dirty="0" err="1"/>
              <a:t>eprint</a:t>
            </a:r>
            <a:r>
              <a:rPr lang="en-US" dirty="0"/>
              <a:t>: 2017/1245)</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5458901" y="1372085"/>
            <a:ext cx="2789429"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4EB3D55-A5F3-46DF-99FE-EDA249BC58AD}"/>
              </a:ext>
            </a:extLst>
          </p:cNvPr>
          <p:cNvSpPr/>
          <p:nvPr/>
        </p:nvSpPr>
        <p:spPr>
          <a:xfrm>
            <a:off x="5036515" y="1392733"/>
            <a:ext cx="3343791" cy="369332"/>
          </a:xfrm>
          <a:prstGeom prst="rect">
            <a:avLst/>
          </a:prstGeom>
        </p:spPr>
        <p:txBody>
          <a:bodyPr wrap="square">
            <a:spAutoFit/>
          </a:bodyPr>
          <a:lstStyle/>
          <a:p>
            <a:pPr lvl="1"/>
            <a:r>
              <a:rPr lang="en-US" dirty="0" err="1"/>
              <a:t>ProtectION</a:t>
            </a:r>
            <a:r>
              <a:rPr lang="en-US" dirty="0"/>
              <a:t> (NDSS 2020)</a:t>
            </a:r>
          </a:p>
        </p:txBody>
      </p:sp>
      <p:sp>
        <p:nvSpPr>
          <p:cNvPr id="34" name="Rectangle: Rounded Corners 33">
            <a:extLst>
              <a:ext uri="{FF2B5EF4-FFF2-40B4-BE49-F238E27FC236}">
                <a16:creationId xmlns:a16="http://schemas.microsoft.com/office/drawing/2014/main" id="{1E4C3DE4-327F-4880-AD1B-A5612C44B579}"/>
              </a:ext>
            </a:extLst>
          </p:cNvPr>
          <p:cNvSpPr/>
          <p:nvPr/>
        </p:nvSpPr>
        <p:spPr>
          <a:xfrm>
            <a:off x="1038035" y="1814747"/>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B373C67-D1A6-47C9-9B70-9C45E7E06065}"/>
              </a:ext>
            </a:extLst>
          </p:cNvPr>
          <p:cNvSpPr/>
          <p:nvPr/>
        </p:nvSpPr>
        <p:spPr>
          <a:xfrm>
            <a:off x="538169" y="1835395"/>
            <a:ext cx="4869650" cy="646331"/>
          </a:xfrm>
          <a:prstGeom prst="rect">
            <a:avLst/>
          </a:prstGeom>
        </p:spPr>
        <p:txBody>
          <a:bodyPr wrap="square">
            <a:spAutoFit/>
          </a:bodyPr>
          <a:lstStyle/>
          <a:p>
            <a:pPr lvl="1"/>
            <a:r>
              <a:rPr lang="en-US" dirty="0"/>
              <a:t>IntegriScreen (2018, arXiv:2011.13979)</a:t>
            </a:r>
          </a:p>
          <a:p>
            <a:pPr lvl="1"/>
            <a:endParaRPr lang="en-US" dirty="0"/>
          </a:p>
        </p:txBody>
      </p:sp>
      <p:pic>
        <p:nvPicPr>
          <p:cNvPr id="36" name="Picture 35">
            <a:extLst>
              <a:ext uri="{FF2B5EF4-FFF2-40B4-BE49-F238E27FC236}">
                <a16:creationId xmlns:a16="http://schemas.microsoft.com/office/drawing/2014/main" id="{E4CE3B49-EF80-47F5-A96A-5DD784B9085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457690" y="5708139"/>
            <a:ext cx="480026" cy="480026"/>
          </a:xfrm>
          <a:prstGeom prst="rect">
            <a:avLst/>
          </a:prstGeom>
        </p:spPr>
      </p:pic>
      <p:sp>
        <p:nvSpPr>
          <p:cNvPr id="37" name="Rectangle: Rounded Corners 36">
            <a:extLst>
              <a:ext uri="{FF2B5EF4-FFF2-40B4-BE49-F238E27FC236}">
                <a16:creationId xmlns:a16="http://schemas.microsoft.com/office/drawing/2014/main" id="{80267CA6-D259-4F33-A45C-5B43CF2F463D}"/>
              </a:ext>
            </a:extLst>
          </p:cNvPr>
          <p:cNvSpPr/>
          <p:nvPr/>
        </p:nvSpPr>
        <p:spPr>
          <a:xfrm>
            <a:off x="4674521" y="6239420"/>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7F3528FB-1DA4-44F3-8648-7B200279A990}"/>
              </a:ext>
            </a:extLst>
          </p:cNvPr>
          <p:cNvSpPr/>
          <p:nvPr/>
        </p:nvSpPr>
        <p:spPr>
          <a:xfrm>
            <a:off x="4650196" y="6247548"/>
            <a:ext cx="3322384" cy="369332"/>
          </a:xfrm>
          <a:prstGeom prst="rect">
            <a:avLst/>
          </a:prstGeom>
        </p:spPr>
        <p:txBody>
          <a:bodyPr wrap="none">
            <a:spAutoFit/>
          </a:bodyPr>
          <a:lstStyle/>
          <a:p>
            <a:r>
              <a:rPr lang="en-US" dirty="0"/>
              <a:t>ProximiTEE (CODASPY 2020)</a:t>
            </a:r>
          </a:p>
        </p:txBody>
      </p:sp>
      <p:sp>
        <p:nvSpPr>
          <p:cNvPr id="32" name="Rectangle 31">
            <a:extLst>
              <a:ext uri="{FF2B5EF4-FFF2-40B4-BE49-F238E27FC236}">
                <a16:creationId xmlns:a16="http://schemas.microsoft.com/office/drawing/2014/main" id="{DBFC2244-1836-4DB4-B2CC-575D7E2CD91D}"/>
              </a:ext>
            </a:extLst>
          </p:cNvPr>
          <p:cNvSpPr/>
          <p:nvPr/>
        </p:nvSpPr>
        <p:spPr>
          <a:xfrm>
            <a:off x="538169" y="1219200"/>
            <a:ext cx="7993850" cy="1047037"/>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 name="Picture 39">
            <a:extLst>
              <a:ext uri="{FF2B5EF4-FFF2-40B4-BE49-F238E27FC236}">
                <a16:creationId xmlns:a16="http://schemas.microsoft.com/office/drawing/2014/main" id="{517E5FAC-8896-4FA9-B060-556368387BDD}"/>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14216" y="2586222"/>
            <a:ext cx="1253159" cy="1253159"/>
          </a:xfrm>
          <a:prstGeom prst="rect">
            <a:avLst/>
          </a:prstGeom>
        </p:spPr>
      </p:pic>
      <p:sp>
        <p:nvSpPr>
          <p:cNvPr id="41" name="Arrow: Left-Right 40">
            <a:extLst>
              <a:ext uri="{FF2B5EF4-FFF2-40B4-BE49-F238E27FC236}">
                <a16:creationId xmlns:a16="http://schemas.microsoft.com/office/drawing/2014/main" id="{7910531F-F371-40E7-B69E-56A5133A43FA}"/>
              </a:ext>
            </a:extLst>
          </p:cNvPr>
          <p:cNvSpPr/>
          <p:nvPr/>
        </p:nvSpPr>
        <p:spPr>
          <a:xfrm>
            <a:off x="1552137" y="3124200"/>
            <a:ext cx="4419600" cy="168619"/>
          </a:xfrm>
          <a:prstGeom prst="leftRightArrow">
            <a:avLst>
              <a:gd name="adj1" fmla="val 50000"/>
              <a:gd name="adj2" fmla="val 108945"/>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E772AA82-8282-4A18-B74B-CB85830F3732}"/>
              </a:ext>
            </a:extLst>
          </p:cNvPr>
          <p:cNvSpPr txBox="1"/>
          <p:nvPr/>
        </p:nvSpPr>
        <p:spPr>
          <a:xfrm>
            <a:off x="2595" y="3755160"/>
            <a:ext cx="1676400" cy="338554"/>
          </a:xfrm>
          <a:prstGeom prst="rect">
            <a:avLst/>
          </a:prstGeom>
          <a:noFill/>
        </p:spPr>
        <p:txBody>
          <a:bodyPr wrap="square" rtlCol="0">
            <a:spAutoFit/>
          </a:bodyPr>
          <a:lstStyle/>
          <a:p>
            <a:pPr algn="ctr"/>
            <a:r>
              <a:rPr lang="en-US" sz="1600" dirty="0"/>
              <a:t>Remote system</a:t>
            </a:r>
          </a:p>
        </p:txBody>
      </p:sp>
    </p:spTree>
    <p:extLst>
      <p:ext uri="{BB962C8B-B14F-4D97-AF65-F5344CB8AC3E}">
        <p14:creationId xmlns:p14="http://schemas.microsoft.com/office/powerpoint/2010/main" val="4122175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6/8/2021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16</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My Contribution</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D6712022-9902-4C63-948D-9487C25A4A72}"/>
              </a:ext>
            </a:extLst>
          </p:cNvPr>
          <p:cNvSpPr/>
          <p:nvPr/>
        </p:nvSpPr>
        <p:spPr>
          <a:xfrm>
            <a:off x="2920155" y="5237735"/>
            <a:ext cx="887464" cy="83850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149376" y="1525367"/>
            <a:ext cx="480026" cy="480026"/>
          </a:xfrm>
          <a:prstGeom prst="rect">
            <a:avLst/>
          </a:prstGeom>
        </p:spPr>
      </p:pic>
      <p:sp>
        <p:nvSpPr>
          <p:cNvPr id="30" name="Rectangle: Rounded Corners 29">
            <a:extLst>
              <a:ext uri="{FF2B5EF4-FFF2-40B4-BE49-F238E27FC236}">
                <a16:creationId xmlns:a16="http://schemas.microsoft.com/office/drawing/2014/main" id="{B5B17C5D-D0C9-4BA8-BE41-C16C5152930B}"/>
              </a:ext>
            </a:extLst>
          </p:cNvPr>
          <p:cNvSpPr/>
          <p:nvPr/>
        </p:nvSpPr>
        <p:spPr>
          <a:xfrm>
            <a:off x="1038035" y="1371785"/>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0407D3C-8460-4346-B3BF-1DCC96195A67}"/>
              </a:ext>
            </a:extLst>
          </p:cNvPr>
          <p:cNvSpPr/>
          <p:nvPr/>
        </p:nvSpPr>
        <p:spPr>
          <a:xfrm>
            <a:off x="661240" y="1392433"/>
            <a:ext cx="4475560" cy="369332"/>
          </a:xfrm>
          <a:prstGeom prst="rect">
            <a:avLst/>
          </a:prstGeom>
        </p:spPr>
        <p:txBody>
          <a:bodyPr wrap="square">
            <a:spAutoFit/>
          </a:bodyPr>
          <a:lstStyle/>
          <a:p>
            <a:pPr lvl="1"/>
            <a:r>
              <a:rPr lang="en-US" dirty="0"/>
              <a:t>IntegriKey (2017, </a:t>
            </a:r>
            <a:r>
              <a:rPr lang="en-US" dirty="0" err="1"/>
              <a:t>eprint</a:t>
            </a:r>
            <a:r>
              <a:rPr lang="en-US" dirty="0"/>
              <a:t>: 2017/1245)</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5458901" y="1372085"/>
            <a:ext cx="2789429"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4EB3D55-A5F3-46DF-99FE-EDA249BC58AD}"/>
              </a:ext>
            </a:extLst>
          </p:cNvPr>
          <p:cNvSpPr/>
          <p:nvPr/>
        </p:nvSpPr>
        <p:spPr>
          <a:xfrm>
            <a:off x="5036515" y="1392733"/>
            <a:ext cx="3343791" cy="369332"/>
          </a:xfrm>
          <a:prstGeom prst="rect">
            <a:avLst/>
          </a:prstGeom>
        </p:spPr>
        <p:txBody>
          <a:bodyPr wrap="square">
            <a:spAutoFit/>
          </a:bodyPr>
          <a:lstStyle/>
          <a:p>
            <a:pPr lvl="1"/>
            <a:r>
              <a:rPr lang="en-US" dirty="0" err="1"/>
              <a:t>ProtectION</a:t>
            </a:r>
            <a:r>
              <a:rPr lang="en-US" dirty="0"/>
              <a:t> (NDSS 2020)</a:t>
            </a:r>
          </a:p>
        </p:txBody>
      </p:sp>
      <p:sp>
        <p:nvSpPr>
          <p:cNvPr id="34" name="Rectangle: Rounded Corners 33">
            <a:extLst>
              <a:ext uri="{FF2B5EF4-FFF2-40B4-BE49-F238E27FC236}">
                <a16:creationId xmlns:a16="http://schemas.microsoft.com/office/drawing/2014/main" id="{1E4C3DE4-327F-4880-AD1B-A5612C44B579}"/>
              </a:ext>
            </a:extLst>
          </p:cNvPr>
          <p:cNvSpPr/>
          <p:nvPr/>
        </p:nvSpPr>
        <p:spPr>
          <a:xfrm>
            <a:off x="1038035" y="1814747"/>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B373C67-D1A6-47C9-9B70-9C45E7E06065}"/>
              </a:ext>
            </a:extLst>
          </p:cNvPr>
          <p:cNvSpPr/>
          <p:nvPr/>
        </p:nvSpPr>
        <p:spPr>
          <a:xfrm>
            <a:off x="538169" y="1835395"/>
            <a:ext cx="4869650" cy="646331"/>
          </a:xfrm>
          <a:prstGeom prst="rect">
            <a:avLst/>
          </a:prstGeom>
        </p:spPr>
        <p:txBody>
          <a:bodyPr wrap="square">
            <a:spAutoFit/>
          </a:bodyPr>
          <a:lstStyle/>
          <a:p>
            <a:pPr lvl="1"/>
            <a:r>
              <a:rPr lang="en-US" dirty="0"/>
              <a:t>IntegriScreen (2018, arXiv:2011.13979)</a:t>
            </a:r>
          </a:p>
          <a:p>
            <a:pPr lvl="1"/>
            <a:endParaRPr lang="en-US" dirty="0"/>
          </a:p>
        </p:txBody>
      </p:sp>
      <p:pic>
        <p:nvPicPr>
          <p:cNvPr id="36" name="Picture 35">
            <a:extLst>
              <a:ext uri="{FF2B5EF4-FFF2-40B4-BE49-F238E27FC236}">
                <a16:creationId xmlns:a16="http://schemas.microsoft.com/office/drawing/2014/main" id="{E4CE3B49-EF80-47F5-A96A-5DD784B9085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457690" y="5708139"/>
            <a:ext cx="480026" cy="480026"/>
          </a:xfrm>
          <a:prstGeom prst="rect">
            <a:avLst/>
          </a:prstGeom>
        </p:spPr>
      </p:pic>
      <p:sp>
        <p:nvSpPr>
          <p:cNvPr id="37" name="Rectangle: Rounded Corners 36">
            <a:extLst>
              <a:ext uri="{FF2B5EF4-FFF2-40B4-BE49-F238E27FC236}">
                <a16:creationId xmlns:a16="http://schemas.microsoft.com/office/drawing/2014/main" id="{80267CA6-D259-4F33-A45C-5B43CF2F463D}"/>
              </a:ext>
            </a:extLst>
          </p:cNvPr>
          <p:cNvSpPr/>
          <p:nvPr/>
        </p:nvSpPr>
        <p:spPr>
          <a:xfrm>
            <a:off x="4674521" y="6239420"/>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7F3528FB-1DA4-44F3-8648-7B200279A990}"/>
              </a:ext>
            </a:extLst>
          </p:cNvPr>
          <p:cNvSpPr/>
          <p:nvPr/>
        </p:nvSpPr>
        <p:spPr>
          <a:xfrm>
            <a:off x="4650196" y="6247548"/>
            <a:ext cx="3322384" cy="369332"/>
          </a:xfrm>
          <a:prstGeom prst="rect">
            <a:avLst/>
          </a:prstGeom>
        </p:spPr>
        <p:txBody>
          <a:bodyPr wrap="none">
            <a:spAutoFit/>
          </a:bodyPr>
          <a:lstStyle/>
          <a:p>
            <a:r>
              <a:rPr lang="en-US" dirty="0"/>
              <a:t>ProximiTEE (CODASPY 2020)</a:t>
            </a:r>
          </a:p>
        </p:txBody>
      </p:sp>
      <p:pic>
        <p:nvPicPr>
          <p:cNvPr id="8" name="Picture 7">
            <a:extLst>
              <a:ext uri="{FF2B5EF4-FFF2-40B4-BE49-F238E27FC236}">
                <a16:creationId xmlns:a16="http://schemas.microsoft.com/office/drawing/2014/main" id="{E91D1B18-2852-40AB-835E-B5D8155CF26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022374" y="5375486"/>
            <a:ext cx="611350" cy="611350"/>
          </a:xfrm>
          <a:prstGeom prst="rect">
            <a:avLst/>
          </a:prstGeom>
        </p:spPr>
      </p:pic>
      <p:sp>
        <p:nvSpPr>
          <p:cNvPr id="42" name="Rectangle: Rounded Corners 41">
            <a:extLst>
              <a:ext uri="{FF2B5EF4-FFF2-40B4-BE49-F238E27FC236}">
                <a16:creationId xmlns:a16="http://schemas.microsoft.com/office/drawing/2014/main" id="{EB82FE5F-8755-4323-8387-5201220CC060}"/>
              </a:ext>
            </a:extLst>
          </p:cNvPr>
          <p:cNvSpPr/>
          <p:nvPr/>
        </p:nvSpPr>
        <p:spPr>
          <a:xfrm>
            <a:off x="47508" y="4983980"/>
            <a:ext cx="2034834" cy="1448319"/>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47FA2EC-9C80-40CD-9651-AE8395FBC4C9}"/>
              </a:ext>
            </a:extLst>
          </p:cNvPr>
          <p:cNvSpPr/>
          <p:nvPr/>
        </p:nvSpPr>
        <p:spPr>
          <a:xfrm>
            <a:off x="-458211" y="4969475"/>
            <a:ext cx="2727957" cy="1477328"/>
          </a:xfrm>
          <a:prstGeom prst="rect">
            <a:avLst/>
          </a:prstGeom>
        </p:spPr>
        <p:txBody>
          <a:bodyPr wrap="square">
            <a:spAutoFit/>
          </a:bodyPr>
          <a:lstStyle/>
          <a:p>
            <a:pPr lvl="1"/>
            <a:r>
              <a:rPr lang="en-US" dirty="0"/>
              <a:t>Dedicated Security Chips in the Age of Secure Enclaves (IEEE S&amp;P magazine 2020)</a:t>
            </a:r>
          </a:p>
        </p:txBody>
      </p:sp>
      <p:sp>
        <p:nvSpPr>
          <p:cNvPr id="40" name="Rectangle 39">
            <a:extLst>
              <a:ext uri="{FF2B5EF4-FFF2-40B4-BE49-F238E27FC236}">
                <a16:creationId xmlns:a16="http://schemas.microsoft.com/office/drawing/2014/main" id="{0E5B4000-3C04-4CB8-9D0E-5F98A97754FC}"/>
              </a:ext>
            </a:extLst>
          </p:cNvPr>
          <p:cNvSpPr/>
          <p:nvPr/>
        </p:nvSpPr>
        <p:spPr>
          <a:xfrm>
            <a:off x="538169" y="1219200"/>
            <a:ext cx="7993850" cy="1047037"/>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74D7C46B-9BD6-4EC3-9FFA-47E205F6B794}"/>
              </a:ext>
            </a:extLst>
          </p:cNvPr>
          <p:cNvSpPr/>
          <p:nvPr/>
        </p:nvSpPr>
        <p:spPr>
          <a:xfrm>
            <a:off x="3689638" y="6213987"/>
            <a:ext cx="4558692" cy="554515"/>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3" name="Picture 42">
            <a:extLst>
              <a:ext uri="{FF2B5EF4-FFF2-40B4-BE49-F238E27FC236}">
                <a16:creationId xmlns:a16="http://schemas.microsoft.com/office/drawing/2014/main" id="{AE3DFF51-477D-4A8D-9CB7-0E1E09D1E4CC}"/>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14216" y="2586222"/>
            <a:ext cx="1253159" cy="1253159"/>
          </a:xfrm>
          <a:prstGeom prst="rect">
            <a:avLst/>
          </a:prstGeom>
        </p:spPr>
      </p:pic>
      <p:sp>
        <p:nvSpPr>
          <p:cNvPr id="44" name="Arrow: Left-Right 43">
            <a:extLst>
              <a:ext uri="{FF2B5EF4-FFF2-40B4-BE49-F238E27FC236}">
                <a16:creationId xmlns:a16="http://schemas.microsoft.com/office/drawing/2014/main" id="{2033FA9E-5E4A-4EB9-A375-B4C65BB4EB95}"/>
              </a:ext>
            </a:extLst>
          </p:cNvPr>
          <p:cNvSpPr/>
          <p:nvPr/>
        </p:nvSpPr>
        <p:spPr>
          <a:xfrm>
            <a:off x="1552137" y="3124200"/>
            <a:ext cx="4419600" cy="168619"/>
          </a:xfrm>
          <a:prstGeom prst="leftRightArrow">
            <a:avLst>
              <a:gd name="adj1" fmla="val 50000"/>
              <a:gd name="adj2" fmla="val 108945"/>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a:extLst>
              <a:ext uri="{FF2B5EF4-FFF2-40B4-BE49-F238E27FC236}">
                <a16:creationId xmlns:a16="http://schemas.microsoft.com/office/drawing/2014/main" id="{BE22D0FE-4C25-4F85-A395-B56DB3B8AB88}"/>
              </a:ext>
            </a:extLst>
          </p:cNvPr>
          <p:cNvSpPr txBox="1"/>
          <p:nvPr/>
        </p:nvSpPr>
        <p:spPr>
          <a:xfrm>
            <a:off x="2595" y="3755160"/>
            <a:ext cx="1676400" cy="338554"/>
          </a:xfrm>
          <a:prstGeom prst="rect">
            <a:avLst/>
          </a:prstGeom>
          <a:noFill/>
        </p:spPr>
        <p:txBody>
          <a:bodyPr wrap="square" rtlCol="0">
            <a:spAutoFit/>
          </a:bodyPr>
          <a:lstStyle/>
          <a:p>
            <a:pPr algn="ctr"/>
            <a:r>
              <a:rPr lang="en-US" sz="1600" dirty="0"/>
              <a:t>Remote system</a:t>
            </a:r>
          </a:p>
        </p:txBody>
      </p:sp>
    </p:spTree>
    <p:extLst>
      <p:ext uri="{BB962C8B-B14F-4D97-AF65-F5344CB8AC3E}">
        <p14:creationId xmlns:p14="http://schemas.microsoft.com/office/powerpoint/2010/main" val="254759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6/8/2021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17</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My Contribution</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149376" y="1525367"/>
            <a:ext cx="480026" cy="480026"/>
          </a:xfrm>
          <a:prstGeom prst="rect">
            <a:avLst/>
          </a:prstGeom>
        </p:spPr>
      </p:pic>
      <p:sp>
        <p:nvSpPr>
          <p:cNvPr id="30" name="Rectangle: Rounded Corners 29">
            <a:extLst>
              <a:ext uri="{FF2B5EF4-FFF2-40B4-BE49-F238E27FC236}">
                <a16:creationId xmlns:a16="http://schemas.microsoft.com/office/drawing/2014/main" id="{B5B17C5D-D0C9-4BA8-BE41-C16C5152930B}"/>
              </a:ext>
            </a:extLst>
          </p:cNvPr>
          <p:cNvSpPr/>
          <p:nvPr/>
        </p:nvSpPr>
        <p:spPr>
          <a:xfrm>
            <a:off x="1038035" y="1371785"/>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0407D3C-8460-4346-B3BF-1DCC96195A67}"/>
              </a:ext>
            </a:extLst>
          </p:cNvPr>
          <p:cNvSpPr/>
          <p:nvPr/>
        </p:nvSpPr>
        <p:spPr>
          <a:xfrm>
            <a:off x="661240" y="1392433"/>
            <a:ext cx="4475560" cy="369332"/>
          </a:xfrm>
          <a:prstGeom prst="rect">
            <a:avLst/>
          </a:prstGeom>
        </p:spPr>
        <p:txBody>
          <a:bodyPr wrap="square">
            <a:spAutoFit/>
          </a:bodyPr>
          <a:lstStyle/>
          <a:p>
            <a:pPr lvl="1"/>
            <a:r>
              <a:rPr lang="en-US" dirty="0"/>
              <a:t>IntegriKey (2017, </a:t>
            </a:r>
            <a:r>
              <a:rPr lang="en-US" dirty="0" err="1"/>
              <a:t>eprint</a:t>
            </a:r>
            <a:r>
              <a:rPr lang="en-US" dirty="0"/>
              <a:t>: 2017/1245)</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5458901" y="1372085"/>
            <a:ext cx="2789429"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4EB3D55-A5F3-46DF-99FE-EDA249BC58AD}"/>
              </a:ext>
            </a:extLst>
          </p:cNvPr>
          <p:cNvSpPr/>
          <p:nvPr/>
        </p:nvSpPr>
        <p:spPr>
          <a:xfrm>
            <a:off x="5036515" y="1392733"/>
            <a:ext cx="3343791" cy="369332"/>
          </a:xfrm>
          <a:prstGeom prst="rect">
            <a:avLst/>
          </a:prstGeom>
        </p:spPr>
        <p:txBody>
          <a:bodyPr wrap="square">
            <a:spAutoFit/>
          </a:bodyPr>
          <a:lstStyle/>
          <a:p>
            <a:pPr lvl="1"/>
            <a:r>
              <a:rPr lang="en-US" dirty="0" err="1"/>
              <a:t>ProtectION</a:t>
            </a:r>
            <a:r>
              <a:rPr lang="en-US" dirty="0"/>
              <a:t> (NDSS 2020)</a:t>
            </a:r>
          </a:p>
        </p:txBody>
      </p:sp>
      <p:sp>
        <p:nvSpPr>
          <p:cNvPr id="34" name="Rectangle: Rounded Corners 33">
            <a:extLst>
              <a:ext uri="{FF2B5EF4-FFF2-40B4-BE49-F238E27FC236}">
                <a16:creationId xmlns:a16="http://schemas.microsoft.com/office/drawing/2014/main" id="{1E4C3DE4-327F-4880-AD1B-A5612C44B579}"/>
              </a:ext>
            </a:extLst>
          </p:cNvPr>
          <p:cNvSpPr/>
          <p:nvPr/>
        </p:nvSpPr>
        <p:spPr>
          <a:xfrm>
            <a:off x="1038035" y="1814747"/>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B373C67-D1A6-47C9-9B70-9C45E7E06065}"/>
              </a:ext>
            </a:extLst>
          </p:cNvPr>
          <p:cNvSpPr/>
          <p:nvPr/>
        </p:nvSpPr>
        <p:spPr>
          <a:xfrm>
            <a:off x="538169" y="1835395"/>
            <a:ext cx="4869650" cy="646331"/>
          </a:xfrm>
          <a:prstGeom prst="rect">
            <a:avLst/>
          </a:prstGeom>
        </p:spPr>
        <p:txBody>
          <a:bodyPr wrap="square">
            <a:spAutoFit/>
          </a:bodyPr>
          <a:lstStyle/>
          <a:p>
            <a:pPr lvl="1"/>
            <a:r>
              <a:rPr lang="en-US" dirty="0"/>
              <a:t>IntegriScreen (2018, arXiv:2011.13979)</a:t>
            </a:r>
          </a:p>
          <a:p>
            <a:pPr lvl="1"/>
            <a:endParaRPr lang="en-US" dirty="0"/>
          </a:p>
        </p:txBody>
      </p:sp>
      <p:pic>
        <p:nvPicPr>
          <p:cNvPr id="36" name="Picture 35">
            <a:extLst>
              <a:ext uri="{FF2B5EF4-FFF2-40B4-BE49-F238E27FC236}">
                <a16:creationId xmlns:a16="http://schemas.microsoft.com/office/drawing/2014/main" id="{E4CE3B49-EF80-47F5-A96A-5DD784B9085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457690" y="5708139"/>
            <a:ext cx="480026" cy="480026"/>
          </a:xfrm>
          <a:prstGeom prst="rect">
            <a:avLst/>
          </a:prstGeom>
        </p:spPr>
      </p:pic>
      <p:sp>
        <p:nvSpPr>
          <p:cNvPr id="37" name="Rectangle: Rounded Corners 36">
            <a:extLst>
              <a:ext uri="{FF2B5EF4-FFF2-40B4-BE49-F238E27FC236}">
                <a16:creationId xmlns:a16="http://schemas.microsoft.com/office/drawing/2014/main" id="{80267CA6-D259-4F33-A45C-5B43CF2F463D}"/>
              </a:ext>
            </a:extLst>
          </p:cNvPr>
          <p:cNvSpPr/>
          <p:nvPr/>
        </p:nvSpPr>
        <p:spPr>
          <a:xfrm>
            <a:off x="4674521" y="6239420"/>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7F3528FB-1DA4-44F3-8648-7B200279A990}"/>
              </a:ext>
            </a:extLst>
          </p:cNvPr>
          <p:cNvSpPr/>
          <p:nvPr/>
        </p:nvSpPr>
        <p:spPr>
          <a:xfrm>
            <a:off x="4650196" y="6247548"/>
            <a:ext cx="3322384" cy="369332"/>
          </a:xfrm>
          <a:prstGeom prst="rect">
            <a:avLst/>
          </a:prstGeom>
        </p:spPr>
        <p:txBody>
          <a:bodyPr wrap="none">
            <a:spAutoFit/>
          </a:bodyPr>
          <a:lstStyle/>
          <a:p>
            <a:r>
              <a:rPr lang="en-US" dirty="0"/>
              <a:t>ProximiTEE (CODASPY 2020)</a:t>
            </a:r>
          </a:p>
        </p:txBody>
      </p:sp>
      <p:pic>
        <p:nvPicPr>
          <p:cNvPr id="8" name="Picture 7">
            <a:extLst>
              <a:ext uri="{FF2B5EF4-FFF2-40B4-BE49-F238E27FC236}">
                <a16:creationId xmlns:a16="http://schemas.microsoft.com/office/drawing/2014/main" id="{E91D1B18-2852-40AB-835E-B5D8155CF26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022374" y="5375486"/>
            <a:ext cx="611350" cy="611350"/>
          </a:xfrm>
          <a:prstGeom prst="rect">
            <a:avLst/>
          </a:prstGeom>
        </p:spPr>
      </p:pic>
      <p:sp>
        <p:nvSpPr>
          <p:cNvPr id="42" name="Rectangle: Rounded Corners 41">
            <a:extLst>
              <a:ext uri="{FF2B5EF4-FFF2-40B4-BE49-F238E27FC236}">
                <a16:creationId xmlns:a16="http://schemas.microsoft.com/office/drawing/2014/main" id="{EB82FE5F-8755-4323-8387-5201220CC060}"/>
              </a:ext>
            </a:extLst>
          </p:cNvPr>
          <p:cNvSpPr/>
          <p:nvPr/>
        </p:nvSpPr>
        <p:spPr>
          <a:xfrm>
            <a:off x="47508" y="4983980"/>
            <a:ext cx="2034834" cy="1448319"/>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47FA2EC-9C80-40CD-9651-AE8395FBC4C9}"/>
              </a:ext>
            </a:extLst>
          </p:cNvPr>
          <p:cNvSpPr/>
          <p:nvPr/>
        </p:nvSpPr>
        <p:spPr>
          <a:xfrm>
            <a:off x="-458211" y="4969475"/>
            <a:ext cx="2727957" cy="1477328"/>
          </a:xfrm>
          <a:prstGeom prst="rect">
            <a:avLst/>
          </a:prstGeom>
        </p:spPr>
        <p:txBody>
          <a:bodyPr wrap="square">
            <a:spAutoFit/>
          </a:bodyPr>
          <a:lstStyle/>
          <a:p>
            <a:pPr lvl="1"/>
            <a:r>
              <a:rPr lang="en-US" dirty="0"/>
              <a:t>Dedicated Security Chips in the Age of Secure Enclaves (IEEE S&amp;P magazine 2020)</a:t>
            </a:r>
          </a:p>
        </p:txBody>
      </p:sp>
      <p:pic>
        <p:nvPicPr>
          <p:cNvPr id="45" name="Picture 44">
            <a:extLst>
              <a:ext uri="{FF2B5EF4-FFF2-40B4-BE49-F238E27FC236}">
                <a16:creationId xmlns:a16="http://schemas.microsoft.com/office/drawing/2014/main" id="{4353F411-AF55-498B-8C61-76152ABF0651}"/>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rot="5400000">
            <a:off x="10670161" y="2160448"/>
            <a:ext cx="909858" cy="909858"/>
          </a:xfrm>
          <a:prstGeom prst="rect">
            <a:avLst/>
          </a:prstGeom>
        </p:spPr>
      </p:pic>
      <p:pic>
        <p:nvPicPr>
          <p:cNvPr id="46" name="Picture 45">
            <a:extLst>
              <a:ext uri="{FF2B5EF4-FFF2-40B4-BE49-F238E27FC236}">
                <a16:creationId xmlns:a16="http://schemas.microsoft.com/office/drawing/2014/main" id="{28119759-A01D-4C5C-9766-B6D16E3CBEB4}"/>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709393" y="3771049"/>
            <a:ext cx="909858" cy="909858"/>
          </a:xfrm>
          <a:prstGeom prst="rect">
            <a:avLst/>
          </a:prstGeom>
        </p:spPr>
      </p:pic>
      <p:pic>
        <p:nvPicPr>
          <p:cNvPr id="47" name="Picture 46">
            <a:extLst>
              <a:ext uri="{FF2B5EF4-FFF2-40B4-BE49-F238E27FC236}">
                <a16:creationId xmlns:a16="http://schemas.microsoft.com/office/drawing/2014/main" id="{637D2133-3BC1-4287-BAFC-77070815778D}"/>
              </a:ext>
            </a:extLst>
          </p:cNvPr>
          <p:cNvPicPr>
            <a:picLocks noChangeAspect="1"/>
          </p:cNvPicPr>
          <p:nvPr/>
        </p:nvPicPr>
        <p:blipFill rotWithShape="1">
          <a:blip r:embed="rId14" cstate="print">
            <a:extLst>
              <a:ext uri="{28A0092B-C50C-407E-A947-70E740481C1C}">
                <a14:useLocalDpi xmlns:a14="http://schemas.microsoft.com/office/drawing/2010/main" val="0"/>
              </a:ext>
            </a:extLst>
          </a:blip>
          <a:srcRect l="6727" r="8085"/>
          <a:stretch/>
        </p:blipFill>
        <p:spPr>
          <a:xfrm>
            <a:off x="10929735" y="5215470"/>
            <a:ext cx="612001" cy="718423"/>
          </a:xfrm>
          <a:prstGeom prst="rect">
            <a:avLst/>
          </a:prstGeom>
        </p:spPr>
      </p:pic>
      <p:sp>
        <p:nvSpPr>
          <p:cNvPr id="49" name="Rectangle 48">
            <a:extLst>
              <a:ext uri="{FF2B5EF4-FFF2-40B4-BE49-F238E27FC236}">
                <a16:creationId xmlns:a16="http://schemas.microsoft.com/office/drawing/2014/main" id="{32FC733E-D67F-4051-9784-EC2D69B0D49A}"/>
              </a:ext>
            </a:extLst>
          </p:cNvPr>
          <p:cNvSpPr/>
          <p:nvPr/>
        </p:nvSpPr>
        <p:spPr>
          <a:xfrm>
            <a:off x="10391049" y="3638295"/>
            <a:ext cx="1443688" cy="12023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E1704F60-D8D8-47DE-907C-101CB36E2FA9}"/>
              </a:ext>
            </a:extLst>
          </p:cNvPr>
          <p:cNvSpPr/>
          <p:nvPr/>
        </p:nvSpPr>
        <p:spPr>
          <a:xfrm>
            <a:off x="5712619" y="2489094"/>
            <a:ext cx="1966555" cy="187536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82F1616A-F7B1-4F54-99F4-F890B6254C7C}"/>
              </a:ext>
            </a:extLst>
          </p:cNvPr>
          <p:cNvSpPr/>
          <p:nvPr/>
        </p:nvSpPr>
        <p:spPr>
          <a:xfrm>
            <a:off x="10391049" y="2023458"/>
            <a:ext cx="1443688" cy="12023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Rounded Corners 53">
            <a:extLst>
              <a:ext uri="{FF2B5EF4-FFF2-40B4-BE49-F238E27FC236}">
                <a16:creationId xmlns:a16="http://schemas.microsoft.com/office/drawing/2014/main" id="{1DF26C96-254D-45B5-BCE1-D2902D6A1445}"/>
              </a:ext>
            </a:extLst>
          </p:cNvPr>
          <p:cNvSpPr/>
          <p:nvPr/>
        </p:nvSpPr>
        <p:spPr>
          <a:xfrm>
            <a:off x="8691020" y="975657"/>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4642485-E8E9-4087-8799-E451221A5432}"/>
              </a:ext>
            </a:extLst>
          </p:cNvPr>
          <p:cNvSpPr/>
          <p:nvPr/>
        </p:nvSpPr>
        <p:spPr>
          <a:xfrm>
            <a:off x="8294742" y="978814"/>
            <a:ext cx="3685624" cy="369332"/>
          </a:xfrm>
          <a:prstGeom prst="rect">
            <a:avLst/>
          </a:prstGeom>
        </p:spPr>
        <p:txBody>
          <a:bodyPr wrap="none">
            <a:spAutoFit/>
          </a:bodyPr>
          <a:lstStyle/>
          <a:p>
            <a:pPr lvl="1"/>
            <a:r>
              <a:rPr lang="en-US" dirty="0"/>
              <a:t>PIE (2020, arXiv:2010.10416)</a:t>
            </a:r>
          </a:p>
        </p:txBody>
      </p:sp>
      <p:sp>
        <p:nvSpPr>
          <p:cNvPr id="55" name="Rectangle 54">
            <a:extLst>
              <a:ext uri="{FF2B5EF4-FFF2-40B4-BE49-F238E27FC236}">
                <a16:creationId xmlns:a16="http://schemas.microsoft.com/office/drawing/2014/main" id="{FE7098EE-EDC7-410B-B27D-9FBC0618BA79}"/>
              </a:ext>
            </a:extLst>
          </p:cNvPr>
          <p:cNvSpPr/>
          <p:nvPr/>
        </p:nvSpPr>
        <p:spPr>
          <a:xfrm>
            <a:off x="538169" y="1219200"/>
            <a:ext cx="7993850" cy="1047037"/>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10270726-0F77-4EDD-8EBE-E1F826A3A61E}"/>
              </a:ext>
            </a:extLst>
          </p:cNvPr>
          <p:cNvSpPr/>
          <p:nvPr/>
        </p:nvSpPr>
        <p:spPr>
          <a:xfrm>
            <a:off x="3689638" y="6213987"/>
            <a:ext cx="4558692" cy="554515"/>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0C92B77A-A945-41F8-BC95-2B2632F897EE}"/>
              </a:ext>
            </a:extLst>
          </p:cNvPr>
          <p:cNvSpPr/>
          <p:nvPr/>
        </p:nvSpPr>
        <p:spPr>
          <a:xfrm>
            <a:off x="4273" y="4938212"/>
            <a:ext cx="2078069" cy="1614988"/>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3" name="Picture 52">
            <a:extLst>
              <a:ext uri="{FF2B5EF4-FFF2-40B4-BE49-F238E27FC236}">
                <a16:creationId xmlns:a16="http://schemas.microsoft.com/office/drawing/2014/main" id="{46DA82DB-0A07-4CAB-AB11-8CF5AA5A6F28}"/>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214216" y="2586222"/>
            <a:ext cx="1253159" cy="1253159"/>
          </a:xfrm>
          <a:prstGeom prst="rect">
            <a:avLst/>
          </a:prstGeom>
        </p:spPr>
      </p:pic>
      <p:sp>
        <p:nvSpPr>
          <p:cNvPr id="57" name="Arrow: Left-Right 56">
            <a:extLst>
              <a:ext uri="{FF2B5EF4-FFF2-40B4-BE49-F238E27FC236}">
                <a16:creationId xmlns:a16="http://schemas.microsoft.com/office/drawing/2014/main" id="{4EB04C57-F3BF-4330-8EB4-4B6849197005}"/>
              </a:ext>
            </a:extLst>
          </p:cNvPr>
          <p:cNvSpPr/>
          <p:nvPr/>
        </p:nvSpPr>
        <p:spPr>
          <a:xfrm>
            <a:off x="1552137" y="3124200"/>
            <a:ext cx="4419600" cy="168619"/>
          </a:xfrm>
          <a:prstGeom prst="leftRightArrow">
            <a:avLst>
              <a:gd name="adj1" fmla="val 50000"/>
              <a:gd name="adj2" fmla="val 108945"/>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a:extLst>
              <a:ext uri="{FF2B5EF4-FFF2-40B4-BE49-F238E27FC236}">
                <a16:creationId xmlns:a16="http://schemas.microsoft.com/office/drawing/2014/main" id="{1A974762-5C2F-4F1F-880E-BC298C5BD1EF}"/>
              </a:ext>
            </a:extLst>
          </p:cNvPr>
          <p:cNvSpPr txBox="1"/>
          <p:nvPr/>
        </p:nvSpPr>
        <p:spPr>
          <a:xfrm>
            <a:off x="2595" y="3755160"/>
            <a:ext cx="1676400" cy="338554"/>
          </a:xfrm>
          <a:prstGeom prst="rect">
            <a:avLst/>
          </a:prstGeom>
          <a:noFill/>
        </p:spPr>
        <p:txBody>
          <a:bodyPr wrap="square" rtlCol="0">
            <a:spAutoFit/>
          </a:bodyPr>
          <a:lstStyle/>
          <a:p>
            <a:pPr algn="ctr"/>
            <a:r>
              <a:rPr lang="en-US" sz="1600" dirty="0"/>
              <a:t>Remote system</a:t>
            </a:r>
          </a:p>
        </p:txBody>
      </p:sp>
    </p:spTree>
    <p:extLst>
      <p:ext uri="{BB962C8B-B14F-4D97-AF65-F5344CB8AC3E}">
        <p14:creationId xmlns:p14="http://schemas.microsoft.com/office/powerpoint/2010/main" val="858306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6/8/2021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18</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My Contribution</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149376" y="1525367"/>
            <a:ext cx="480026" cy="480026"/>
          </a:xfrm>
          <a:prstGeom prst="rect">
            <a:avLst/>
          </a:prstGeom>
        </p:spPr>
      </p:pic>
      <p:sp>
        <p:nvSpPr>
          <p:cNvPr id="30" name="Rectangle: Rounded Corners 29">
            <a:extLst>
              <a:ext uri="{FF2B5EF4-FFF2-40B4-BE49-F238E27FC236}">
                <a16:creationId xmlns:a16="http://schemas.microsoft.com/office/drawing/2014/main" id="{B5B17C5D-D0C9-4BA8-BE41-C16C5152930B}"/>
              </a:ext>
            </a:extLst>
          </p:cNvPr>
          <p:cNvSpPr/>
          <p:nvPr/>
        </p:nvSpPr>
        <p:spPr>
          <a:xfrm>
            <a:off x="1038035" y="1371785"/>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0407D3C-8460-4346-B3BF-1DCC96195A67}"/>
              </a:ext>
            </a:extLst>
          </p:cNvPr>
          <p:cNvSpPr/>
          <p:nvPr/>
        </p:nvSpPr>
        <p:spPr>
          <a:xfrm>
            <a:off x="661240" y="1392433"/>
            <a:ext cx="4475560" cy="369332"/>
          </a:xfrm>
          <a:prstGeom prst="rect">
            <a:avLst/>
          </a:prstGeom>
        </p:spPr>
        <p:txBody>
          <a:bodyPr wrap="square">
            <a:spAutoFit/>
          </a:bodyPr>
          <a:lstStyle/>
          <a:p>
            <a:pPr lvl="1"/>
            <a:r>
              <a:rPr lang="en-US" dirty="0"/>
              <a:t>IntegriKey (2017, </a:t>
            </a:r>
            <a:r>
              <a:rPr lang="en-US" dirty="0" err="1"/>
              <a:t>eprint</a:t>
            </a:r>
            <a:r>
              <a:rPr lang="en-US" dirty="0"/>
              <a:t>: 2017/1245)</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5458901" y="1372085"/>
            <a:ext cx="2789429"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4EB3D55-A5F3-46DF-99FE-EDA249BC58AD}"/>
              </a:ext>
            </a:extLst>
          </p:cNvPr>
          <p:cNvSpPr/>
          <p:nvPr/>
        </p:nvSpPr>
        <p:spPr>
          <a:xfrm>
            <a:off x="5036515" y="1392733"/>
            <a:ext cx="3343791" cy="369332"/>
          </a:xfrm>
          <a:prstGeom prst="rect">
            <a:avLst/>
          </a:prstGeom>
        </p:spPr>
        <p:txBody>
          <a:bodyPr wrap="square">
            <a:spAutoFit/>
          </a:bodyPr>
          <a:lstStyle/>
          <a:p>
            <a:pPr lvl="1"/>
            <a:r>
              <a:rPr lang="en-US" dirty="0" err="1"/>
              <a:t>ProtectION</a:t>
            </a:r>
            <a:r>
              <a:rPr lang="en-US" dirty="0"/>
              <a:t> (NDSS 2020)</a:t>
            </a:r>
          </a:p>
        </p:txBody>
      </p:sp>
      <p:sp>
        <p:nvSpPr>
          <p:cNvPr id="34" name="Rectangle: Rounded Corners 33">
            <a:extLst>
              <a:ext uri="{FF2B5EF4-FFF2-40B4-BE49-F238E27FC236}">
                <a16:creationId xmlns:a16="http://schemas.microsoft.com/office/drawing/2014/main" id="{1E4C3DE4-327F-4880-AD1B-A5612C44B579}"/>
              </a:ext>
            </a:extLst>
          </p:cNvPr>
          <p:cNvSpPr/>
          <p:nvPr/>
        </p:nvSpPr>
        <p:spPr>
          <a:xfrm>
            <a:off x="1038035" y="1814747"/>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B373C67-D1A6-47C9-9B70-9C45E7E06065}"/>
              </a:ext>
            </a:extLst>
          </p:cNvPr>
          <p:cNvSpPr/>
          <p:nvPr/>
        </p:nvSpPr>
        <p:spPr>
          <a:xfrm>
            <a:off x="538169" y="1835395"/>
            <a:ext cx="4869650" cy="646331"/>
          </a:xfrm>
          <a:prstGeom prst="rect">
            <a:avLst/>
          </a:prstGeom>
        </p:spPr>
        <p:txBody>
          <a:bodyPr wrap="square">
            <a:spAutoFit/>
          </a:bodyPr>
          <a:lstStyle/>
          <a:p>
            <a:pPr lvl="1"/>
            <a:r>
              <a:rPr lang="en-US" dirty="0"/>
              <a:t>IntegriScreen (2018, arXiv:2011.13979)</a:t>
            </a:r>
          </a:p>
          <a:p>
            <a:pPr lvl="1"/>
            <a:endParaRPr lang="en-US" dirty="0"/>
          </a:p>
        </p:txBody>
      </p:sp>
      <p:pic>
        <p:nvPicPr>
          <p:cNvPr id="36" name="Picture 35">
            <a:extLst>
              <a:ext uri="{FF2B5EF4-FFF2-40B4-BE49-F238E27FC236}">
                <a16:creationId xmlns:a16="http://schemas.microsoft.com/office/drawing/2014/main" id="{E4CE3B49-EF80-47F5-A96A-5DD784B9085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457690" y="5708139"/>
            <a:ext cx="480026" cy="480026"/>
          </a:xfrm>
          <a:prstGeom prst="rect">
            <a:avLst/>
          </a:prstGeom>
        </p:spPr>
      </p:pic>
      <p:sp>
        <p:nvSpPr>
          <p:cNvPr id="37" name="Rectangle: Rounded Corners 36">
            <a:extLst>
              <a:ext uri="{FF2B5EF4-FFF2-40B4-BE49-F238E27FC236}">
                <a16:creationId xmlns:a16="http://schemas.microsoft.com/office/drawing/2014/main" id="{80267CA6-D259-4F33-A45C-5B43CF2F463D}"/>
              </a:ext>
            </a:extLst>
          </p:cNvPr>
          <p:cNvSpPr/>
          <p:nvPr/>
        </p:nvSpPr>
        <p:spPr>
          <a:xfrm>
            <a:off x="4674521" y="6239420"/>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7F3528FB-1DA4-44F3-8648-7B200279A990}"/>
              </a:ext>
            </a:extLst>
          </p:cNvPr>
          <p:cNvSpPr/>
          <p:nvPr/>
        </p:nvSpPr>
        <p:spPr>
          <a:xfrm>
            <a:off x="4650196" y="6247548"/>
            <a:ext cx="3322384" cy="369332"/>
          </a:xfrm>
          <a:prstGeom prst="rect">
            <a:avLst/>
          </a:prstGeom>
        </p:spPr>
        <p:txBody>
          <a:bodyPr wrap="none">
            <a:spAutoFit/>
          </a:bodyPr>
          <a:lstStyle/>
          <a:p>
            <a:r>
              <a:rPr lang="en-US" dirty="0"/>
              <a:t>ProximiTEE (CODASPY 2020)</a:t>
            </a:r>
          </a:p>
        </p:txBody>
      </p:sp>
      <p:pic>
        <p:nvPicPr>
          <p:cNvPr id="8" name="Picture 7">
            <a:extLst>
              <a:ext uri="{FF2B5EF4-FFF2-40B4-BE49-F238E27FC236}">
                <a16:creationId xmlns:a16="http://schemas.microsoft.com/office/drawing/2014/main" id="{E91D1B18-2852-40AB-835E-B5D8155CF26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022374" y="5375486"/>
            <a:ext cx="611350" cy="611350"/>
          </a:xfrm>
          <a:prstGeom prst="rect">
            <a:avLst/>
          </a:prstGeom>
        </p:spPr>
      </p:pic>
      <p:sp>
        <p:nvSpPr>
          <p:cNvPr id="42" name="Rectangle: Rounded Corners 41">
            <a:extLst>
              <a:ext uri="{FF2B5EF4-FFF2-40B4-BE49-F238E27FC236}">
                <a16:creationId xmlns:a16="http://schemas.microsoft.com/office/drawing/2014/main" id="{EB82FE5F-8755-4323-8387-5201220CC060}"/>
              </a:ext>
            </a:extLst>
          </p:cNvPr>
          <p:cNvSpPr/>
          <p:nvPr/>
        </p:nvSpPr>
        <p:spPr>
          <a:xfrm>
            <a:off x="47508" y="4983980"/>
            <a:ext cx="2034834" cy="1448319"/>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47FA2EC-9C80-40CD-9651-AE8395FBC4C9}"/>
              </a:ext>
            </a:extLst>
          </p:cNvPr>
          <p:cNvSpPr/>
          <p:nvPr/>
        </p:nvSpPr>
        <p:spPr>
          <a:xfrm>
            <a:off x="-458211" y="4969475"/>
            <a:ext cx="2727957" cy="1477328"/>
          </a:xfrm>
          <a:prstGeom prst="rect">
            <a:avLst/>
          </a:prstGeom>
        </p:spPr>
        <p:txBody>
          <a:bodyPr wrap="square">
            <a:spAutoFit/>
          </a:bodyPr>
          <a:lstStyle/>
          <a:p>
            <a:pPr lvl="1"/>
            <a:r>
              <a:rPr lang="en-US" dirty="0"/>
              <a:t>Dedicated Security Chips in the Age of Secure Enclaves (IEEE S&amp;P magazine 2020)</a:t>
            </a:r>
          </a:p>
        </p:txBody>
      </p:sp>
      <p:pic>
        <p:nvPicPr>
          <p:cNvPr id="45" name="Picture 44">
            <a:extLst>
              <a:ext uri="{FF2B5EF4-FFF2-40B4-BE49-F238E27FC236}">
                <a16:creationId xmlns:a16="http://schemas.microsoft.com/office/drawing/2014/main" id="{4353F411-AF55-498B-8C61-76152ABF0651}"/>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rot="5400000">
            <a:off x="10670161" y="2160448"/>
            <a:ext cx="909858" cy="909858"/>
          </a:xfrm>
          <a:prstGeom prst="rect">
            <a:avLst/>
          </a:prstGeom>
        </p:spPr>
      </p:pic>
      <p:pic>
        <p:nvPicPr>
          <p:cNvPr id="46" name="Picture 45">
            <a:extLst>
              <a:ext uri="{FF2B5EF4-FFF2-40B4-BE49-F238E27FC236}">
                <a16:creationId xmlns:a16="http://schemas.microsoft.com/office/drawing/2014/main" id="{28119759-A01D-4C5C-9766-B6D16E3CBEB4}"/>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709393" y="3771049"/>
            <a:ext cx="909858" cy="909858"/>
          </a:xfrm>
          <a:prstGeom prst="rect">
            <a:avLst/>
          </a:prstGeom>
        </p:spPr>
      </p:pic>
      <p:pic>
        <p:nvPicPr>
          <p:cNvPr id="47" name="Picture 46">
            <a:extLst>
              <a:ext uri="{FF2B5EF4-FFF2-40B4-BE49-F238E27FC236}">
                <a16:creationId xmlns:a16="http://schemas.microsoft.com/office/drawing/2014/main" id="{637D2133-3BC1-4287-BAFC-77070815778D}"/>
              </a:ext>
            </a:extLst>
          </p:cNvPr>
          <p:cNvPicPr>
            <a:picLocks noChangeAspect="1"/>
          </p:cNvPicPr>
          <p:nvPr/>
        </p:nvPicPr>
        <p:blipFill rotWithShape="1">
          <a:blip r:embed="rId14" cstate="print">
            <a:extLst>
              <a:ext uri="{28A0092B-C50C-407E-A947-70E740481C1C}">
                <a14:useLocalDpi xmlns:a14="http://schemas.microsoft.com/office/drawing/2010/main" val="0"/>
              </a:ext>
            </a:extLst>
          </a:blip>
          <a:srcRect l="6727" r="8085"/>
          <a:stretch/>
        </p:blipFill>
        <p:spPr>
          <a:xfrm>
            <a:off x="10929735" y="5215470"/>
            <a:ext cx="612001" cy="718423"/>
          </a:xfrm>
          <a:prstGeom prst="rect">
            <a:avLst/>
          </a:prstGeom>
        </p:spPr>
      </p:pic>
      <p:sp>
        <p:nvSpPr>
          <p:cNvPr id="54" name="Rectangle: Rounded Corners 53">
            <a:extLst>
              <a:ext uri="{FF2B5EF4-FFF2-40B4-BE49-F238E27FC236}">
                <a16:creationId xmlns:a16="http://schemas.microsoft.com/office/drawing/2014/main" id="{1DF26C96-254D-45B5-BCE1-D2902D6A1445}"/>
              </a:ext>
            </a:extLst>
          </p:cNvPr>
          <p:cNvSpPr/>
          <p:nvPr/>
        </p:nvSpPr>
        <p:spPr>
          <a:xfrm>
            <a:off x="8691020" y="975657"/>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4642485-E8E9-4087-8799-E451221A5432}"/>
              </a:ext>
            </a:extLst>
          </p:cNvPr>
          <p:cNvSpPr/>
          <p:nvPr/>
        </p:nvSpPr>
        <p:spPr>
          <a:xfrm>
            <a:off x="8294742" y="978814"/>
            <a:ext cx="3685624" cy="369332"/>
          </a:xfrm>
          <a:prstGeom prst="rect">
            <a:avLst/>
          </a:prstGeom>
        </p:spPr>
        <p:txBody>
          <a:bodyPr wrap="none">
            <a:spAutoFit/>
          </a:bodyPr>
          <a:lstStyle/>
          <a:p>
            <a:pPr lvl="1"/>
            <a:r>
              <a:rPr lang="en-US" dirty="0"/>
              <a:t>PIE (2020, arXiv:2010.10416)</a:t>
            </a:r>
          </a:p>
        </p:txBody>
      </p:sp>
      <p:pic>
        <p:nvPicPr>
          <p:cNvPr id="48" name="Picture 47">
            <a:extLst>
              <a:ext uri="{FF2B5EF4-FFF2-40B4-BE49-F238E27FC236}">
                <a16:creationId xmlns:a16="http://schemas.microsoft.com/office/drawing/2014/main" id="{D489E1D4-39FC-4C54-B7AE-69FC5C058EFF}"/>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214216" y="2586222"/>
            <a:ext cx="1253159" cy="1253159"/>
          </a:xfrm>
          <a:prstGeom prst="rect">
            <a:avLst/>
          </a:prstGeom>
        </p:spPr>
      </p:pic>
      <p:sp>
        <p:nvSpPr>
          <p:cNvPr id="49" name="Arrow: Left-Right 48">
            <a:extLst>
              <a:ext uri="{FF2B5EF4-FFF2-40B4-BE49-F238E27FC236}">
                <a16:creationId xmlns:a16="http://schemas.microsoft.com/office/drawing/2014/main" id="{C61B69F2-58F5-4866-B28E-7DC9C7093A22}"/>
              </a:ext>
            </a:extLst>
          </p:cNvPr>
          <p:cNvSpPr/>
          <p:nvPr/>
        </p:nvSpPr>
        <p:spPr>
          <a:xfrm>
            <a:off x="1552137" y="3124200"/>
            <a:ext cx="4419600" cy="168619"/>
          </a:xfrm>
          <a:prstGeom prst="leftRightArrow">
            <a:avLst>
              <a:gd name="adj1" fmla="val 50000"/>
              <a:gd name="adj2" fmla="val 108945"/>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6391F59F-59A2-45EB-B901-56C76229DBAE}"/>
              </a:ext>
            </a:extLst>
          </p:cNvPr>
          <p:cNvSpPr txBox="1"/>
          <p:nvPr/>
        </p:nvSpPr>
        <p:spPr>
          <a:xfrm>
            <a:off x="2595" y="3755160"/>
            <a:ext cx="1676400" cy="338554"/>
          </a:xfrm>
          <a:prstGeom prst="rect">
            <a:avLst/>
          </a:prstGeom>
          <a:noFill/>
        </p:spPr>
        <p:txBody>
          <a:bodyPr wrap="square" rtlCol="0">
            <a:spAutoFit/>
          </a:bodyPr>
          <a:lstStyle/>
          <a:p>
            <a:pPr algn="ctr"/>
            <a:r>
              <a:rPr lang="en-US" sz="1600" dirty="0"/>
              <a:t>Remote system</a:t>
            </a:r>
          </a:p>
        </p:txBody>
      </p:sp>
    </p:spTree>
    <p:extLst>
      <p:ext uri="{BB962C8B-B14F-4D97-AF65-F5344CB8AC3E}">
        <p14:creationId xmlns:p14="http://schemas.microsoft.com/office/powerpoint/2010/main" val="139133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6/8/2021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19</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Today’s Talk</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149376" y="1525367"/>
            <a:ext cx="480026" cy="480026"/>
          </a:xfrm>
          <a:prstGeom prst="rect">
            <a:avLst/>
          </a:prstGeom>
        </p:spPr>
      </p:pic>
      <p:sp>
        <p:nvSpPr>
          <p:cNvPr id="30" name="Rectangle: Rounded Corners 29">
            <a:extLst>
              <a:ext uri="{FF2B5EF4-FFF2-40B4-BE49-F238E27FC236}">
                <a16:creationId xmlns:a16="http://schemas.microsoft.com/office/drawing/2014/main" id="{B5B17C5D-D0C9-4BA8-BE41-C16C5152930B}"/>
              </a:ext>
            </a:extLst>
          </p:cNvPr>
          <p:cNvSpPr/>
          <p:nvPr/>
        </p:nvSpPr>
        <p:spPr>
          <a:xfrm>
            <a:off x="1038035" y="1371785"/>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0407D3C-8460-4346-B3BF-1DCC96195A67}"/>
              </a:ext>
            </a:extLst>
          </p:cNvPr>
          <p:cNvSpPr/>
          <p:nvPr/>
        </p:nvSpPr>
        <p:spPr>
          <a:xfrm>
            <a:off x="661240" y="1392433"/>
            <a:ext cx="4475560" cy="369332"/>
          </a:xfrm>
          <a:prstGeom prst="rect">
            <a:avLst/>
          </a:prstGeom>
        </p:spPr>
        <p:txBody>
          <a:bodyPr wrap="square">
            <a:spAutoFit/>
          </a:bodyPr>
          <a:lstStyle/>
          <a:p>
            <a:pPr lvl="1"/>
            <a:r>
              <a:rPr lang="en-US" dirty="0"/>
              <a:t>IntegriKey (2017, </a:t>
            </a:r>
            <a:r>
              <a:rPr lang="en-US" dirty="0" err="1"/>
              <a:t>eprint</a:t>
            </a:r>
            <a:r>
              <a:rPr lang="en-US" dirty="0"/>
              <a:t>: 2017/1245)</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5458901" y="1372085"/>
            <a:ext cx="2789429"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4EB3D55-A5F3-46DF-99FE-EDA249BC58AD}"/>
              </a:ext>
            </a:extLst>
          </p:cNvPr>
          <p:cNvSpPr/>
          <p:nvPr/>
        </p:nvSpPr>
        <p:spPr>
          <a:xfrm>
            <a:off x="5036515" y="1392733"/>
            <a:ext cx="3343791" cy="369332"/>
          </a:xfrm>
          <a:prstGeom prst="rect">
            <a:avLst/>
          </a:prstGeom>
        </p:spPr>
        <p:txBody>
          <a:bodyPr wrap="square">
            <a:spAutoFit/>
          </a:bodyPr>
          <a:lstStyle/>
          <a:p>
            <a:pPr lvl="1"/>
            <a:r>
              <a:rPr lang="en-US" dirty="0" err="1"/>
              <a:t>ProtectION</a:t>
            </a:r>
            <a:r>
              <a:rPr lang="en-US" dirty="0"/>
              <a:t> (NDSS 2020)</a:t>
            </a:r>
          </a:p>
        </p:txBody>
      </p:sp>
      <p:sp>
        <p:nvSpPr>
          <p:cNvPr id="34" name="Rectangle: Rounded Corners 33">
            <a:extLst>
              <a:ext uri="{FF2B5EF4-FFF2-40B4-BE49-F238E27FC236}">
                <a16:creationId xmlns:a16="http://schemas.microsoft.com/office/drawing/2014/main" id="{1E4C3DE4-327F-4880-AD1B-A5612C44B579}"/>
              </a:ext>
            </a:extLst>
          </p:cNvPr>
          <p:cNvSpPr/>
          <p:nvPr/>
        </p:nvSpPr>
        <p:spPr>
          <a:xfrm>
            <a:off x="1038035" y="1814747"/>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B373C67-D1A6-47C9-9B70-9C45E7E06065}"/>
              </a:ext>
            </a:extLst>
          </p:cNvPr>
          <p:cNvSpPr/>
          <p:nvPr/>
        </p:nvSpPr>
        <p:spPr>
          <a:xfrm>
            <a:off x="538169" y="1835395"/>
            <a:ext cx="4869650" cy="646331"/>
          </a:xfrm>
          <a:prstGeom prst="rect">
            <a:avLst/>
          </a:prstGeom>
        </p:spPr>
        <p:txBody>
          <a:bodyPr wrap="square">
            <a:spAutoFit/>
          </a:bodyPr>
          <a:lstStyle/>
          <a:p>
            <a:pPr lvl="1"/>
            <a:r>
              <a:rPr lang="en-US" dirty="0"/>
              <a:t>IntegriScreen (2018, arXiv:2011.13979)</a:t>
            </a:r>
          </a:p>
          <a:p>
            <a:pPr lvl="1"/>
            <a:endParaRPr lang="en-US" dirty="0"/>
          </a:p>
        </p:txBody>
      </p:sp>
      <p:pic>
        <p:nvPicPr>
          <p:cNvPr id="36" name="Picture 35">
            <a:extLst>
              <a:ext uri="{FF2B5EF4-FFF2-40B4-BE49-F238E27FC236}">
                <a16:creationId xmlns:a16="http://schemas.microsoft.com/office/drawing/2014/main" id="{E4CE3B49-EF80-47F5-A96A-5DD784B9085C}"/>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457690" y="5708139"/>
            <a:ext cx="480026" cy="480026"/>
          </a:xfrm>
          <a:prstGeom prst="rect">
            <a:avLst/>
          </a:prstGeom>
        </p:spPr>
      </p:pic>
      <p:sp>
        <p:nvSpPr>
          <p:cNvPr id="37" name="Rectangle: Rounded Corners 36">
            <a:extLst>
              <a:ext uri="{FF2B5EF4-FFF2-40B4-BE49-F238E27FC236}">
                <a16:creationId xmlns:a16="http://schemas.microsoft.com/office/drawing/2014/main" id="{80267CA6-D259-4F33-A45C-5B43CF2F463D}"/>
              </a:ext>
            </a:extLst>
          </p:cNvPr>
          <p:cNvSpPr/>
          <p:nvPr/>
        </p:nvSpPr>
        <p:spPr>
          <a:xfrm>
            <a:off x="4674521" y="6239420"/>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7F3528FB-1DA4-44F3-8648-7B200279A990}"/>
              </a:ext>
            </a:extLst>
          </p:cNvPr>
          <p:cNvSpPr/>
          <p:nvPr/>
        </p:nvSpPr>
        <p:spPr>
          <a:xfrm>
            <a:off x="4650196" y="6247548"/>
            <a:ext cx="3322384" cy="369332"/>
          </a:xfrm>
          <a:prstGeom prst="rect">
            <a:avLst/>
          </a:prstGeom>
        </p:spPr>
        <p:txBody>
          <a:bodyPr wrap="none">
            <a:spAutoFit/>
          </a:bodyPr>
          <a:lstStyle/>
          <a:p>
            <a:r>
              <a:rPr lang="en-US" dirty="0"/>
              <a:t>ProximiTEE (CODASPY 2020)</a:t>
            </a:r>
          </a:p>
        </p:txBody>
      </p:sp>
      <p:pic>
        <p:nvPicPr>
          <p:cNvPr id="8" name="Picture 7">
            <a:extLst>
              <a:ext uri="{FF2B5EF4-FFF2-40B4-BE49-F238E27FC236}">
                <a16:creationId xmlns:a16="http://schemas.microsoft.com/office/drawing/2014/main" id="{E91D1B18-2852-40AB-835E-B5D8155CF26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022374" y="5375486"/>
            <a:ext cx="611350" cy="611350"/>
          </a:xfrm>
          <a:prstGeom prst="rect">
            <a:avLst/>
          </a:prstGeom>
        </p:spPr>
      </p:pic>
      <p:sp>
        <p:nvSpPr>
          <p:cNvPr id="42" name="Rectangle: Rounded Corners 41">
            <a:extLst>
              <a:ext uri="{FF2B5EF4-FFF2-40B4-BE49-F238E27FC236}">
                <a16:creationId xmlns:a16="http://schemas.microsoft.com/office/drawing/2014/main" id="{EB82FE5F-8755-4323-8387-5201220CC060}"/>
              </a:ext>
            </a:extLst>
          </p:cNvPr>
          <p:cNvSpPr/>
          <p:nvPr/>
        </p:nvSpPr>
        <p:spPr>
          <a:xfrm>
            <a:off x="47508" y="4983980"/>
            <a:ext cx="2034834" cy="1448319"/>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47FA2EC-9C80-40CD-9651-AE8395FBC4C9}"/>
              </a:ext>
            </a:extLst>
          </p:cNvPr>
          <p:cNvSpPr/>
          <p:nvPr/>
        </p:nvSpPr>
        <p:spPr>
          <a:xfrm>
            <a:off x="-458211" y="4969475"/>
            <a:ext cx="2727957" cy="1477328"/>
          </a:xfrm>
          <a:prstGeom prst="rect">
            <a:avLst/>
          </a:prstGeom>
        </p:spPr>
        <p:txBody>
          <a:bodyPr wrap="square">
            <a:spAutoFit/>
          </a:bodyPr>
          <a:lstStyle/>
          <a:p>
            <a:pPr lvl="1"/>
            <a:r>
              <a:rPr lang="en-US" dirty="0"/>
              <a:t>Dedicated Security Chips in the Age of Secure Enclaves (IEEE S&amp;P magazine 2020)</a:t>
            </a:r>
          </a:p>
        </p:txBody>
      </p:sp>
      <p:pic>
        <p:nvPicPr>
          <p:cNvPr id="45" name="Picture 44">
            <a:extLst>
              <a:ext uri="{FF2B5EF4-FFF2-40B4-BE49-F238E27FC236}">
                <a16:creationId xmlns:a16="http://schemas.microsoft.com/office/drawing/2014/main" id="{4353F411-AF55-498B-8C61-76152ABF0651}"/>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rot="5400000">
            <a:off x="10670161" y="2160448"/>
            <a:ext cx="909858" cy="909858"/>
          </a:xfrm>
          <a:prstGeom prst="rect">
            <a:avLst/>
          </a:prstGeom>
        </p:spPr>
      </p:pic>
      <p:pic>
        <p:nvPicPr>
          <p:cNvPr id="46" name="Picture 45">
            <a:extLst>
              <a:ext uri="{FF2B5EF4-FFF2-40B4-BE49-F238E27FC236}">
                <a16:creationId xmlns:a16="http://schemas.microsoft.com/office/drawing/2014/main" id="{28119759-A01D-4C5C-9766-B6D16E3CBEB4}"/>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0709393" y="3771049"/>
            <a:ext cx="909858" cy="909858"/>
          </a:xfrm>
          <a:prstGeom prst="rect">
            <a:avLst/>
          </a:prstGeom>
        </p:spPr>
      </p:pic>
      <p:pic>
        <p:nvPicPr>
          <p:cNvPr id="47" name="Picture 46">
            <a:extLst>
              <a:ext uri="{FF2B5EF4-FFF2-40B4-BE49-F238E27FC236}">
                <a16:creationId xmlns:a16="http://schemas.microsoft.com/office/drawing/2014/main" id="{637D2133-3BC1-4287-BAFC-77070815778D}"/>
              </a:ext>
            </a:extLst>
          </p:cNvPr>
          <p:cNvPicPr>
            <a:picLocks noChangeAspect="1"/>
          </p:cNvPicPr>
          <p:nvPr/>
        </p:nvPicPr>
        <p:blipFill rotWithShape="1">
          <a:blip r:embed="rId15" cstate="print">
            <a:extLst>
              <a:ext uri="{28A0092B-C50C-407E-A947-70E740481C1C}">
                <a14:useLocalDpi xmlns:a14="http://schemas.microsoft.com/office/drawing/2010/main" val="0"/>
              </a:ext>
            </a:extLst>
          </a:blip>
          <a:srcRect l="6727" r="8085"/>
          <a:stretch/>
        </p:blipFill>
        <p:spPr>
          <a:xfrm>
            <a:off x="10929735" y="5215470"/>
            <a:ext cx="612001" cy="718423"/>
          </a:xfrm>
          <a:prstGeom prst="rect">
            <a:avLst/>
          </a:prstGeom>
        </p:spPr>
      </p:pic>
      <p:sp>
        <p:nvSpPr>
          <p:cNvPr id="54" name="Rectangle: Rounded Corners 53">
            <a:extLst>
              <a:ext uri="{FF2B5EF4-FFF2-40B4-BE49-F238E27FC236}">
                <a16:creationId xmlns:a16="http://schemas.microsoft.com/office/drawing/2014/main" id="{1DF26C96-254D-45B5-BCE1-D2902D6A1445}"/>
              </a:ext>
            </a:extLst>
          </p:cNvPr>
          <p:cNvSpPr/>
          <p:nvPr/>
        </p:nvSpPr>
        <p:spPr>
          <a:xfrm>
            <a:off x="8691020" y="975657"/>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4642485-E8E9-4087-8799-E451221A5432}"/>
              </a:ext>
            </a:extLst>
          </p:cNvPr>
          <p:cNvSpPr/>
          <p:nvPr/>
        </p:nvSpPr>
        <p:spPr>
          <a:xfrm>
            <a:off x="8294742" y="978814"/>
            <a:ext cx="3685624" cy="369332"/>
          </a:xfrm>
          <a:prstGeom prst="rect">
            <a:avLst/>
          </a:prstGeom>
        </p:spPr>
        <p:txBody>
          <a:bodyPr wrap="none">
            <a:spAutoFit/>
          </a:bodyPr>
          <a:lstStyle/>
          <a:p>
            <a:pPr lvl="1"/>
            <a:r>
              <a:rPr lang="en-US" dirty="0"/>
              <a:t>PIE (2020, arXiv:2010.10416)</a:t>
            </a:r>
          </a:p>
        </p:txBody>
      </p:sp>
      <p:sp>
        <p:nvSpPr>
          <p:cNvPr id="52" name="Rectangle 51">
            <a:extLst>
              <a:ext uri="{FF2B5EF4-FFF2-40B4-BE49-F238E27FC236}">
                <a16:creationId xmlns:a16="http://schemas.microsoft.com/office/drawing/2014/main" id="{46F3B951-DF3D-4F3E-88C3-1A44A8D18805}"/>
              </a:ext>
            </a:extLst>
          </p:cNvPr>
          <p:cNvSpPr/>
          <p:nvPr/>
        </p:nvSpPr>
        <p:spPr>
          <a:xfrm>
            <a:off x="538169" y="1219200"/>
            <a:ext cx="4767644" cy="1047037"/>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0B10287F-7F12-486F-8FA2-47E16B4A2767}"/>
              </a:ext>
            </a:extLst>
          </p:cNvPr>
          <p:cNvSpPr/>
          <p:nvPr/>
        </p:nvSpPr>
        <p:spPr>
          <a:xfrm>
            <a:off x="38324" y="4911264"/>
            <a:ext cx="2071400" cy="1705616"/>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8" name="Picture 47">
            <a:extLst>
              <a:ext uri="{FF2B5EF4-FFF2-40B4-BE49-F238E27FC236}">
                <a16:creationId xmlns:a16="http://schemas.microsoft.com/office/drawing/2014/main" id="{DA9BE461-1A0B-471C-9ED2-C01A92B410BB}"/>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214216" y="2586222"/>
            <a:ext cx="1253159" cy="1253159"/>
          </a:xfrm>
          <a:prstGeom prst="rect">
            <a:avLst/>
          </a:prstGeom>
        </p:spPr>
      </p:pic>
      <p:sp>
        <p:nvSpPr>
          <p:cNvPr id="49" name="Arrow: Left-Right 48">
            <a:extLst>
              <a:ext uri="{FF2B5EF4-FFF2-40B4-BE49-F238E27FC236}">
                <a16:creationId xmlns:a16="http://schemas.microsoft.com/office/drawing/2014/main" id="{90D41426-1A91-48B7-B8E8-1B7DD3333360}"/>
              </a:ext>
            </a:extLst>
          </p:cNvPr>
          <p:cNvSpPr/>
          <p:nvPr/>
        </p:nvSpPr>
        <p:spPr>
          <a:xfrm>
            <a:off x="1552137" y="3124200"/>
            <a:ext cx="4419600" cy="168619"/>
          </a:xfrm>
          <a:prstGeom prst="leftRightArrow">
            <a:avLst>
              <a:gd name="adj1" fmla="val 50000"/>
              <a:gd name="adj2" fmla="val 108945"/>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3626BCE5-16F9-446C-8F01-E9F234E45582}"/>
              </a:ext>
            </a:extLst>
          </p:cNvPr>
          <p:cNvSpPr txBox="1"/>
          <p:nvPr/>
        </p:nvSpPr>
        <p:spPr>
          <a:xfrm>
            <a:off x="2595" y="3755160"/>
            <a:ext cx="1676400" cy="338554"/>
          </a:xfrm>
          <a:prstGeom prst="rect">
            <a:avLst/>
          </a:prstGeom>
          <a:noFill/>
        </p:spPr>
        <p:txBody>
          <a:bodyPr wrap="square" rtlCol="0">
            <a:spAutoFit/>
          </a:bodyPr>
          <a:lstStyle/>
          <a:p>
            <a:pPr algn="ctr"/>
            <a:r>
              <a:rPr lang="en-US" sz="1600" dirty="0"/>
              <a:t>Remote system</a:t>
            </a:r>
          </a:p>
        </p:txBody>
      </p:sp>
      <p:sp>
        <p:nvSpPr>
          <p:cNvPr id="51" name="Rectangle 50">
            <a:extLst>
              <a:ext uri="{FF2B5EF4-FFF2-40B4-BE49-F238E27FC236}">
                <a16:creationId xmlns:a16="http://schemas.microsoft.com/office/drawing/2014/main" id="{2C28548E-F451-4772-AA4F-3354B7521D50}"/>
              </a:ext>
            </a:extLst>
          </p:cNvPr>
          <p:cNvSpPr/>
          <p:nvPr/>
        </p:nvSpPr>
        <p:spPr>
          <a:xfrm>
            <a:off x="8496755" y="832158"/>
            <a:ext cx="3579364" cy="627547"/>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30463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3F23619-7478-47FF-BF77-1ADE29566F13}"/>
              </a:ext>
            </a:extLst>
          </p:cNvPr>
          <p:cNvSpPr>
            <a:spLocks noGrp="1"/>
          </p:cNvSpPr>
          <p:nvPr>
            <p:ph type="dt" sz="half" idx="10"/>
          </p:nvPr>
        </p:nvSpPr>
        <p:spPr/>
        <p:txBody>
          <a:bodyPr/>
          <a:lstStyle/>
          <a:p>
            <a:fld id="{C1A332A9-9840-44BD-9B98-D1ED34ED3BB5}" type="datetime1">
              <a:rPr lang="en-US" smtClean="0"/>
              <a:t>6/8/2021</a:t>
            </a:fld>
            <a:endParaRPr lang="en-GB" dirty="0"/>
          </a:p>
        </p:txBody>
      </p:sp>
      <p:sp>
        <p:nvSpPr>
          <p:cNvPr id="4" name="Footer Placeholder 3">
            <a:extLst>
              <a:ext uri="{FF2B5EF4-FFF2-40B4-BE49-F238E27FC236}">
                <a16:creationId xmlns:a16="http://schemas.microsoft.com/office/drawing/2014/main" id="{526BA9C9-824B-4C74-BB9D-3F2EC0F2F9A4}"/>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DABA1AD2-F2BB-4AC0-86F3-0CAC6C446CC3}"/>
              </a:ext>
            </a:extLst>
          </p:cNvPr>
          <p:cNvSpPr>
            <a:spLocks noGrp="1"/>
          </p:cNvSpPr>
          <p:nvPr>
            <p:ph type="sldNum" sz="quarter" idx="12"/>
          </p:nvPr>
        </p:nvSpPr>
        <p:spPr/>
        <p:txBody>
          <a:bodyPr/>
          <a:lstStyle/>
          <a:p>
            <a:fld id="{6C6AE60A-B69C-4790-82F7-3882EDF23186}" type="slidenum">
              <a:rPr lang="en-GB" smtClean="0"/>
              <a:t>2</a:t>
            </a:fld>
            <a:endParaRPr lang="en-GB" dirty="0"/>
          </a:p>
        </p:txBody>
      </p:sp>
      <p:sp>
        <p:nvSpPr>
          <p:cNvPr id="6" name="Title 5">
            <a:extLst>
              <a:ext uri="{FF2B5EF4-FFF2-40B4-BE49-F238E27FC236}">
                <a16:creationId xmlns:a16="http://schemas.microsoft.com/office/drawing/2014/main" id="{2EDAC596-1285-4C52-BE65-8B366D238C03}"/>
              </a:ext>
            </a:extLst>
          </p:cNvPr>
          <p:cNvSpPr>
            <a:spLocks noGrp="1"/>
          </p:cNvSpPr>
          <p:nvPr>
            <p:ph type="title"/>
          </p:nvPr>
        </p:nvSpPr>
        <p:spPr/>
        <p:txBody>
          <a:bodyPr/>
          <a:lstStyle/>
          <a:p>
            <a:r>
              <a:rPr lang="en-US" dirty="0"/>
              <a:t>Remote safety/security-critical systems</a:t>
            </a:r>
          </a:p>
        </p:txBody>
      </p:sp>
      <p:pic>
        <p:nvPicPr>
          <p:cNvPr id="7" name="Picture 6">
            <a:extLst>
              <a:ext uri="{FF2B5EF4-FFF2-40B4-BE49-F238E27FC236}">
                <a16:creationId xmlns:a16="http://schemas.microsoft.com/office/drawing/2014/main" id="{96F0CED0-3424-4DAD-9026-9FF6E1F60D5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10837" y="5175304"/>
            <a:ext cx="2012601" cy="992213"/>
          </a:xfrm>
          <a:prstGeom prst="rect">
            <a:avLst/>
          </a:prstGeom>
        </p:spPr>
      </p:pic>
      <p:grpSp>
        <p:nvGrpSpPr>
          <p:cNvPr id="8" name="Group 7">
            <a:extLst>
              <a:ext uri="{FF2B5EF4-FFF2-40B4-BE49-F238E27FC236}">
                <a16:creationId xmlns:a16="http://schemas.microsoft.com/office/drawing/2014/main" id="{47B30CA1-F9CE-409F-96AB-A34E3AEB9515}"/>
              </a:ext>
            </a:extLst>
          </p:cNvPr>
          <p:cNvGrpSpPr/>
          <p:nvPr/>
        </p:nvGrpSpPr>
        <p:grpSpPr>
          <a:xfrm>
            <a:off x="335293" y="4958936"/>
            <a:ext cx="1200262" cy="1349790"/>
            <a:chOff x="5585254" y="1849102"/>
            <a:chExt cx="1885950" cy="2120901"/>
          </a:xfrm>
        </p:grpSpPr>
        <p:pic>
          <p:nvPicPr>
            <p:cNvPr id="9" name="Picture 8">
              <a:extLst>
                <a:ext uri="{FF2B5EF4-FFF2-40B4-BE49-F238E27FC236}">
                  <a16:creationId xmlns:a16="http://schemas.microsoft.com/office/drawing/2014/main" id="{67DF987D-9FF8-4216-9F1B-C60460C110E8}"/>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1572" t="6496" r="11084" b="6524"/>
            <a:stretch/>
          </p:blipFill>
          <p:spPr>
            <a:xfrm>
              <a:off x="5585254" y="1849102"/>
              <a:ext cx="1885950" cy="2120901"/>
            </a:xfrm>
            <a:prstGeom prst="rect">
              <a:avLst/>
            </a:prstGeom>
          </p:spPr>
        </p:pic>
        <p:sp>
          <p:nvSpPr>
            <p:cNvPr id="10" name="Rectangle 9">
              <a:extLst>
                <a:ext uri="{FF2B5EF4-FFF2-40B4-BE49-F238E27FC236}">
                  <a16:creationId xmlns:a16="http://schemas.microsoft.com/office/drawing/2014/main" id="{AB7E7EF3-7C09-4152-BC14-19B3002A7651}"/>
                </a:ext>
              </a:extLst>
            </p:cNvPr>
            <p:cNvSpPr/>
            <p:nvPr/>
          </p:nvSpPr>
          <p:spPr>
            <a:xfrm>
              <a:off x="5875638" y="2656703"/>
              <a:ext cx="1383957" cy="177401"/>
            </a:xfrm>
            <a:prstGeom prst="rect">
              <a:avLst/>
            </a:prstGeom>
            <a:solidFill>
              <a:srgbClr val="BDBD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Picture 10" descr="Screen Clipping">
            <a:extLst>
              <a:ext uri="{FF2B5EF4-FFF2-40B4-BE49-F238E27FC236}">
                <a16:creationId xmlns:a16="http://schemas.microsoft.com/office/drawing/2014/main" id="{5F851AD6-C29A-489D-8E5C-9F5F96A43B5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22019" y="1502695"/>
            <a:ext cx="3528576" cy="2595007"/>
          </a:xfrm>
          <a:prstGeom prst="rect">
            <a:avLst/>
          </a:prstGeom>
        </p:spPr>
      </p:pic>
      <p:pic>
        <p:nvPicPr>
          <p:cNvPr id="1026" name="Picture 2" descr="https://www.wholechildonline.com/mt-content/uploads/2016/03/online-pay.jpg">
            <a:extLst>
              <a:ext uri="{FF2B5EF4-FFF2-40B4-BE49-F238E27FC236}">
                <a16:creationId xmlns:a16="http://schemas.microsoft.com/office/drawing/2014/main" id="{83CF9C67-2DA2-4BB6-BE81-D73456D61CD3}"/>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455819" y="2413424"/>
            <a:ext cx="3121819" cy="126263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14 Best Bitcoin Wallets And Other Cryptocurrency Wallets ...">
            <a:extLst>
              <a:ext uri="{FF2B5EF4-FFF2-40B4-BE49-F238E27FC236}">
                <a16:creationId xmlns:a16="http://schemas.microsoft.com/office/drawing/2014/main" id="{673BE12F-F6F7-49D6-8062-9ED153C2F1D5}"/>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904023" y="4419600"/>
            <a:ext cx="2410445" cy="1753641"/>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B678FE71-A6BB-4DCE-94D6-E94A9B3CA288}"/>
              </a:ext>
            </a:extLst>
          </p:cNvPr>
          <p:cNvSpPr txBox="1"/>
          <p:nvPr/>
        </p:nvSpPr>
        <p:spPr>
          <a:xfrm>
            <a:off x="7335159" y="6527083"/>
            <a:ext cx="2241319" cy="200055"/>
          </a:xfrm>
          <a:prstGeom prst="rect">
            <a:avLst/>
          </a:prstGeom>
          <a:noFill/>
        </p:spPr>
        <p:txBody>
          <a:bodyPr wrap="none" rtlCol="0">
            <a:spAutoFit/>
          </a:bodyPr>
          <a:lstStyle/>
          <a:p>
            <a:r>
              <a:rPr lang="en-US" sz="700" dirty="0"/>
              <a:t>Images are from </a:t>
            </a:r>
            <a:r>
              <a:rPr lang="en-US" sz="700" dirty="0" err="1"/>
              <a:t>janztec</a:t>
            </a:r>
            <a:r>
              <a:rPr lang="en-US" sz="700" dirty="0"/>
              <a:t>, wired, </a:t>
            </a:r>
            <a:r>
              <a:rPr lang="en-US" sz="700" dirty="0" err="1"/>
              <a:t>getty</a:t>
            </a:r>
            <a:r>
              <a:rPr lang="en-US" sz="700" dirty="0"/>
              <a:t>, </a:t>
            </a:r>
            <a:r>
              <a:rPr lang="en-US" sz="700" dirty="0" err="1"/>
              <a:t>controlbyweb</a:t>
            </a:r>
            <a:endParaRPr lang="en-US" sz="700" dirty="0"/>
          </a:p>
        </p:txBody>
      </p:sp>
      <p:pic>
        <p:nvPicPr>
          <p:cNvPr id="13" name="Picture 12">
            <a:extLst>
              <a:ext uri="{FF2B5EF4-FFF2-40B4-BE49-F238E27FC236}">
                <a16:creationId xmlns:a16="http://schemas.microsoft.com/office/drawing/2014/main" id="{A3FADE6B-0982-4D30-8543-0EB15BD19890}"/>
              </a:ext>
            </a:extLst>
          </p:cNvPr>
          <p:cNvPicPr>
            <a:picLocks noChangeAspect="1"/>
          </p:cNvPicPr>
          <p:nvPr/>
        </p:nvPicPr>
        <p:blipFill rotWithShape="1">
          <a:blip r:embed="rId8">
            <a:extLst>
              <a:ext uri="{28A0092B-C50C-407E-A947-70E740481C1C}">
                <a14:useLocalDpi xmlns:a14="http://schemas.microsoft.com/office/drawing/2010/main" val="0"/>
              </a:ext>
            </a:extLst>
          </a:blip>
          <a:srcRect t="16877" b="12289"/>
          <a:stretch/>
        </p:blipFill>
        <p:spPr>
          <a:xfrm>
            <a:off x="226220" y="1371601"/>
            <a:ext cx="3528576" cy="1468804"/>
          </a:xfrm>
          <a:prstGeom prst="rect">
            <a:avLst/>
          </a:prstGeom>
        </p:spPr>
      </p:pic>
      <p:pic>
        <p:nvPicPr>
          <p:cNvPr id="19" name="Picture 18">
            <a:extLst>
              <a:ext uri="{FF2B5EF4-FFF2-40B4-BE49-F238E27FC236}">
                <a16:creationId xmlns:a16="http://schemas.microsoft.com/office/drawing/2014/main" id="{E27132DC-6798-4673-B34C-7D2B840FB339}"/>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47671" y="3066513"/>
            <a:ext cx="2749714" cy="1496630"/>
          </a:xfrm>
          <a:prstGeom prst="rect">
            <a:avLst/>
          </a:prstGeom>
        </p:spPr>
      </p:pic>
      <p:pic>
        <p:nvPicPr>
          <p:cNvPr id="21" name="Picture 20">
            <a:extLst>
              <a:ext uri="{FF2B5EF4-FFF2-40B4-BE49-F238E27FC236}">
                <a16:creationId xmlns:a16="http://schemas.microsoft.com/office/drawing/2014/main" id="{63E040E4-87A6-4155-8F05-EE8B29CDDE0E}"/>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722019" y="4592577"/>
            <a:ext cx="2765748" cy="1574940"/>
          </a:xfrm>
          <a:prstGeom prst="rect">
            <a:avLst/>
          </a:prstGeom>
        </p:spPr>
      </p:pic>
    </p:spTree>
    <p:extLst>
      <p:ext uri="{BB962C8B-B14F-4D97-AF65-F5344CB8AC3E}">
        <p14:creationId xmlns:p14="http://schemas.microsoft.com/office/powerpoint/2010/main" val="20863472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par>
                                <p:cTn id="24" presetID="10" presetClass="entr" presetSubtype="0" fill="hold" nodeType="with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fade">
                                      <p:cBhvr>
                                        <p:cTn id="26" dur="500"/>
                                        <p:tgtEl>
                                          <p:spTgt spid="21"/>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026"/>
                                        </p:tgtEl>
                                        <p:attrNameLst>
                                          <p:attrName>style.visibility</p:attrName>
                                        </p:attrNameLst>
                                      </p:cBhvr>
                                      <p:to>
                                        <p:strVal val="visible"/>
                                      </p:to>
                                    </p:set>
                                    <p:animEffect transition="in" filter="fade">
                                      <p:cBhvr>
                                        <p:cTn id="31" dur="500"/>
                                        <p:tgtEl>
                                          <p:spTgt spid="1026"/>
                                        </p:tgtEl>
                                      </p:cBhvr>
                                    </p:animEffect>
                                  </p:childTnLst>
                                </p:cTn>
                              </p:par>
                              <p:par>
                                <p:cTn id="32" presetID="10" presetClass="entr" presetSubtype="0" fill="hold" nodeType="withEffect">
                                  <p:stCondLst>
                                    <p:cond delay="0"/>
                                  </p:stCondLst>
                                  <p:childTnLst>
                                    <p:set>
                                      <p:cBhvr>
                                        <p:cTn id="33" dur="1" fill="hold">
                                          <p:stCondLst>
                                            <p:cond delay="0"/>
                                          </p:stCondLst>
                                        </p:cTn>
                                        <p:tgtEl>
                                          <p:spTgt spid="1028"/>
                                        </p:tgtEl>
                                        <p:attrNameLst>
                                          <p:attrName>style.visibility</p:attrName>
                                        </p:attrNameLst>
                                      </p:cBhvr>
                                      <p:to>
                                        <p:strVal val="visible"/>
                                      </p:to>
                                    </p:set>
                                    <p:animEffect transition="in" filter="fade">
                                      <p:cBhvr>
                                        <p:cTn id="34" dur="50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6586899-7BCC-4F18-8031-45D7FBCFAD90}"/>
              </a:ext>
            </a:extLst>
          </p:cNvPr>
          <p:cNvSpPr>
            <a:spLocks noGrp="1"/>
          </p:cNvSpPr>
          <p:nvPr>
            <p:ph type="dt" sz="half" idx="10"/>
          </p:nvPr>
        </p:nvSpPr>
        <p:spPr/>
        <p:txBody>
          <a:bodyPr/>
          <a:lstStyle/>
          <a:p>
            <a:fld id="{E76A7EF3-412C-4FBA-A019-1D07868C5924}" type="datetime1">
              <a:rPr lang="en-US" smtClean="0"/>
              <a:t>6/8/2021</a:t>
            </a:fld>
            <a:endParaRPr lang="en-GB" dirty="0"/>
          </a:p>
        </p:txBody>
      </p:sp>
      <p:sp>
        <p:nvSpPr>
          <p:cNvPr id="4" name="Footer Placeholder 3">
            <a:extLst>
              <a:ext uri="{FF2B5EF4-FFF2-40B4-BE49-F238E27FC236}">
                <a16:creationId xmlns:a16="http://schemas.microsoft.com/office/drawing/2014/main" id="{CB41E578-F95F-4209-AB65-AC2E1D7587AE}"/>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DA1B3201-F7CA-4D96-B177-BC8742397649}"/>
              </a:ext>
            </a:extLst>
          </p:cNvPr>
          <p:cNvSpPr>
            <a:spLocks noGrp="1"/>
          </p:cNvSpPr>
          <p:nvPr>
            <p:ph type="sldNum" sz="quarter" idx="12"/>
          </p:nvPr>
        </p:nvSpPr>
        <p:spPr/>
        <p:txBody>
          <a:bodyPr/>
          <a:lstStyle/>
          <a:p>
            <a:fld id="{6C6AE60A-B69C-4790-82F7-3882EDF23186}" type="slidenum">
              <a:rPr lang="en-GB" smtClean="0"/>
              <a:t>20</a:t>
            </a:fld>
            <a:endParaRPr lang="en-GB" dirty="0"/>
          </a:p>
        </p:txBody>
      </p:sp>
      <p:sp>
        <p:nvSpPr>
          <p:cNvPr id="6" name="Title 5">
            <a:extLst>
              <a:ext uri="{FF2B5EF4-FFF2-40B4-BE49-F238E27FC236}">
                <a16:creationId xmlns:a16="http://schemas.microsoft.com/office/drawing/2014/main" id="{3B3B2537-A53D-4C05-9CB2-B2FB28E16639}"/>
              </a:ext>
            </a:extLst>
          </p:cNvPr>
          <p:cNvSpPr>
            <a:spLocks noGrp="1"/>
          </p:cNvSpPr>
          <p:nvPr>
            <p:ph type="title"/>
          </p:nvPr>
        </p:nvSpPr>
        <p:spPr>
          <a:xfrm>
            <a:off x="323850" y="620714"/>
            <a:ext cx="11537950" cy="972000"/>
          </a:xfrm>
        </p:spPr>
        <p:txBody>
          <a:bodyPr/>
          <a:lstStyle/>
          <a:p>
            <a:r>
              <a:rPr lang="en-GB" dirty="0" err="1"/>
              <a:t>ProtectIOn</a:t>
            </a:r>
            <a:r>
              <a:rPr lang="en-GB" dirty="0"/>
              <a:t> setting</a:t>
            </a:r>
            <a:endParaRPr lang="en-US" dirty="0"/>
          </a:p>
        </p:txBody>
      </p:sp>
      <p:pic>
        <p:nvPicPr>
          <p:cNvPr id="7" name="Picture 6">
            <a:extLst>
              <a:ext uri="{FF2B5EF4-FFF2-40B4-BE49-F238E27FC236}">
                <a16:creationId xmlns:a16="http://schemas.microsoft.com/office/drawing/2014/main" id="{235D082D-B2C5-4BE4-A6A4-BF8711AC9600}"/>
              </a:ext>
            </a:extLst>
          </p:cNvPr>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8608219" y="3578739"/>
            <a:ext cx="876060" cy="718107"/>
          </a:xfrm>
          <a:prstGeom prst="rect">
            <a:avLst/>
          </a:prstGeom>
        </p:spPr>
      </p:pic>
      <p:pic>
        <p:nvPicPr>
          <p:cNvPr id="8" name="Picture 7">
            <a:extLst>
              <a:ext uri="{FF2B5EF4-FFF2-40B4-BE49-F238E27FC236}">
                <a16:creationId xmlns:a16="http://schemas.microsoft.com/office/drawing/2014/main" id="{BA4FF806-A821-4EAC-90FC-5260F7F085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08218" y="4880021"/>
            <a:ext cx="810372" cy="810372"/>
          </a:xfrm>
          <a:prstGeom prst="rect">
            <a:avLst/>
          </a:prstGeom>
        </p:spPr>
      </p:pic>
      <p:pic>
        <p:nvPicPr>
          <p:cNvPr id="9" name="Picture 8">
            <a:extLst>
              <a:ext uri="{FF2B5EF4-FFF2-40B4-BE49-F238E27FC236}">
                <a16:creationId xmlns:a16="http://schemas.microsoft.com/office/drawing/2014/main" id="{E41C610E-AF85-4621-8700-5F23187A58A5}"/>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926" b="10939"/>
          <a:stretch/>
        </p:blipFill>
        <p:spPr>
          <a:xfrm>
            <a:off x="8608219" y="1979110"/>
            <a:ext cx="975239" cy="762000"/>
          </a:xfrm>
          <a:prstGeom prst="rect">
            <a:avLst/>
          </a:prstGeom>
        </p:spPr>
      </p:pic>
      <p:sp>
        <p:nvSpPr>
          <p:cNvPr id="10" name="Rectangle: Rounded Corners 9">
            <a:extLst>
              <a:ext uri="{FF2B5EF4-FFF2-40B4-BE49-F238E27FC236}">
                <a16:creationId xmlns:a16="http://schemas.microsoft.com/office/drawing/2014/main" id="{AA0AEF03-8526-420F-8F39-60968F037D4F}"/>
              </a:ext>
            </a:extLst>
          </p:cNvPr>
          <p:cNvSpPr/>
          <p:nvPr/>
        </p:nvSpPr>
        <p:spPr>
          <a:xfrm>
            <a:off x="1788079" y="2032793"/>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FCFF4C98-9F82-4616-A7FE-CFA174B3245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226479" y="5004593"/>
            <a:ext cx="736194" cy="736194"/>
          </a:xfrm>
          <a:prstGeom prst="rect">
            <a:avLst/>
          </a:prstGeom>
        </p:spPr>
      </p:pic>
      <p:sp>
        <p:nvSpPr>
          <p:cNvPr id="13" name="Rectangle: Rounded Corners 12">
            <a:extLst>
              <a:ext uri="{FF2B5EF4-FFF2-40B4-BE49-F238E27FC236}">
                <a16:creationId xmlns:a16="http://schemas.microsoft.com/office/drawing/2014/main" id="{933E127B-1A16-4651-B2F4-B59E9871D5B7}"/>
              </a:ext>
            </a:extLst>
          </p:cNvPr>
          <p:cNvSpPr/>
          <p:nvPr/>
        </p:nvSpPr>
        <p:spPr>
          <a:xfrm>
            <a:off x="1940479" y="4090193"/>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6" descr="AMD, Nvidia ramp up Linux driver support after Valve's ...">
            <a:extLst>
              <a:ext uri="{FF2B5EF4-FFF2-40B4-BE49-F238E27FC236}">
                <a16:creationId xmlns:a16="http://schemas.microsoft.com/office/drawing/2014/main" id="{2AEA890D-118D-4C7B-98E3-9B633ACF760B}"/>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3845479" y="4166393"/>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314BAC21-BFE0-41EA-A080-AFF2C3FCF1E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683679" y="4224497"/>
            <a:ext cx="467585" cy="467585"/>
          </a:xfrm>
          <a:prstGeom prst="rect">
            <a:avLst/>
          </a:prstGeom>
        </p:spPr>
      </p:pic>
      <p:pic>
        <p:nvPicPr>
          <p:cNvPr id="17" name="Picture 16">
            <a:extLst>
              <a:ext uri="{FF2B5EF4-FFF2-40B4-BE49-F238E27FC236}">
                <a16:creationId xmlns:a16="http://schemas.microsoft.com/office/drawing/2014/main" id="{5C4B752E-43FC-47DC-90C2-8320BCDDF8B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856398" y="4458289"/>
            <a:ext cx="480026" cy="480026"/>
          </a:xfrm>
          <a:prstGeom prst="rect">
            <a:avLst/>
          </a:prstGeom>
        </p:spPr>
      </p:pic>
      <p:grpSp>
        <p:nvGrpSpPr>
          <p:cNvPr id="24" name="Group 23">
            <a:extLst>
              <a:ext uri="{FF2B5EF4-FFF2-40B4-BE49-F238E27FC236}">
                <a16:creationId xmlns:a16="http://schemas.microsoft.com/office/drawing/2014/main" id="{770A7C68-3376-446A-A584-F4BDD671C4EA}"/>
              </a:ext>
            </a:extLst>
          </p:cNvPr>
          <p:cNvGrpSpPr/>
          <p:nvPr/>
        </p:nvGrpSpPr>
        <p:grpSpPr>
          <a:xfrm>
            <a:off x="5750479" y="2183977"/>
            <a:ext cx="1182721" cy="1182721"/>
            <a:chOff x="8989219" y="2308605"/>
            <a:chExt cx="1599895" cy="1599895"/>
          </a:xfrm>
        </p:grpSpPr>
        <p:pic>
          <p:nvPicPr>
            <p:cNvPr id="20" name="Picture 19">
              <a:extLst>
                <a:ext uri="{FF2B5EF4-FFF2-40B4-BE49-F238E27FC236}">
                  <a16:creationId xmlns:a16="http://schemas.microsoft.com/office/drawing/2014/main" id="{2C973D3C-17B4-4ECE-AF6D-6105BFC01EA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1" name="Rectangle 20">
              <a:extLst>
                <a:ext uri="{FF2B5EF4-FFF2-40B4-BE49-F238E27FC236}">
                  <a16:creationId xmlns:a16="http://schemas.microsoft.com/office/drawing/2014/main" id="{16453EF6-548A-4881-A5AD-D2931E87BB43}"/>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F93DB4B-5D56-489D-A7A2-21E5680E0A6E}"/>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2B339A74-11EA-49E0-A891-420E11EE9E9C}"/>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TextBox 24">
            <a:extLst>
              <a:ext uri="{FF2B5EF4-FFF2-40B4-BE49-F238E27FC236}">
                <a16:creationId xmlns:a16="http://schemas.microsoft.com/office/drawing/2014/main" id="{140F7175-094A-4D24-81CB-9B2E0C8E70E4}"/>
              </a:ext>
            </a:extLst>
          </p:cNvPr>
          <p:cNvSpPr txBox="1"/>
          <p:nvPr/>
        </p:nvSpPr>
        <p:spPr>
          <a:xfrm>
            <a:off x="5198839" y="3442088"/>
            <a:ext cx="2286000" cy="584775"/>
          </a:xfrm>
          <a:prstGeom prst="rect">
            <a:avLst/>
          </a:prstGeom>
          <a:noFill/>
        </p:spPr>
        <p:txBody>
          <a:bodyPr wrap="square" rtlCol="0">
            <a:spAutoFit/>
          </a:bodyPr>
          <a:lstStyle/>
          <a:p>
            <a:pPr algn="ctr"/>
            <a:r>
              <a:rPr lang="en-US" sz="1600" dirty="0"/>
              <a:t>Remote trusted path application</a:t>
            </a:r>
          </a:p>
        </p:txBody>
      </p:sp>
      <p:pic>
        <p:nvPicPr>
          <p:cNvPr id="26" name="Picture 25">
            <a:extLst>
              <a:ext uri="{FF2B5EF4-FFF2-40B4-BE49-F238E27FC236}">
                <a16:creationId xmlns:a16="http://schemas.microsoft.com/office/drawing/2014/main" id="{1ABFAAB6-EEA6-47B8-9821-35307C06B6E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986465" y="5367871"/>
            <a:ext cx="544813" cy="544813"/>
          </a:xfrm>
          <a:prstGeom prst="rect">
            <a:avLst/>
          </a:prstGeom>
        </p:spPr>
      </p:pic>
      <p:cxnSp>
        <p:nvCxnSpPr>
          <p:cNvPr id="28" name="Connector: Elbow 27">
            <a:extLst>
              <a:ext uri="{FF2B5EF4-FFF2-40B4-BE49-F238E27FC236}">
                <a16:creationId xmlns:a16="http://schemas.microsoft.com/office/drawing/2014/main" id="{B0D4EC57-EA67-4984-8B80-C1DE639AB394}"/>
              </a:ext>
            </a:extLst>
          </p:cNvPr>
          <p:cNvCxnSpPr>
            <a:stCxn id="10" idx="3"/>
            <a:endCxn id="9" idx="1"/>
          </p:cNvCxnSpPr>
          <p:nvPr/>
        </p:nvCxnSpPr>
        <p:spPr>
          <a:xfrm flipV="1">
            <a:off x="7807879" y="2360110"/>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3C878BF5-3A29-4C72-8C41-9ED22871CE35}"/>
              </a:ext>
            </a:extLst>
          </p:cNvPr>
          <p:cNvCxnSpPr>
            <a:cxnSpLocks/>
            <a:stCxn id="10" idx="3"/>
            <a:endCxn id="8" idx="1"/>
          </p:cNvCxnSpPr>
          <p:nvPr/>
        </p:nvCxnSpPr>
        <p:spPr>
          <a:xfrm>
            <a:off x="7807879" y="3937793"/>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4E5B617E-7B0E-49DF-B358-12DCFC7D1F6C}"/>
              </a:ext>
            </a:extLst>
          </p:cNvPr>
          <p:cNvCxnSpPr>
            <a:stCxn id="10" idx="3"/>
            <a:endCxn id="7" idx="1"/>
          </p:cNvCxnSpPr>
          <p:nvPr/>
        </p:nvCxnSpPr>
        <p:spPr>
          <a:xfrm>
            <a:off x="7807879" y="3937793"/>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4056C211-4FD6-459C-A2DB-35FBF50F38A2}"/>
              </a:ext>
            </a:extLst>
          </p:cNvPr>
          <p:cNvSpPr/>
          <p:nvPr/>
        </p:nvSpPr>
        <p:spPr>
          <a:xfrm>
            <a:off x="5151264" y="2108993"/>
            <a:ext cx="2428015" cy="191130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 name="Picture 39">
            <a:extLst>
              <a:ext uri="{FF2B5EF4-FFF2-40B4-BE49-F238E27FC236}">
                <a16:creationId xmlns:a16="http://schemas.microsoft.com/office/drawing/2014/main" id="{77F2A33E-2447-4678-88E7-BA2561585C1B}"/>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806236" y="1189918"/>
            <a:ext cx="480026" cy="480026"/>
          </a:xfrm>
          <a:prstGeom prst="rect">
            <a:avLst/>
          </a:prstGeom>
        </p:spPr>
      </p:pic>
      <p:pic>
        <p:nvPicPr>
          <p:cNvPr id="27" name="Picture 26">
            <a:extLst>
              <a:ext uri="{FF2B5EF4-FFF2-40B4-BE49-F238E27FC236}">
                <a16:creationId xmlns:a16="http://schemas.microsoft.com/office/drawing/2014/main" id="{9C01DFDF-5BA6-442D-BF83-F1C954ACFD53}"/>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82073" y="2475230"/>
            <a:ext cx="1253159" cy="1253159"/>
          </a:xfrm>
          <a:prstGeom prst="rect">
            <a:avLst/>
          </a:prstGeom>
        </p:spPr>
      </p:pic>
      <p:sp>
        <p:nvSpPr>
          <p:cNvPr id="30" name="Arrow: Left-Right 29">
            <a:extLst>
              <a:ext uri="{FF2B5EF4-FFF2-40B4-BE49-F238E27FC236}">
                <a16:creationId xmlns:a16="http://schemas.microsoft.com/office/drawing/2014/main" id="{444CC129-C9D8-44E1-97C5-0D86534AA9DA}"/>
              </a:ext>
            </a:extLst>
          </p:cNvPr>
          <p:cNvSpPr/>
          <p:nvPr/>
        </p:nvSpPr>
        <p:spPr>
          <a:xfrm>
            <a:off x="1519994" y="3013208"/>
            <a:ext cx="4419600" cy="168619"/>
          </a:xfrm>
          <a:prstGeom prst="leftRightArrow">
            <a:avLst>
              <a:gd name="adj1" fmla="val 50000"/>
              <a:gd name="adj2" fmla="val 108945"/>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A27AF5AA-8AA0-4960-B8A6-B52288A0D4A2}"/>
              </a:ext>
            </a:extLst>
          </p:cNvPr>
          <p:cNvSpPr txBox="1"/>
          <p:nvPr/>
        </p:nvSpPr>
        <p:spPr>
          <a:xfrm>
            <a:off x="-29548" y="3644168"/>
            <a:ext cx="1676400" cy="338554"/>
          </a:xfrm>
          <a:prstGeom prst="rect">
            <a:avLst/>
          </a:prstGeom>
          <a:noFill/>
        </p:spPr>
        <p:txBody>
          <a:bodyPr wrap="square" rtlCol="0">
            <a:spAutoFit/>
          </a:bodyPr>
          <a:lstStyle/>
          <a:p>
            <a:pPr algn="ctr"/>
            <a:r>
              <a:rPr lang="en-US" sz="1600" dirty="0"/>
              <a:t>Remote system</a:t>
            </a:r>
          </a:p>
        </p:txBody>
      </p:sp>
    </p:spTree>
    <p:extLst>
      <p:ext uri="{BB962C8B-B14F-4D97-AF65-F5344CB8AC3E}">
        <p14:creationId xmlns:p14="http://schemas.microsoft.com/office/powerpoint/2010/main" val="238925274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472CCE5D-B8EF-4565-BA95-69D8893B33CA}" type="datetime1">
              <a:rPr lang="en-US" smtClean="0"/>
              <a:t>6/8/2021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21</a:t>
            </a:fld>
            <a:endParaRPr lang="en-GB" dirty="0"/>
          </a:p>
        </p:txBody>
      </p:sp>
      <p:sp>
        <p:nvSpPr>
          <p:cNvPr id="6" name="Title 5"/>
          <p:cNvSpPr>
            <a:spLocks noGrp="1"/>
          </p:cNvSpPr>
          <p:nvPr>
            <p:ph type="title"/>
          </p:nvPr>
        </p:nvSpPr>
        <p:spPr/>
        <p:txBody>
          <a:bodyPr/>
          <a:lstStyle/>
          <a:p>
            <a:r>
              <a:rPr lang="en-US" dirty="0"/>
              <a:t>Solution 1: Transaction Confirmation Device</a:t>
            </a:r>
          </a:p>
        </p:txBody>
      </p:sp>
      <p:sp>
        <p:nvSpPr>
          <p:cNvPr id="23" name="Rounded Rectangle 22"/>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 name="Rectangle 23"/>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25" name="Rectangle 24"/>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26" name="Rectangle 25"/>
          <p:cNvSpPr/>
          <p:nvPr/>
        </p:nvSpPr>
        <p:spPr>
          <a:xfrm>
            <a:off x="3053747" y="2384240"/>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 name="TextBox 26"/>
          <p:cNvSpPr txBox="1"/>
          <p:nvPr/>
        </p:nvSpPr>
        <p:spPr>
          <a:xfrm>
            <a:off x="1324992" y="2401742"/>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28" name="Rectangle 27"/>
          <p:cNvSpPr/>
          <p:nvPr/>
        </p:nvSpPr>
        <p:spPr>
          <a:xfrm>
            <a:off x="3053747" y="2935797"/>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9" name="TextBox 28"/>
          <p:cNvSpPr txBox="1"/>
          <p:nvPr/>
        </p:nvSpPr>
        <p:spPr>
          <a:xfrm>
            <a:off x="1324992" y="2953299"/>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30" name="Rectangle 29"/>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1" name="TextBox 30"/>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32" name="TextBox 31"/>
          <p:cNvSpPr txBox="1"/>
          <p:nvPr/>
        </p:nvSpPr>
        <p:spPr>
          <a:xfrm>
            <a:off x="1302880" y="4054494"/>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35" name="TextBox 34"/>
          <p:cNvSpPr txBox="1"/>
          <p:nvPr/>
        </p:nvSpPr>
        <p:spPr>
          <a:xfrm>
            <a:off x="1300157" y="4604520"/>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40" name="Rectangle 39"/>
          <p:cNvSpPr/>
          <p:nvPr/>
        </p:nvSpPr>
        <p:spPr>
          <a:xfrm>
            <a:off x="3053747" y="3469882"/>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1" name="TextBox 40"/>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42" name="TextBox 41"/>
          <p:cNvSpPr txBox="1"/>
          <p:nvPr/>
        </p:nvSpPr>
        <p:spPr>
          <a:xfrm>
            <a:off x="3397482" y="2377457"/>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43" name="TextBox 42"/>
          <p:cNvSpPr txBox="1"/>
          <p:nvPr/>
        </p:nvSpPr>
        <p:spPr>
          <a:xfrm>
            <a:off x="3397482" y="2929738"/>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4" name="TextBox 43"/>
          <p:cNvSpPr txBox="1"/>
          <p:nvPr/>
        </p:nvSpPr>
        <p:spPr>
          <a:xfrm>
            <a:off x="3397482" y="3469882"/>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9" name="Isosceles Triangle 48"/>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Isosceles Triangle 49"/>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2" name="Straight Connector 51"/>
          <p:cNvCxnSpPr>
            <a:stCxn id="49" idx="3"/>
            <a:endCxn id="50"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3" name="Rectangle 52"/>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7" name="Straight Arrow Connector 66"/>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70" name="Rectangle 69"/>
          <p:cNvSpPr/>
          <p:nvPr/>
        </p:nvSpPr>
        <p:spPr>
          <a:xfrm>
            <a:off x="3992432" y="4052366"/>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71" name="Straight Arrow Connector 70"/>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72" name="Rectangle 71"/>
          <p:cNvSpPr/>
          <p:nvPr/>
        </p:nvSpPr>
        <p:spPr>
          <a:xfrm>
            <a:off x="3992432" y="4561945"/>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3" name="Rectangle 72"/>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p:cNvSpPr/>
          <p:nvPr/>
        </p:nvSpPr>
        <p:spPr>
          <a:xfrm>
            <a:off x="3505086"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TextBox 74"/>
          <p:cNvSpPr txBox="1"/>
          <p:nvPr/>
        </p:nvSpPr>
        <p:spPr>
          <a:xfrm>
            <a:off x="3997623" y="4058464"/>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6" name="TextBox 75"/>
          <p:cNvSpPr txBox="1"/>
          <p:nvPr/>
        </p:nvSpPr>
        <p:spPr>
          <a:xfrm>
            <a:off x="3958066" y="4556719"/>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pic>
        <p:nvPicPr>
          <p:cNvPr id="38" name="Content Placeholder 10"/>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9776207" y="4602227"/>
            <a:ext cx="1234617" cy="1234617"/>
          </a:xfrm>
        </p:spPr>
      </p:pic>
      <p:grpSp>
        <p:nvGrpSpPr>
          <p:cNvPr id="39" name="Group 38"/>
          <p:cNvGrpSpPr/>
          <p:nvPr/>
        </p:nvGrpSpPr>
        <p:grpSpPr>
          <a:xfrm>
            <a:off x="9763126" y="1352801"/>
            <a:ext cx="1153385" cy="1154524"/>
            <a:chOff x="8353048" y="2057400"/>
            <a:chExt cx="2532507" cy="2535007"/>
          </a:xfrm>
        </p:grpSpPr>
        <p:pic>
          <p:nvPicPr>
            <p:cNvPr id="45" name="Picture 4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53048" y="2057400"/>
              <a:ext cx="1153385" cy="1153385"/>
            </a:xfrm>
            <a:prstGeom prst="rect">
              <a:avLst/>
            </a:prstGeom>
          </p:spPr>
        </p:pic>
        <p:pic>
          <p:nvPicPr>
            <p:cNvPr id="46" name="Picture 4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737206" y="2057401"/>
              <a:ext cx="1148348" cy="1148348"/>
            </a:xfrm>
            <a:prstGeom prst="rect">
              <a:avLst/>
            </a:prstGeom>
          </p:spPr>
        </p:pic>
        <p:pic>
          <p:nvPicPr>
            <p:cNvPr id="47" name="Picture 4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53048" y="3439022"/>
              <a:ext cx="1153385" cy="1153385"/>
            </a:xfrm>
            <a:prstGeom prst="rect">
              <a:avLst/>
            </a:prstGeom>
          </p:spPr>
        </p:pic>
        <p:pic>
          <p:nvPicPr>
            <p:cNvPr id="48" name="Picture 4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737207" y="3438144"/>
              <a:ext cx="1148348" cy="1148348"/>
            </a:xfrm>
            <a:prstGeom prst="rect">
              <a:avLst/>
            </a:prstGeom>
          </p:spPr>
        </p:pic>
      </p:grpSp>
      <p:pic>
        <p:nvPicPr>
          <p:cNvPr id="51" name="Picture 5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743485" y="2903683"/>
            <a:ext cx="1236091" cy="1236091"/>
          </a:xfrm>
          <a:prstGeom prst="rect">
            <a:avLst/>
          </a:prstGeom>
        </p:spPr>
      </p:pic>
      <p:grpSp>
        <p:nvGrpSpPr>
          <p:cNvPr id="54" name="Group 53"/>
          <p:cNvGrpSpPr/>
          <p:nvPr/>
        </p:nvGrpSpPr>
        <p:grpSpPr>
          <a:xfrm>
            <a:off x="5545788" y="1369445"/>
            <a:ext cx="2605231" cy="5162551"/>
            <a:chOff x="6025063" y="1369445"/>
            <a:chExt cx="2605231" cy="5162551"/>
          </a:xfrm>
        </p:grpSpPr>
        <p:pic>
          <p:nvPicPr>
            <p:cNvPr id="55" name="Picture 4" descr="Image result for transaction confirmation devices"/>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025063" y="1369445"/>
              <a:ext cx="2605231" cy="5162551"/>
            </a:xfrm>
            <a:prstGeom prst="rect">
              <a:avLst/>
            </a:prstGeom>
            <a:noFill/>
            <a:extLst>
              <a:ext uri="{909E8E84-426E-40DD-AFC4-6F175D3DCCD1}">
                <a14:hiddenFill xmlns:a14="http://schemas.microsoft.com/office/drawing/2010/main">
                  <a:solidFill>
                    <a:srgbClr val="FFFFFF"/>
                  </a:solidFill>
                </a14:hiddenFill>
              </a:ext>
            </a:extLst>
          </p:spPr>
        </p:pic>
        <p:sp>
          <p:nvSpPr>
            <p:cNvPr id="56" name="TextBox 55"/>
            <p:cNvSpPr txBox="1"/>
            <p:nvPr/>
          </p:nvSpPr>
          <p:spPr>
            <a:xfrm>
              <a:off x="6271838" y="3982430"/>
              <a:ext cx="2023311" cy="1615827"/>
            </a:xfrm>
            <a:prstGeom prst="rect">
              <a:avLst/>
            </a:prstGeom>
            <a:solidFill>
              <a:sysClr val="window" lastClr="FFFFFF"/>
            </a:solidFill>
          </p:spPr>
          <p:txBody>
            <a:bodyPr wrap="none" rtlCol="0">
              <a:spAutoFit/>
            </a:bodyPr>
            <a:lstStyle/>
            <a:p>
              <a:pPr lvl="0">
                <a:defRPr/>
              </a:pPr>
              <a:r>
                <a:rPr lang="en-US" sz="1100" kern="0" dirty="0">
                  <a:solidFill>
                    <a:prstClr val="black"/>
                  </a:solidFill>
                  <a:latin typeface="Calibri" panose="020F0502020204030204"/>
                </a:rPr>
                <a:t>Android Protected Confirmation</a:t>
              </a:r>
            </a:p>
            <a:p>
              <a:pPr lvl="0">
                <a:defRPr/>
              </a:pPr>
              <a:endParaRPr lang="en-US" sz="1100" kern="0" dirty="0">
                <a:solidFill>
                  <a:prstClr val="black"/>
                </a:solidFill>
                <a:latin typeface="Calibri" panose="020F0502020204030204"/>
              </a:endParaRPr>
            </a:p>
            <a:p>
              <a:pPr lvl="0">
                <a:defRPr/>
              </a:pPr>
              <a:r>
                <a:rPr lang="en-US" sz="1100" kern="0" dirty="0">
                  <a:solidFill>
                    <a:prstClr val="black"/>
                  </a:solidFill>
                  <a:latin typeface="Calibri" panose="020F0502020204030204"/>
                </a:rPr>
                <a:t>You are going to program </a:t>
              </a:r>
            </a:p>
            <a:p>
              <a:pPr lvl="0">
                <a:defRPr/>
              </a:pPr>
              <a:r>
                <a:rPr lang="en-US" sz="1100" kern="0" dirty="0">
                  <a:solidFill>
                    <a:prstClr val="black"/>
                  </a:solidFill>
                  <a:latin typeface="Calibri" panose="020F0502020204030204"/>
                </a:rPr>
                <a:t>Heart beat 75 </a:t>
              </a:r>
            </a:p>
            <a:p>
              <a:pPr lvl="0">
                <a:defRPr/>
              </a:pPr>
              <a:r>
                <a:rPr lang="en-US" sz="1100" kern="0" dirty="0">
                  <a:solidFill>
                    <a:prstClr val="black"/>
                  </a:solidFill>
                  <a:latin typeface="Calibri" panose="020F0502020204030204"/>
                </a:rPr>
                <a:t>Insulin 177U</a:t>
              </a:r>
            </a:p>
            <a:p>
              <a:pPr lvl="0">
                <a:defRPr/>
              </a:pPr>
              <a:r>
                <a:rPr lang="en-US" sz="1100" kern="0" dirty="0">
                  <a:solidFill>
                    <a:prstClr val="black"/>
                  </a:solidFill>
                  <a:latin typeface="Calibri" panose="020F0502020204030204"/>
                </a:rPr>
                <a:t>Basal rate 0.025 U/</a:t>
              </a:r>
              <a:r>
                <a:rPr lang="en-US" sz="1100" kern="0" dirty="0" err="1">
                  <a:solidFill>
                    <a:prstClr val="black"/>
                  </a:solidFill>
                  <a:latin typeface="Calibri" panose="020F0502020204030204"/>
                </a:rPr>
                <a:t>Hr</a:t>
              </a:r>
              <a:endParaRPr lang="en-US" sz="1100" kern="0" dirty="0">
                <a:solidFill>
                  <a:prstClr val="black"/>
                </a:solidFill>
                <a:latin typeface="Calibri" panose="020F0502020204030204"/>
              </a:endParaRPr>
            </a:p>
            <a:p>
              <a:pPr lvl="0">
                <a:defRPr/>
              </a:pPr>
              <a:r>
                <a:rPr lang="en-US" sz="1100" kern="0" dirty="0">
                  <a:solidFill>
                    <a:prstClr val="black"/>
                  </a:solidFill>
                  <a:latin typeface="Calibri" panose="020F0502020204030204"/>
                </a:rPr>
                <a:t>Low level 60 mg/</a:t>
              </a:r>
              <a:r>
                <a:rPr lang="en-US" sz="1100" kern="0" dirty="0" err="1">
                  <a:solidFill>
                    <a:prstClr val="black"/>
                  </a:solidFill>
                  <a:latin typeface="Calibri" panose="020F0502020204030204"/>
                </a:rPr>
                <a:t>dL</a:t>
              </a:r>
              <a:endParaRPr lang="en-US" sz="1100" kern="0" dirty="0">
                <a:solidFill>
                  <a:prstClr val="black"/>
                </a:solidFill>
                <a:latin typeface="Calibri" panose="020F0502020204030204"/>
              </a:endParaRPr>
            </a:p>
            <a:p>
              <a:pPr lvl="0">
                <a:defRPr/>
              </a:pPr>
              <a:r>
                <a:rPr lang="en-US" sz="1100" kern="0" dirty="0">
                  <a:solidFill>
                    <a:prstClr val="black"/>
                  </a:solidFill>
                  <a:latin typeface="Calibri" panose="020F0502020204030204"/>
                </a:rPr>
                <a:t>High level 105 mg/</a:t>
              </a:r>
              <a:r>
                <a:rPr lang="en-US" sz="1100" kern="0" dirty="0" err="1">
                  <a:solidFill>
                    <a:prstClr val="black"/>
                  </a:solidFill>
                  <a:latin typeface="Calibri" panose="020F0502020204030204"/>
                </a:rPr>
                <a:t>dL</a:t>
              </a:r>
              <a:endParaRPr lang="en-US" sz="1100" kern="0" dirty="0">
                <a:solidFill>
                  <a:prstClr val="black"/>
                </a:solidFill>
                <a:latin typeface="Calibri" panose="020F0502020204030204"/>
              </a:endParaRPr>
            </a:p>
            <a:p>
              <a:pPr lvl="0">
                <a:defRPr/>
              </a:pPr>
              <a:r>
                <a:rPr lang="en-US" sz="1100" kern="0" dirty="0">
                  <a:solidFill>
                    <a:prstClr val="black"/>
                  </a:solidFill>
                  <a:latin typeface="Calibri" panose="020F0502020204030204"/>
                </a:rPr>
                <a:t>And more ……</a:t>
              </a:r>
            </a:p>
          </p:txBody>
        </p:sp>
      </p:grpSp>
      <p:sp>
        <p:nvSpPr>
          <p:cNvPr id="7" name="Rectangle 6"/>
          <p:cNvSpPr/>
          <p:nvPr/>
        </p:nvSpPr>
        <p:spPr>
          <a:xfrm>
            <a:off x="5821024" y="1971661"/>
            <a:ext cx="2106229" cy="404813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0405749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mph" presetSubtype="0" fill="remove" grpId="0" nodeType="clickEffect">
                                  <p:stCondLst>
                                    <p:cond delay="0"/>
                                  </p:stCondLst>
                                  <p:childTnLst>
                                    <p:animClr clrSpc="rgb" dir="cw">
                                      <p:cBhvr override="childStyle">
                                        <p:cTn id="6" dur="250" autoRev="1" fill="remove"/>
                                        <p:tgtEl>
                                          <p:spTgt spid="24"/>
                                        </p:tgtEl>
                                        <p:attrNameLst>
                                          <p:attrName>style.color</p:attrName>
                                        </p:attrNameLst>
                                      </p:cBhvr>
                                      <p:to>
                                        <a:srgbClr val="FF9966"/>
                                      </p:to>
                                    </p:animClr>
                                    <p:animClr clrSpc="rgb" dir="cw">
                                      <p:cBhvr>
                                        <p:cTn id="7" dur="250" autoRev="1" fill="remove"/>
                                        <p:tgtEl>
                                          <p:spTgt spid="24"/>
                                        </p:tgtEl>
                                        <p:attrNameLst>
                                          <p:attrName>fillcolor</p:attrName>
                                        </p:attrNameLst>
                                      </p:cBhvr>
                                      <p:to>
                                        <a:srgbClr val="FF9966"/>
                                      </p:to>
                                    </p:animClr>
                                    <p:set>
                                      <p:cBhvr>
                                        <p:cTn id="8" dur="250" autoRev="1" fill="remove"/>
                                        <p:tgtEl>
                                          <p:spTgt spid="24"/>
                                        </p:tgtEl>
                                        <p:attrNameLst>
                                          <p:attrName>fill.type</p:attrName>
                                        </p:attrNameLst>
                                      </p:cBhvr>
                                      <p:to>
                                        <p:strVal val="solid"/>
                                      </p:to>
                                    </p:set>
                                    <p:set>
                                      <p:cBhvr>
                                        <p:cTn id="9" dur="250" autoRev="1" fill="remove"/>
                                        <p:tgtEl>
                                          <p:spTgt spid="24"/>
                                        </p:tgtEl>
                                        <p:attrNameLst>
                                          <p:attrName>fill.on</p:attrName>
                                        </p:attrNameLst>
                                      </p:cBhvr>
                                      <p:to>
                                        <p:strVal val="true"/>
                                      </p:to>
                                    </p:set>
                                  </p:childTnLst>
                                </p:cTn>
                              </p:par>
                            </p:childTnLst>
                          </p:cTn>
                        </p:par>
                        <p:par>
                          <p:cTn id="10" fill="hold">
                            <p:stCondLst>
                              <p:cond delay="500"/>
                            </p:stCondLst>
                            <p:childTnLst>
                              <p:par>
                                <p:cTn id="11" presetID="10" presetClass="exit" presetSubtype="0" fill="hold" grpId="0" nodeType="afterEffect">
                                  <p:stCondLst>
                                    <p:cond delay="0"/>
                                  </p:stCondLst>
                                  <p:childTnLst>
                                    <p:animEffect transition="out" filter="fade">
                                      <p:cBhvr>
                                        <p:cTn id="12" dur="500"/>
                                        <p:tgtEl>
                                          <p:spTgt spid="7"/>
                                        </p:tgtEl>
                                      </p:cBhvr>
                                    </p:animEffect>
                                    <p:set>
                                      <p:cBhvr>
                                        <p:cTn id="13" dur="1" fill="hold">
                                          <p:stCondLst>
                                            <p:cond delay="499"/>
                                          </p:stCondLst>
                                        </p:cTn>
                                        <p:tgtEl>
                                          <p:spTgt spid="7"/>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9"/>
                                        </p:tgtEl>
                                        <p:attrNameLst>
                                          <p:attrName>style.visibility</p:attrName>
                                        </p:attrNameLst>
                                      </p:cBhvr>
                                      <p:to>
                                        <p:strVal val="visible"/>
                                      </p:to>
                                    </p:set>
                                    <p:animEffect transition="in" filter="fade">
                                      <p:cBhvr>
                                        <p:cTn id="18" dur="500"/>
                                        <p:tgtEl>
                                          <p:spTgt spid="3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51"/>
                                        </p:tgtEl>
                                        <p:attrNameLst>
                                          <p:attrName>style.visibility</p:attrName>
                                        </p:attrNameLst>
                                      </p:cBhvr>
                                      <p:to>
                                        <p:strVal val="visible"/>
                                      </p:to>
                                    </p:set>
                                    <p:animEffect transition="in" filter="fade">
                                      <p:cBhvr>
                                        <p:cTn id="23" dur="500"/>
                                        <p:tgtEl>
                                          <p:spTgt spid="51"/>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8"/>
                                        </p:tgtEl>
                                        <p:attrNameLst>
                                          <p:attrName>style.visibility</p:attrName>
                                        </p:attrNameLst>
                                      </p:cBhvr>
                                      <p:to>
                                        <p:strVal val="visible"/>
                                      </p:to>
                                    </p:set>
                                    <p:animEffect transition="in" filter="fade">
                                      <p:cBhvr>
                                        <p:cTn id="28"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7"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EC255C3-39A4-46D5-BF5F-B39ABAA65FBB}" type="datetime1">
              <a:rPr lang="en-US" smtClean="0"/>
              <a:t>6/8/2021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22</a:t>
            </a:fld>
            <a:endParaRPr lang="en-GB" dirty="0"/>
          </a:p>
        </p:txBody>
      </p:sp>
      <p:sp>
        <p:nvSpPr>
          <p:cNvPr id="6" name="Title 5"/>
          <p:cNvSpPr>
            <a:spLocks noGrp="1"/>
          </p:cNvSpPr>
          <p:nvPr>
            <p:ph type="title"/>
          </p:nvPr>
        </p:nvSpPr>
        <p:spPr/>
        <p:txBody>
          <a:bodyPr/>
          <a:lstStyle/>
          <a:p>
            <a:r>
              <a:rPr lang="en-US" dirty="0"/>
              <a:t>Solution 2: Input Signing</a:t>
            </a:r>
          </a:p>
        </p:txBody>
      </p:sp>
      <p:pic>
        <p:nvPicPr>
          <p:cNvPr id="20" name="Picture 19"/>
          <p:cNvPicPr>
            <a:picLocks noChangeAspect="1"/>
          </p:cNvPicPr>
          <p:nvPr/>
        </p:nvPicPr>
        <p:blipFill rotWithShape="1">
          <a:blip r:embed="rId3" cstate="print">
            <a:extLst>
              <a:ext uri="{28A0092B-C50C-407E-A947-70E740481C1C}">
                <a14:useLocalDpi xmlns:a14="http://schemas.microsoft.com/office/drawing/2010/main" val="0"/>
              </a:ext>
            </a:extLst>
          </a:blip>
          <a:srcRect l="36593" t="12095" r="29821" b="21238"/>
          <a:stretch/>
        </p:blipFill>
        <p:spPr>
          <a:xfrm>
            <a:off x="5908207" y="2950304"/>
            <a:ext cx="419937" cy="833543"/>
          </a:xfrm>
          <a:prstGeom prst="rect">
            <a:avLst/>
          </a:prstGeom>
        </p:spPr>
      </p:pic>
      <p:sp>
        <p:nvSpPr>
          <p:cNvPr id="21" name="Rectangle 20"/>
          <p:cNvSpPr/>
          <p:nvPr/>
        </p:nvSpPr>
        <p:spPr>
          <a:xfrm>
            <a:off x="5295818" y="3918633"/>
            <a:ext cx="1667909" cy="923330"/>
          </a:xfrm>
          <a:prstGeom prst="rect">
            <a:avLst/>
          </a:prstGeom>
        </p:spPr>
        <p:txBody>
          <a:bodyPr wrap="square">
            <a:spAutoFit/>
          </a:bodyPr>
          <a:lstStyle/>
          <a:p>
            <a:pPr algn="ctr"/>
            <a:r>
              <a:rPr lang="en-US" dirty="0"/>
              <a:t>Trusted embedded device</a:t>
            </a:r>
          </a:p>
        </p:txBody>
      </p:sp>
      <p:pic>
        <p:nvPicPr>
          <p:cNvPr id="24" name="Picture 2" descr="Could your pacemaker be hackable?"/>
          <p:cNvPicPr>
            <a:picLocks noChangeAspect="1" noChangeArrowheads="1"/>
          </p:cNvPicPr>
          <p:nvPr/>
        </p:nvPicPr>
        <p:blipFill rotWithShape="1">
          <a:blip r:embed="rId4" cstate="print">
            <a:extLst>
              <a:ext uri="{BEBA8EAE-BF5A-486C-A8C5-ECC9F3942E4B}">
                <a14:imgProps xmlns:a14="http://schemas.microsoft.com/office/drawing/2010/main">
                  <a14:imgLayer r:embed="rId5">
                    <a14:imgEffect>
                      <a14:backgroundRemoval t="0" b="100000" l="6250" r="94063"/>
                    </a14:imgEffect>
                  </a14:imgLayer>
                </a14:imgProps>
              </a:ext>
              <a:ext uri="{28A0092B-C50C-407E-A947-70E740481C1C}">
                <a14:useLocalDpi xmlns:a14="http://schemas.microsoft.com/office/drawing/2010/main" val="0"/>
              </a:ext>
            </a:extLst>
          </a:blip>
          <a:srcRect l="16328"/>
          <a:stretch/>
        </p:blipFill>
        <p:spPr bwMode="auto">
          <a:xfrm>
            <a:off x="9320022" y="1402811"/>
            <a:ext cx="2422822" cy="1628775"/>
          </a:xfrm>
          <a:prstGeom prst="rect">
            <a:avLst/>
          </a:prstGeom>
          <a:noFill/>
          <a:extLst>
            <a:ext uri="{909E8E84-426E-40DD-AFC4-6F175D3DCCD1}">
              <a14:hiddenFill xmlns:a14="http://schemas.microsoft.com/office/drawing/2010/main">
                <a:solidFill>
                  <a:srgbClr val="FFFFFF"/>
                </a:solidFill>
              </a14:hiddenFill>
            </a:ext>
          </a:extLst>
        </p:spPr>
      </p:pic>
      <p:cxnSp>
        <p:nvCxnSpPr>
          <p:cNvPr id="26" name="Straight Arrow Connector 25"/>
          <p:cNvCxnSpPr>
            <a:stCxn id="11" idx="3"/>
          </p:cNvCxnSpPr>
          <p:nvPr/>
        </p:nvCxnSpPr>
        <p:spPr>
          <a:xfrm flipV="1">
            <a:off x="4151797" y="3449252"/>
            <a:ext cx="1484622" cy="11324"/>
          </a:xfrm>
          <a:prstGeom prst="straightConnector1">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7" name="Elbow Connector 26"/>
          <p:cNvCxnSpPr/>
          <p:nvPr/>
        </p:nvCxnSpPr>
        <p:spPr>
          <a:xfrm flipV="1">
            <a:off x="6328144" y="2122613"/>
            <a:ext cx="2619651" cy="1252618"/>
          </a:xfrm>
          <a:prstGeom prst="bentConnector3">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8" name="Elbow Connector 27"/>
          <p:cNvCxnSpPr/>
          <p:nvPr/>
        </p:nvCxnSpPr>
        <p:spPr>
          <a:xfrm>
            <a:off x="6328144" y="3375231"/>
            <a:ext cx="2642432" cy="1730169"/>
          </a:xfrm>
          <a:prstGeom prst="bentConnector3">
            <a:avLst>
              <a:gd name="adj1" fmla="val 49303"/>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Image result for dana diabecare rs"/>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483855" y="4450543"/>
            <a:ext cx="2280902" cy="1140451"/>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3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742035" y="2464184"/>
            <a:ext cx="797064" cy="797064"/>
          </a:xfrm>
          <a:prstGeom prst="rect">
            <a:avLst/>
          </a:prstGeom>
        </p:spPr>
      </p:pic>
      <p:pic>
        <p:nvPicPr>
          <p:cNvPr id="39" name="Picture 3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742035" y="5152796"/>
            <a:ext cx="797064" cy="797064"/>
          </a:xfrm>
          <a:prstGeom prst="rect">
            <a:avLst/>
          </a:prstGeom>
        </p:spPr>
      </p:pic>
      <p:grpSp>
        <p:nvGrpSpPr>
          <p:cNvPr id="7" name="Group 6"/>
          <p:cNvGrpSpPr/>
          <p:nvPr/>
        </p:nvGrpSpPr>
        <p:grpSpPr>
          <a:xfrm>
            <a:off x="649413" y="1821945"/>
            <a:ext cx="3539206" cy="3824517"/>
            <a:chOff x="627203" y="1821945"/>
            <a:chExt cx="3539206" cy="3824517"/>
          </a:xfrm>
        </p:grpSpPr>
        <p:sp>
          <p:nvSpPr>
            <p:cNvPr id="67" name="Rounded Rectangle 66"/>
            <p:cNvSpPr/>
            <p:nvPr/>
          </p:nvSpPr>
          <p:spPr>
            <a:xfrm>
              <a:off x="627203" y="2018966"/>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8" name="Rectangle 67"/>
            <p:cNvSpPr/>
            <p:nvPr/>
          </p:nvSpPr>
          <p:spPr>
            <a:xfrm>
              <a:off x="1116205" y="5082709"/>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69" name="Rectangle 68"/>
            <p:cNvSpPr/>
            <p:nvPr/>
          </p:nvSpPr>
          <p:spPr>
            <a:xfrm>
              <a:off x="2552538" y="5069820"/>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70" name="Rectangle 69"/>
            <p:cNvSpPr/>
            <p:nvPr/>
          </p:nvSpPr>
          <p:spPr>
            <a:xfrm>
              <a:off x="2421937" y="2234524"/>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1" name="TextBox 70"/>
            <p:cNvSpPr txBox="1"/>
            <p:nvPr/>
          </p:nvSpPr>
          <p:spPr>
            <a:xfrm>
              <a:off x="693182" y="2252026"/>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72" name="Rectangle 71"/>
            <p:cNvSpPr/>
            <p:nvPr/>
          </p:nvSpPr>
          <p:spPr>
            <a:xfrm>
              <a:off x="2421937" y="2786081"/>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3" name="TextBox 72"/>
            <p:cNvSpPr txBox="1"/>
            <p:nvPr/>
          </p:nvSpPr>
          <p:spPr>
            <a:xfrm>
              <a:off x="693182" y="2803583"/>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74" name="Rectangle 73"/>
            <p:cNvSpPr/>
            <p:nvPr/>
          </p:nvSpPr>
          <p:spPr>
            <a:xfrm>
              <a:off x="707723" y="1975720"/>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5" name="TextBox 74"/>
            <p:cNvSpPr txBox="1"/>
            <p:nvPr/>
          </p:nvSpPr>
          <p:spPr>
            <a:xfrm>
              <a:off x="671070" y="1821945"/>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76" name="TextBox 75"/>
            <p:cNvSpPr txBox="1"/>
            <p:nvPr/>
          </p:nvSpPr>
          <p:spPr>
            <a:xfrm>
              <a:off x="671070" y="3904778"/>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7" name="TextBox 76"/>
            <p:cNvSpPr txBox="1"/>
            <p:nvPr/>
          </p:nvSpPr>
          <p:spPr>
            <a:xfrm>
              <a:off x="668347" y="4454804"/>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8" name="Rectangle 77"/>
            <p:cNvSpPr/>
            <p:nvPr/>
          </p:nvSpPr>
          <p:spPr>
            <a:xfrm>
              <a:off x="2421937" y="3320166"/>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9" name="TextBox 78"/>
            <p:cNvSpPr txBox="1"/>
            <p:nvPr/>
          </p:nvSpPr>
          <p:spPr>
            <a:xfrm>
              <a:off x="679929" y="3337668"/>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80" name="TextBox 79"/>
            <p:cNvSpPr txBox="1"/>
            <p:nvPr/>
          </p:nvSpPr>
          <p:spPr>
            <a:xfrm>
              <a:off x="2765672" y="2227741"/>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81" name="TextBox 80"/>
            <p:cNvSpPr txBox="1"/>
            <p:nvPr/>
          </p:nvSpPr>
          <p:spPr>
            <a:xfrm>
              <a:off x="2765672" y="2780022"/>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2" name="TextBox 81"/>
            <p:cNvSpPr txBox="1"/>
            <p:nvPr/>
          </p:nvSpPr>
          <p:spPr>
            <a:xfrm>
              <a:off x="2765672" y="3320166"/>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3" name="Isosceles Triangle 82"/>
            <p:cNvSpPr/>
            <p:nvPr/>
          </p:nvSpPr>
          <p:spPr>
            <a:xfrm>
              <a:off x="3912865" y="2144869"/>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Isosceles Triangle 83"/>
            <p:cNvSpPr/>
            <p:nvPr/>
          </p:nvSpPr>
          <p:spPr>
            <a:xfrm flipV="1">
              <a:off x="3912865" y="493692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5" name="Straight Connector 84"/>
            <p:cNvCxnSpPr>
              <a:stCxn id="83" idx="3"/>
              <a:endCxn id="84" idx="3"/>
            </p:cNvCxnSpPr>
            <p:nvPr/>
          </p:nvCxnSpPr>
          <p:spPr>
            <a:xfrm>
              <a:off x="4002620" y="2299619"/>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6" name="Rectangle 85"/>
            <p:cNvSpPr/>
            <p:nvPr/>
          </p:nvSpPr>
          <p:spPr>
            <a:xfrm>
              <a:off x="3958851" y="2357609"/>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7" name="Straight Arrow Connector 86"/>
            <p:cNvCxnSpPr/>
            <p:nvPr/>
          </p:nvCxnSpPr>
          <p:spPr>
            <a:xfrm>
              <a:off x="2445156" y="4117484"/>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88" name="Rectangle 87"/>
            <p:cNvSpPr/>
            <p:nvPr/>
          </p:nvSpPr>
          <p:spPr>
            <a:xfrm>
              <a:off x="3360622" y="3902650"/>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89" name="Straight Arrow Connector 88"/>
            <p:cNvCxnSpPr/>
            <p:nvPr/>
          </p:nvCxnSpPr>
          <p:spPr>
            <a:xfrm>
              <a:off x="2445156" y="4627063"/>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90" name="Rectangle 89"/>
            <p:cNvSpPr/>
            <p:nvPr/>
          </p:nvSpPr>
          <p:spPr>
            <a:xfrm>
              <a:off x="3360622" y="4412229"/>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1" name="Rectangle 90"/>
            <p:cNvSpPr/>
            <p:nvPr/>
          </p:nvSpPr>
          <p:spPr>
            <a:xfrm>
              <a:off x="2578564" y="4041284"/>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p:cNvSpPr/>
            <p:nvPr/>
          </p:nvSpPr>
          <p:spPr>
            <a:xfrm>
              <a:off x="2873276" y="4541053"/>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TextBox 92"/>
            <p:cNvSpPr txBox="1"/>
            <p:nvPr/>
          </p:nvSpPr>
          <p:spPr>
            <a:xfrm>
              <a:off x="3365813" y="3908748"/>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94" name="TextBox 93"/>
            <p:cNvSpPr txBox="1"/>
            <p:nvPr/>
          </p:nvSpPr>
          <p:spPr>
            <a:xfrm>
              <a:off x="3326256" y="4407003"/>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pic>
        <p:nvPicPr>
          <p:cNvPr id="2" name="Picture 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796861" y="2227839"/>
            <a:ext cx="583794" cy="583794"/>
          </a:xfrm>
          <a:prstGeom prst="rect">
            <a:avLst/>
          </a:prstGeom>
        </p:spPr>
      </p:pic>
      <p:sp>
        <p:nvSpPr>
          <p:cNvPr id="8" name="Rectangle 7"/>
          <p:cNvSpPr/>
          <p:nvPr/>
        </p:nvSpPr>
        <p:spPr>
          <a:xfrm>
            <a:off x="1557132" y="2820988"/>
            <a:ext cx="2631487" cy="1477328"/>
          </a:xfrm>
          <a:prstGeom prst="rect">
            <a:avLst/>
          </a:prstGeom>
          <a:solidFill>
            <a:schemeClr val="accent4">
              <a:lumMod val="20000"/>
              <a:lumOff val="80000"/>
            </a:schemeClr>
          </a:solidFill>
          <a:ln>
            <a:solidFill>
              <a:schemeClr val="tx2"/>
            </a:solidFill>
          </a:ln>
        </p:spPr>
        <p:txBody>
          <a:bodyPr wrap="square">
            <a:spAutoFit/>
          </a:bodyPr>
          <a:lstStyle/>
          <a:p>
            <a:pPr lvl="0">
              <a:defRPr/>
            </a:pPr>
            <a:r>
              <a:rPr lang="en-US" kern="0" dirty="0">
                <a:solidFill>
                  <a:prstClr val="black"/>
                </a:solidFill>
                <a:latin typeface="Calibri" panose="020F0502020204030204"/>
              </a:rPr>
              <a:t>Heart beat 75 </a:t>
            </a:r>
          </a:p>
          <a:p>
            <a:pPr lvl="0">
              <a:defRPr/>
            </a:pPr>
            <a:r>
              <a:rPr lang="en-US" kern="0" dirty="0">
                <a:solidFill>
                  <a:prstClr val="black"/>
                </a:solidFill>
                <a:latin typeface="Calibri" panose="020F0502020204030204"/>
              </a:rPr>
              <a:t>Insulin 177U</a:t>
            </a:r>
          </a:p>
          <a:p>
            <a:pPr lvl="0">
              <a:defRPr/>
            </a:pPr>
            <a:r>
              <a:rPr lang="en-US" kern="0" dirty="0">
                <a:solidFill>
                  <a:prstClr val="black"/>
                </a:solidFill>
                <a:latin typeface="Calibri" panose="020F0502020204030204"/>
              </a:rPr>
              <a:t>Basal rate 0.025 U/</a:t>
            </a:r>
            <a:r>
              <a:rPr lang="en-US" kern="0" dirty="0" err="1">
                <a:solidFill>
                  <a:prstClr val="black"/>
                </a:solidFill>
                <a:latin typeface="Calibri" panose="020F0502020204030204"/>
              </a:rPr>
              <a:t>Hr</a:t>
            </a:r>
            <a:endParaRPr lang="en-US" kern="0" dirty="0">
              <a:solidFill>
                <a:prstClr val="black"/>
              </a:solidFill>
              <a:latin typeface="Calibri" panose="020F0502020204030204"/>
            </a:endParaRPr>
          </a:p>
          <a:p>
            <a:pPr lvl="0">
              <a:defRPr/>
            </a:pPr>
            <a:r>
              <a:rPr lang="en-US" kern="0" dirty="0">
                <a:solidFill>
                  <a:prstClr val="black"/>
                </a:solidFill>
                <a:latin typeface="Calibri" panose="020F0502020204030204"/>
              </a:rPr>
              <a:t>Low level 60 mg/</a:t>
            </a:r>
            <a:r>
              <a:rPr lang="en-US" kern="0" dirty="0" err="1">
                <a:solidFill>
                  <a:prstClr val="black"/>
                </a:solidFill>
                <a:latin typeface="Calibri" panose="020F0502020204030204"/>
              </a:rPr>
              <a:t>dL</a:t>
            </a:r>
            <a:endParaRPr lang="en-US" kern="0" dirty="0">
              <a:solidFill>
                <a:prstClr val="black"/>
              </a:solidFill>
              <a:latin typeface="Calibri" panose="020F0502020204030204"/>
            </a:endParaRPr>
          </a:p>
          <a:p>
            <a:pPr lvl="0">
              <a:defRPr/>
            </a:pPr>
            <a:r>
              <a:rPr lang="en-US" kern="0" dirty="0">
                <a:solidFill>
                  <a:prstClr val="black"/>
                </a:solidFill>
                <a:latin typeface="Calibri" panose="020F0502020204030204"/>
              </a:rPr>
              <a:t>High level 105 mg/</a:t>
            </a:r>
            <a:r>
              <a:rPr lang="en-US" kern="0" dirty="0" err="1">
                <a:solidFill>
                  <a:prstClr val="black"/>
                </a:solidFill>
                <a:latin typeface="Calibri" panose="020F0502020204030204"/>
              </a:rPr>
              <a:t>dL</a:t>
            </a:r>
            <a:endParaRPr lang="en-US" kern="0" dirty="0">
              <a:solidFill>
                <a:prstClr val="black"/>
              </a:solidFill>
              <a:latin typeface="Calibri" panose="020F0502020204030204"/>
            </a:endParaRPr>
          </a:p>
        </p:txBody>
      </p:sp>
    </p:spTree>
    <p:extLst>
      <p:ext uri="{BB962C8B-B14F-4D97-AF65-F5344CB8AC3E}">
        <p14:creationId xmlns:p14="http://schemas.microsoft.com/office/powerpoint/2010/main" val="272851694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7"/>
                                        </p:tgtEl>
                                        <p:attrNameLst>
                                          <p:attrName>style.visibility</p:attrName>
                                        </p:attrNameLst>
                                      </p:cBhvr>
                                      <p:to>
                                        <p:strVal val="hidden"/>
                                      </p:to>
                                    </p:set>
                                  </p:childTnLst>
                                </p:cTn>
                              </p:par>
                            </p:childTnLst>
                          </p:cTn>
                        </p:par>
                        <p:par>
                          <p:cTn id="15" fill="hold">
                            <p:stCondLst>
                              <p:cond delay="0"/>
                            </p:stCondLst>
                            <p:childTnLst>
                              <p:par>
                                <p:cTn id="16" presetID="10" presetClass="entr" presetSubtype="0" fill="hold" grpId="0" nodeType="after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wipe(left)">
                                      <p:cBhvr>
                                        <p:cTn id="23" dur="500"/>
                                        <p:tgtEl>
                                          <p:spTgt spid="26"/>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fade">
                                      <p:cBhvr>
                                        <p:cTn id="28" dur="500"/>
                                        <p:tgtEl>
                                          <p:spTgt spid="2"/>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27"/>
                                        </p:tgtEl>
                                        <p:attrNameLst>
                                          <p:attrName>style.visibility</p:attrName>
                                        </p:attrNameLst>
                                      </p:cBhvr>
                                      <p:to>
                                        <p:strVal val="visible"/>
                                      </p:to>
                                    </p:set>
                                    <p:animEffect transition="in" filter="wipe(left)">
                                      <p:cBhvr>
                                        <p:cTn id="33" dur="500"/>
                                        <p:tgtEl>
                                          <p:spTgt spid="27"/>
                                        </p:tgtEl>
                                      </p:cBhvr>
                                    </p:animEffect>
                                  </p:childTnLst>
                                </p:cTn>
                              </p:par>
                              <p:par>
                                <p:cTn id="34" presetID="22" presetClass="entr" presetSubtype="8" fill="hold" nodeType="withEffect">
                                  <p:stCondLst>
                                    <p:cond delay="0"/>
                                  </p:stCondLst>
                                  <p:childTnLst>
                                    <p:set>
                                      <p:cBhvr>
                                        <p:cTn id="35" dur="1" fill="hold">
                                          <p:stCondLst>
                                            <p:cond delay="0"/>
                                          </p:stCondLst>
                                        </p:cTn>
                                        <p:tgtEl>
                                          <p:spTgt spid="28"/>
                                        </p:tgtEl>
                                        <p:attrNameLst>
                                          <p:attrName>style.visibility</p:attrName>
                                        </p:attrNameLst>
                                      </p:cBhvr>
                                      <p:to>
                                        <p:strVal val="visible"/>
                                      </p:to>
                                    </p:set>
                                    <p:animEffect transition="in" filter="wipe(left)">
                                      <p:cBhvr>
                                        <p:cTn id="36" dur="500"/>
                                        <p:tgtEl>
                                          <p:spTgt spid="28"/>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36"/>
                                        </p:tgtEl>
                                        <p:attrNameLst>
                                          <p:attrName>style.visibility</p:attrName>
                                        </p:attrNameLst>
                                      </p:cBhvr>
                                      <p:to>
                                        <p:strVal val="visible"/>
                                      </p:to>
                                    </p:set>
                                    <p:animEffect transition="in" filter="fade">
                                      <p:cBhvr>
                                        <p:cTn id="41" dur="500"/>
                                        <p:tgtEl>
                                          <p:spTgt spid="36"/>
                                        </p:tgtEl>
                                      </p:cBhvr>
                                    </p:animEffect>
                                  </p:childTnLst>
                                </p:cTn>
                              </p:par>
                              <p:par>
                                <p:cTn id="42" presetID="10" presetClass="entr" presetSubtype="0" fill="hold" nodeType="withEffect">
                                  <p:stCondLst>
                                    <p:cond delay="0"/>
                                  </p:stCondLst>
                                  <p:childTnLst>
                                    <p:set>
                                      <p:cBhvr>
                                        <p:cTn id="43" dur="1" fill="hold">
                                          <p:stCondLst>
                                            <p:cond delay="0"/>
                                          </p:stCondLst>
                                        </p:cTn>
                                        <p:tgtEl>
                                          <p:spTgt spid="39"/>
                                        </p:tgtEl>
                                        <p:attrNameLst>
                                          <p:attrName>style.visibility</p:attrName>
                                        </p:attrNameLst>
                                      </p:cBhvr>
                                      <p:to>
                                        <p:strVal val="visible"/>
                                      </p:to>
                                    </p:set>
                                    <p:animEffect transition="in" filter="fade">
                                      <p:cBhvr>
                                        <p:cTn id="44"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8"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a:xfrm>
            <a:off x="4036219" y="5257800"/>
            <a:ext cx="5791200" cy="5334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p:cNvSpPr>
            <a:spLocks noGrp="1"/>
          </p:cNvSpPr>
          <p:nvPr>
            <p:ph type="dt" sz="half" idx="10"/>
          </p:nvPr>
        </p:nvSpPr>
        <p:spPr/>
        <p:txBody>
          <a:bodyPr/>
          <a:lstStyle/>
          <a:p>
            <a:fld id="{E8EA8F10-3F8F-48F3-99B0-B7210BF97C1C}" type="datetime1">
              <a:rPr lang="en-US" smtClean="0"/>
              <a:t>6/8/2021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23</a:t>
            </a:fld>
            <a:endParaRPr lang="en-GB" dirty="0"/>
          </a:p>
        </p:txBody>
      </p:sp>
      <p:sp>
        <p:nvSpPr>
          <p:cNvPr id="6" name="Title 5"/>
          <p:cNvSpPr>
            <a:spLocks noGrp="1"/>
          </p:cNvSpPr>
          <p:nvPr>
            <p:ph type="title"/>
          </p:nvPr>
        </p:nvSpPr>
        <p:spPr/>
        <p:txBody>
          <a:bodyPr/>
          <a:lstStyle/>
          <a:p>
            <a:r>
              <a:rPr lang="en-US" dirty="0"/>
              <a:t>Display manipulation attack</a:t>
            </a:r>
          </a:p>
        </p:txBody>
      </p:sp>
      <p:sp>
        <p:nvSpPr>
          <p:cNvPr id="7" name="Rectangle 6"/>
          <p:cNvSpPr/>
          <p:nvPr/>
        </p:nvSpPr>
        <p:spPr>
          <a:xfrm>
            <a:off x="9249057" y="3138952"/>
            <a:ext cx="1986907" cy="381000"/>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dirty="0"/>
              <a:t>17</a:t>
            </a:r>
          </a:p>
        </p:txBody>
      </p:sp>
      <p:sp>
        <p:nvSpPr>
          <p:cNvPr id="8" name="Rectangle 7"/>
          <p:cNvSpPr/>
          <p:nvPr/>
        </p:nvSpPr>
        <p:spPr>
          <a:xfrm>
            <a:off x="835818" y="3144786"/>
            <a:ext cx="1254321" cy="369332"/>
          </a:xfrm>
          <a:prstGeom prst="rect">
            <a:avLst/>
          </a:prstGeom>
        </p:spPr>
        <p:txBody>
          <a:bodyPr wrap="square">
            <a:spAutoFit/>
          </a:bodyPr>
          <a:lstStyle/>
          <a:p>
            <a:pPr algn="ctr"/>
            <a:r>
              <a:rPr lang="en-US" dirty="0"/>
              <a:t>177</a:t>
            </a:r>
          </a:p>
        </p:txBody>
      </p:sp>
      <p:pic>
        <p:nvPicPr>
          <p:cNvPr id="10" name="Picture 9"/>
          <p:cNvPicPr>
            <a:picLocks noChangeAspect="1"/>
          </p:cNvPicPr>
          <p:nvPr/>
        </p:nvPicPr>
        <p:blipFill rotWithShape="1">
          <a:blip r:embed="rId3" cstate="print">
            <a:extLst>
              <a:ext uri="{28A0092B-C50C-407E-A947-70E740481C1C}">
                <a14:useLocalDpi xmlns:a14="http://schemas.microsoft.com/office/drawing/2010/main" val="0"/>
              </a:ext>
            </a:extLst>
          </a:blip>
          <a:srcRect l="36593" t="12095" r="29821" b="21238"/>
          <a:stretch/>
        </p:blipFill>
        <p:spPr>
          <a:xfrm>
            <a:off x="5156544" y="1592714"/>
            <a:ext cx="385273" cy="764738"/>
          </a:xfrm>
          <a:prstGeom prst="rect">
            <a:avLst/>
          </a:prstGeom>
        </p:spPr>
      </p:pic>
      <p:sp>
        <p:nvSpPr>
          <p:cNvPr id="16" name="Rectangle 15"/>
          <p:cNvSpPr/>
          <p:nvPr/>
        </p:nvSpPr>
        <p:spPr>
          <a:xfrm>
            <a:off x="4722019" y="3144786"/>
            <a:ext cx="1254321" cy="369332"/>
          </a:xfrm>
          <a:prstGeom prst="rect">
            <a:avLst/>
          </a:prstGeom>
        </p:spPr>
        <p:txBody>
          <a:bodyPr wrap="square">
            <a:spAutoFit/>
          </a:bodyPr>
          <a:lstStyle/>
          <a:p>
            <a:pPr algn="ctr"/>
            <a:r>
              <a:rPr lang="en-US" dirty="0"/>
              <a:t>177</a:t>
            </a:r>
          </a:p>
        </p:txBody>
      </p:sp>
      <p:sp>
        <p:nvSpPr>
          <p:cNvPr id="17" name="Rectangle 16"/>
          <p:cNvSpPr/>
          <p:nvPr/>
        </p:nvSpPr>
        <p:spPr>
          <a:xfrm>
            <a:off x="9249057" y="4000488"/>
            <a:ext cx="1986907" cy="381000"/>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dirty="0"/>
              <a:t>177</a:t>
            </a:r>
          </a:p>
        </p:txBody>
      </p:sp>
      <p:sp>
        <p:nvSpPr>
          <p:cNvPr id="18" name="Rectangle 17"/>
          <p:cNvSpPr/>
          <p:nvPr/>
        </p:nvSpPr>
        <p:spPr>
          <a:xfrm>
            <a:off x="835818" y="4006322"/>
            <a:ext cx="1254321" cy="369332"/>
          </a:xfrm>
          <a:prstGeom prst="rect">
            <a:avLst/>
          </a:prstGeom>
        </p:spPr>
        <p:txBody>
          <a:bodyPr wrap="square">
            <a:spAutoFit/>
          </a:bodyPr>
          <a:lstStyle/>
          <a:p>
            <a:pPr algn="ctr"/>
            <a:r>
              <a:rPr lang="en-US" b="0" dirty="0"/>
              <a:t>7</a:t>
            </a:r>
          </a:p>
        </p:txBody>
      </p:sp>
      <p:sp>
        <p:nvSpPr>
          <p:cNvPr id="19" name="Rectangle 18"/>
          <p:cNvSpPr/>
          <p:nvPr/>
        </p:nvSpPr>
        <p:spPr>
          <a:xfrm>
            <a:off x="4722019" y="4006322"/>
            <a:ext cx="1254321" cy="369332"/>
          </a:xfrm>
          <a:prstGeom prst="rect">
            <a:avLst/>
          </a:prstGeom>
        </p:spPr>
        <p:txBody>
          <a:bodyPr wrap="square">
            <a:spAutoFit/>
          </a:bodyPr>
          <a:lstStyle/>
          <a:p>
            <a:pPr algn="ctr"/>
            <a:r>
              <a:rPr lang="en-US" dirty="0"/>
              <a:t>1777</a:t>
            </a:r>
          </a:p>
        </p:txBody>
      </p:sp>
      <p:sp>
        <p:nvSpPr>
          <p:cNvPr id="20" name="Rectangle 19"/>
          <p:cNvSpPr/>
          <p:nvPr/>
        </p:nvSpPr>
        <p:spPr>
          <a:xfrm>
            <a:off x="835818" y="5334000"/>
            <a:ext cx="1981201" cy="369332"/>
          </a:xfrm>
          <a:prstGeom prst="rect">
            <a:avLst/>
          </a:prstGeom>
        </p:spPr>
        <p:txBody>
          <a:bodyPr wrap="square">
            <a:spAutoFit/>
          </a:bodyPr>
          <a:lstStyle/>
          <a:p>
            <a:pPr algn="ctr"/>
            <a:r>
              <a:rPr lang="en-US" dirty="0"/>
              <a:t>User sees 177</a:t>
            </a:r>
          </a:p>
        </p:txBody>
      </p:sp>
      <p:sp>
        <p:nvSpPr>
          <p:cNvPr id="21" name="Rectangle 20"/>
          <p:cNvSpPr/>
          <p:nvPr/>
        </p:nvSpPr>
        <p:spPr>
          <a:xfrm>
            <a:off x="3895871" y="5334000"/>
            <a:ext cx="2667000" cy="369332"/>
          </a:xfrm>
          <a:prstGeom prst="rect">
            <a:avLst/>
          </a:prstGeom>
        </p:spPr>
        <p:txBody>
          <a:bodyPr wrap="square">
            <a:spAutoFit/>
          </a:bodyPr>
          <a:lstStyle/>
          <a:p>
            <a:pPr algn="ctr"/>
            <a:r>
              <a:rPr lang="en-US" dirty="0"/>
              <a:t>Device records 1777</a:t>
            </a:r>
          </a:p>
        </p:txBody>
      </p:sp>
      <p:sp>
        <p:nvSpPr>
          <p:cNvPr id="22" name="Rectangle 21"/>
          <p:cNvSpPr/>
          <p:nvPr/>
        </p:nvSpPr>
        <p:spPr>
          <a:xfrm>
            <a:off x="7081225" y="5334000"/>
            <a:ext cx="2667000" cy="369332"/>
          </a:xfrm>
          <a:prstGeom prst="rect">
            <a:avLst/>
          </a:prstGeom>
        </p:spPr>
        <p:txBody>
          <a:bodyPr wrap="square">
            <a:spAutoFit/>
          </a:bodyPr>
          <a:lstStyle/>
          <a:p>
            <a:pPr algn="ctr"/>
            <a:r>
              <a:rPr lang="en-US" dirty="0"/>
              <a:t>Host sends 1777</a:t>
            </a:r>
          </a:p>
        </p:txBody>
      </p:sp>
      <p:grpSp>
        <p:nvGrpSpPr>
          <p:cNvPr id="2" name="Group 1"/>
          <p:cNvGrpSpPr/>
          <p:nvPr/>
        </p:nvGrpSpPr>
        <p:grpSpPr>
          <a:xfrm>
            <a:off x="9249057" y="1278657"/>
            <a:ext cx="1477239" cy="1265681"/>
            <a:chOff x="9249057" y="1278657"/>
            <a:chExt cx="1477239" cy="1265681"/>
          </a:xfrm>
        </p:grpSpPr>
        <p:grpSp>
          <p:nvGrpSpPr>
            <p:cNvPr id="12" name="Group 11"/>
            <p:cNvGrpSpPr/>
            <p:nvPr/>
          </p:nvGrpSpPr>
          <p:grpSpPr>
            <a:xfrm>
              <a:off x="9522591" y="1278657"/>
              <a:ext cx="1203705" cy="1250187"/>
              <a:chOff x="5672047" y="2529333"/>
              <a:chExt cx="1470729" cy="1527522"/>
            </a:xfrm>
          </p:grpSpPr>
          <p:pic>
            <p:nvPicPr>
              <p:cNvPr id="14" name="Picture 13"/>
              <p:cNvPicPr>
                <a:picLocks noChangeAspect="1"/>
              </p:cNvPicPr>
              <p:nvPr/>
            </p:nvPicPr>
            <p:blipFill rotWithShape="1">
              <a:blip r:embed="rId4" cstate="print">
                <a:extLst>
                  <a:ext uri="{28A0092B-C50C-407E-A947-70E740481C1C}">
                    <a14:useLocalDpi xmlns:a14="http://schemas.microsoft.com/office/drawing/2010/main" val="0"/>
                  </a:ext>
                </a:extLst>
              </a:blip>
              <a:srcRect l="16719" t="12343" r="17117" b="26431"/>
              <a:stretch/>
            </p:blipFill>
            <p:spPr>
              <a:xfrm>
                <a:off x="5672047" y="2529333"/>
                <a:ext cx="1470729" cy="1527522"/>
              </a:xfrm>
              <a:prstGeom prst="rect">
                <a:avLst/>
              </a:prstGeom>
            </p:spPr>
          </p:pic>
          <p:pic>
            <p:nvPicPr>
              <p:cNvPr id="15" name="Picture 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083540" y="2630710"/>
                <a:ext cx="590163" cy="662384"/>
              </a:xfrm>
              <a:prstGeom prst="rect">
                <a:avLst/>
              </a:prstGeom>
            </p:spPr>
          </p:pic>
        </p:grpSp>
        <p:pic>
          <p:nvPicPr>
            <p:cNvPr id="24" name="Picture 2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249057" y="1857004"/>
              <a:ext cx="687334" cy="687334"/>
            </a:xfrm>
            <a:prstGeom prst="rect">
              <a:avLst/>
            </a:prstGeom>
          </p:spPr>
        </p:pic>
      </p:grpSp>
      <p:pic>
        <p:nvPicPr>
          <p:cNvPr id="25" name="Picture 2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65144" y="1413219"/>
            <a:ext cx="1239363" cy="1239363"/>
          </a:xfrm>
          <a:prstGeom prst="rect">
            <a:avLst/>
          </a:prstGeom>
        </p:spPr>
      </p:pic>
      <p:sp>
        <p:nvSpPr>
          <p:cNvPr id="26" name="TextBox 25"/>
          <p:cNvSpPr txBox="1"/>
          <p:nvPr/>
        </p:nvSpPr>
        <p:spPr>
          <a:xfrm>
            <a:off x="8303419" y="3125298"/>
            <a:ext cx="80342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a:t>
            </a:r>
          </a:p>
        </p:txBody>
      </p:sp>
      <p:sp>
        <p:nvSpPr>
          <p:cNvPr id="27" name="TextBox 26"/>
          <p:cNvSpPr txBox="1"/>
          <p:nvPr/>
        </p:nvSpPr>
        <p:spPr>
          <a:xfrm>
            <a:off x="8303419" y="4012156"/>
            <a:ext cx="80342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a:t>
            </a:r>
          </a:p>
        </p:txBody>
      </p:sp>
    </p:spTree>
    <p:extLst>
      <p:ext uri="{BB962C8B-B14F-4D97-AF65-F5344CB8AC3E}">
        <p14:creationId xmlns:p14="http://schemas.microsoft.com/office/powerpoint/2010/main" val="15322907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fade">
                                      <p:cBhvr>
                                        <p:cTn id="18" dur="500"/>
                                        <p:tgtEl>
                                          <p:spTgt spid="2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500"/>
                                        <p:tgtEl>
                                          <p:spTgt spid="18"/>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9"/>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7"/>
                                        </p:tgtEl>
                                        <p:attrNameLst>
                                          <p:attrName>style.visibility</p:attrName>
                                        </p:attrNameLst>
                                      </p:cBhvr>
                                      <p:to>
                                        <p:strVal val="visible"/>
                                      </p:to>
                                    </p:set>
                                  </p:childTnLst>
                                </p:cTn>
                              </p:par>
                              <p:par>
                                <p:cTn id="32" presetID="10" presetClass="entr" presetSubtype="0" fill="hold" grpId="0" nodeType="withEffect">
                                  <p:stCondLst>
                                    <p:cond delay="0"/>
                                  </p:stCondLst>
                                  <p:childTnLst>
                                    <p:set>
                                      <p:cBhvr>
                                        <p:cTn id="33" dur="1" fill="hold">
                                          <p:stCondLst>
                                            <p:cond delay="0"/>
                                          </p:stCondLst>
                                        </p:cTn>
                                        <p:tgtEl>
                                          <p:spTgt spid="27"/>
                                        </p:tgtEl>
                                        <p:attrNameLst>
                                          <p:attrName>style.visibility</p:attrName>
                                        </p:attrNameLst>
                                      </p:cBhvr>
                                      <p:to>
                                        <p:strVal val="visible"/>
                                      </p:to>
                                    </p:set>
                                    <p:animEffect transition="in" filter="fade">
                                      <p:cBhvr>
                                        <p:cTn id="34" dur="500"/>
                                        <p:tgtEl>
                                          <p:spTgt spid="27"/>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23"/>
                                        </p:tgtEl>
                                        <p:attrNameLst>
                                          <p:attrName>style.visibility</p:attrName>
                                        </p:attrNameLst>
                                      </p:cBhvr>
                                      <p:to>
                                        <p:strVal val="visible"/>
                                      </p:to>
                                    </p:set>
                                    <p:animEffect transition="in" filter="fade">
                                      <p:cBhvr>
                                        <p:cTn id="39" dur="500"/>
                                        <p:tgtEl>
                                          <p:spTgt spid="23"/>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fade">
                                      <p:cBhvr>
                                        <p:cTn id="42" dur="500"/>
                                        <p:tgtEl>
                                          <p:spTgt spid="20"/>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1"/>
                                        </p:tgtEl>
                                        <p:attrNameLst>
                                          <p:attrName>style.visibility</p:attrName>
                                        </p:attrNameLst>
                                      </p:cBhvr>
                                      <p:to>
                                        <p:strVal val="visible"/>
                                      </p:to>
                                    </p:set>
                                    <p:animEffect transition="in" filter="fade">
                                      <p:cBhvr>
                                        <p:cTn id="45" dur="500"/>
                                        <p:tgtEl>
                                          <p:spTgt spid="21"/>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2"/>
                                        </p:tgtEl>
                                        <p:attrNameLst>
                                          <p:attrName>style.visibility</p:attrName>
                                        </p:attrNameLst>
                                      </p:cBhvr>
                                      <p:to>
                                        <p:strVal val="visible"/>
                                      </p:to>
                                    </p:set>
                                    <p:animEffect transition="in" filter="fade">
                                      <p:cBhvr>
                                        <p:cTn id="48"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7" grpId="0" animBg="1"/>
      <p:bldP spid="8" grpId="0"/>
      <p:bldP spid="16" grpId="0"/>
      <p:bldP spid="17" grpId="0" animBg="1"/>
      <p:bldP spid="18" grpId="0"/>
      <p:bldP spid="19" grpId="0"/>
      <p:bldP spid="20" grpId="0"/>
      <p:bldP spid="21" grpId="0"/>
      <p:bldP spid="22" grpId="0"/>
      <p:bldP spid="26" grpId="0" animBg="1"/>
      <p:bldP spid="27"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23850" y="2971800"/>
            <a:ext cx="11537950" cy="838200"/>
          </a:xfrm>
        </p:spPr>
        <p:txBody>
          <a:bodyPr/>
          <a:lstStyle/>
          <a:p>
            <a:pPr marL="0" indent="0" algn="ctr">
              <a:buNone/>
            </a:pPr>
            <a:r>
              <a:rPr lang="en-US" dirty="0"/>
              <a:t>The lack of output integrity – </a:t>
            </a:r>
            <a:r>
              <a:rPr lang="en-US" i="1" dirty="0">
                <a:solidFill>
                  <a:srgbClr val="FF0000"/>
                </a:solidFill>
              </a:rPr>
              <a:t>the render of user inputs </a:t>
            </a:r>
            <a:r>
              <a:rPr lang="en-US" i="1" dirty="0"/>
              <a:t>on the screen</a:t>
            </a:r>
            <a:r>
              <a:rPr lang="en-US" dirty="0"/>
              <a:t> – compromises input integrity.</a:t>
            </a:r>
          </a:p>
        </p:txBody>
      </p:sp>
      <p:sp>
        <p:nvSpPr>
          <p:cNvPr id="3" name="Date Placeholder 2"/>
          <p:cNvSpPr>
            <a:spLocks noGrp="1"/>
          </p:cNvSpPr>
          <p:nvPr>
            <p:ph type="dt" sz="half" idx="10"/>
          </p:nvPr>
        </p:nvSpPr>
        <p:spPr/>
        <p:txBody>
          <a:bodyPr/>
          <a:lstStyle/>
          <a:p>
            <a:fld id="{32CC019C-73F3-4183-8599-CF15D00C9BAD}" type="datetime1">
              <a:rPr lang="en-US" smtClean="0"/>
              <a:t>6/8/2021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24</a:t>
            </a:fld>
            <a:endParaRPr lang="en-GB" dirty="0"/>
          </a:p>
        </p:txBody>
      </p:sp>
      <p:sp>
        <p:nvSpPr>
          <p:cNvPr id="6" name="Title 5"/>
          <p:cNvSpPr>
            <a:spLocks noGrp="1"/>
          </p:cNvSpPr>
          <p:nvPr>
            <p:ph type="title"/>
          </p:nvPr>
        </p:nvSpPr>
        <p:spPr/>
        <p:txBody>
          <a:bodyPr/>
          <a:lstStyle/>
          <a:p>
            <a:r>
              <a:rPr lang="en-US" dirty="0"/>
              <a:t>Observation 1</a:t>
            </a:r>
          </a:p>
        </p:txBody>
      </p:sp>
    </p:spTree>
    <p:extLst>
      <p:ext uri="{BB962C8B-B14F-4D97-AF65-F5344CB8AC3E}">
        <p14:creationId xmlns:p14="http://schemas.microsoft.com/office/powerpoint/2010/main" val="348822304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ight Arrow 7">
            <a:extLst>
              <a:ext uri="{FF2B5EF4-FFF2-40B4-BE49-F238E27FC236}">
                <a16:creationId xmlns:a16="http://schemas.microsoft.com/office/drawing/2014/main" id="{6FEBBF95-174B-0A4C-9F4E-2A4830617413}"/>
              </a:ext>
            </a:extLst>
          </p:cNvPr>
          <p:cNvSpPr/>
          <p:nvPr/>
        </p:nvSpPr>
        <p:spPr>
          <a:xfrm>
            <a:off x="4645819" y="3149464"/>
            <a:ext cx="2209800" cy="367637"/>
          </a:xfrm>
          <a:prstGeom prst="rightArrow">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 name="Date Placeholder 2"/>
          <p:cNvSpPr>
            <a:spLocks noGrp="1"/>
          </p:cNvSpPr>
          <p:nvPr>
            <p:ph type="dt" sz="half" idx="10"/>
          </p:nvPr>
        </p:nvSpPr>
        <p:spPr/>
        <p:txBody>
          <a:bodyPr/>
          <a:lstStyle/>
          <a:p>
            <a:fld id="{DB42F0EF-1DB5-488E-A20B-A96AD62D4EDD}" type="datetime1">
              <a:rPr lang="en-US" smtClean="0"/>
              <a:t>6/8/2021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25</a:t>
            </a:fld>
            <a:endParaRPr lang="en-GB" dirty="0"/>
          </a:p>
        </p:txBody>
      </p:sp>
      <p:sp>
        <p:nvSpPr>
          <p:cNvPr id="6" name="Title 5"/>
          <p:cNvSpPr>
            <a:spLocks noGrp="1"/>
          </p:cNvSpPr>
          <p:nvPr>
            <p:ph type="title"/>
          </p:nvPr>
        </p:nvSpPr>
        <p:spPr/>
        <p:txBody>
          <a:bodyPr/>
          <a:lstStyle/>
          <a:p>
            <a:r>
              <a:rPr lang="en-US"/>
              <a:t>Solution 3: Overlay</a:t>
            </a:r>
            <a:endParaRPr lang="en-US" dirty="0"/>
          </a:p>
        </p:txBody>
      </p:sp>
      <p:pic>
        <p:nvPicPr>
          <p:cNvPr id="34" name="Picture 3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55585" y="5132523"/>
            <a:ext cx="1143000" cy="1143000"/>
          </a:xfrm>
          <a:prstGeom prst="rect">
            <a:avLst/>
          </a:prstGeom>
        </p:spPr>
      </p:pic>
      <p:grpSp>
        <p:nvGrpSpPr>
          <p:cNvPr id="2" name="Group 1">
            <a:extLst>
              <a:ext uri="{FF2B5EF4-FFF2-40B4-BE49-F238E27FC236}">
                <a16:creationId xmlns:a16="http://schemas.microsoft.com/office/drawing/2014/main" id="{D946A1A9-DF5E-1747-BC79-9176AA872B59}"/>
              </a:ext>
            </a:extLst>
          </p:cNvPr>
          <p:cNvGrpSpPr/>
          <p:nvPr/>
        </p:nvGrpSpPr>
        <p:grpSpPr>
          <a:xfrm>
            <a:off x="7036345" y="1249602"/>
            <a:ext cx="3539206" cy="5038270"/>
            <a:chOff x="1500695" y="1308282"/>
            <a:chExt cx="3539206" cy="5038270"/>
          </a:xfrm>
        </p:grpSpPr>
        <p:pic>
          <p:nvPicPr>
            <p:cNvPr id="20" name="Picture 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84545" y="5196792"/>
              <a:ext cx="1149760" cy="1149760"/>
            </a:xfrm>
            <a:prstGeom prst="rect">
              <a:avLst/>
            </a:prstGeom>
          </p:spPr>
        </p:pic>
        <p:sp>
          <p:nvSpPr>
            <p:cNvPr id="90" name="Rounded Rectangle 89"/>
            <p:cNvSpPr/>
            <p:nvPr/>
          </p:nvSpPr>
          <p:spPr>
            <a:xfrm>
              <a:off x="1500695" y="1505303"/>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1" name="Rectangle 90"/>
            <p:cNvSpPr/>
            <p:nvPr/>
          </p:nvSpPr>
          <p:spPr>
            <a:xfrm>
              <a:off x="1989697" y="456904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92" name="Rectangle 91"/>
            <p:cNvSpPr/>
            <p:nvPr/>
          </p:nvSpPr>
          <p:spPr>
            <a:xfrm>
              <a:off x="3426030" y="4556157"/>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93" name="Rectangle 92"/>
            <p:cNvSpPr/>
            <p:nvPr/>
          </p:nvSpPr>
          <p:spPr>
            <a:xfrm>
              <a:off x="3295429" y="1720861"/>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4" name="TextBox 93"/>
            <p:cNvSpPr txBox="1"/>
            <p:nvPr/>
          </p:nvSpPr>
          <p:spPr>
            <a:xfrm>
              <a:off x="1566674" y="1738363"/>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95" name="Rectangle 94"/>
            <p:cNvSpPr/>
            <p:nvPr/>
          </p:nvSpPr>
          <p:spPr>
            <a:xfrm>
              <a:off x="3295429" y="2272418"/>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6" name="TextBox 95"/>
            <p:cNvSpPr txBox="1"/>
            <p:nvPr/>
          </p:nvSpPr>
          <p:spPr>
            <a:xfrm>
              <a:off x="1566674" y="2289920"/>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97" name="Rectangle 96"/>
            <p:cNvSpPr/>
            <p:nvPr/>
          </p:nvSpPr>
          <p:spPr>
            <a:xfrm>
              <a:off x="1581215" y="1462057"/>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8" name="TextBox 97"/>
            <p:cNvSpPr txBox="1"/>
            <p:nvPr/>
          </p:nvSpPr>
          <p:spPr>
            <a:xfrm>
              <a:off x="1544562" y="1308282"/>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99" name="TextBox 98"/>
            <p:cNvSpPr txBox="1"/>
            <p:nvPr/>
          </p:nvSpPr>
          <p:spPr>
            <a:xfrm>
              <a:off x="1544562" y="3391115"/>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00" name="TextBox 99"/>
            <p:cNvSpPr txBox="1"/>
            <p:nvPr/>
          </p:nvSpPr>
          <p:spPr>
            <a:xfrm>
              <a:off x="1541839" y="3941141"/>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01" name="Rectangle 100"/>
            <p:cNvSpPr/>
            <p:nvPr/>
          </p:nvSpPr>
          <p:spPr>
            <a:xfrm>
              <a:off x="3295429" y="2806503"/>
              <a:ext cx="1367771"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2" name="TextBox 101"/>
            <p:cNvSpPr txBox="1"/>
            <p:nvPr/>
          </p:nvSpPr>
          <p:spPr>
            <a:xfrm>
              <a:off x="1553421" y="2824005"/>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03" name="TextBox 102"/>
            <p:cNvSpPr txBox="1"/>
            <p:nvPr/>
          </p:nvSpPr>
          <p:spPr>
            <a:xfrm>
              <a:off x="3639164" y="1714078"/>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104" name="TextBox 103"/>
            <p:cNvSpPr txBox="1"/>
            <p:nvPr/>
          </p:nvSpPr>
          <p:spPr>
            <a:xfrm>
              <a:off x="3639164" y="2266359"/>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05" name="TextBox 104"/>
            <p:cNvSpPr txBox="1"/>
            <p:nvPr/>
          </p:nvSpPr>
          <p:spPr>
            <a:xfrm>
              <a:off x="3639164" y="2806503"/>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06" name="Isosceles Triangle 105"/>
            <p:cNvSpPr/>
            <p:nvPr/>
          </p:nvSpPr>
          <p:spPr>
            <a:xfrm>
              <a:off x="4786357" y="1631206"/>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Isosceles Triangle 106"/>
            <p:cNvSpPr/>
            <p:nvPr/>
          </p:nvSpPr>
          <p:spPr>
            <a:xfrm flipV="1">
              <a:off x="4786357" y="4423262"/>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8" name="Straight Connector 107"/>
            <p:cNvCxnSpPr>
              <a:stCxn id="106" idx="3"/>
              <a:endCxn id="107" idx="3"/>
            </p:cNvCxnSpPr>
            <p:nvPr/>
          </p:nvCxnSpPr>
          <p:spPr>
            <a:xfrm>
              <a:off x="4876112" y="1785956"/>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9" name="Rectangle 108"/>
            <p:cNvSpPr/>
            <p:nvPr/>
          </p:nvSpPr>
          <p:spPr>
            <a:xfrm>
              <a:off x="4832343" y="1843946"/>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0" name="Straight Arrow Connector 109"/>
            <p:cNvCxnSpPr/>
            <p:nvPr/>
          </p:nvCxnSpPr>
          <p:spPr>
            <a:xfrm>
              <a:off x="3318648" y="3603821"/>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11" name="Rectangle 110"/>
            <p:cNvSpPr/>
            <p:nvPr/>
          </p:nvSpPr>
          <p:spPr>
            <a:xfrm>
              <a:off x="4234114" y="3388987"/>
              <a:ext cx="429086" cy="379214"/>
            </a:xfrm>
            <a:prstGeom prst="rect">
              <a:avLst/>
            </a:prstGeom>
            <a:solidFill>
              <a:srgbClr val="92D050"/>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12" name="Straight Arrow Connector 111"/>
            <p:cNvCxnSpPr/>
            <p:nvPr/>
          </p:nvCxnSpPr>
          <p:spPr>
            <a:xfrm>
              <a:off x="3318648" y="41134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13" name="Rectangle 112"/>
            <p:cNvSpPr/>
            <p:nvPr/>
          </p:nvSpPr>
          <p:spPr>
            <a:xfrm>
              <a:off x="4234114" y="3898566"/>
              <a:ext cx="429086"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4" name="Rectangle 113"/>
            <p:cNvSpPr/>
            <p:nvPr/>
          </p:nvSpPr>
          <p:spPr>
            <a:xfrm>
              <a:off x="3452056" y="3527621"/>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ectangle 114"/>
            <p:cNvSpPr/>
            <p:nvPr/>
          </p:nvSpPr>
          <p:spPr>
            <a:xfrm>
              <a:off x="3746768" y="402739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TextBox 115"/>
            <p:cNvSpPr txBox="1"/>
            <p:nvPr/>
          </p:nvSpPr>
          <p:spPr>
            <a:xfrm>
              <a:off x="4239305" y="3395085"/>
              <a:ext cx="418704" cy="369332"/>
            </a:xfrm>
            <a:prstGeom prst="rect">
              <a:avLst/>
            </a:prstGeom>
            <a:solidFill>
              <a:srgbClr val="CAFF15"/>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17" name="TextBox 116"/>
            <p:cNvSpPr txBox="1"/>
            <p:nvPr/>
          </p:nvSpPr>
          <p:spPr>
            <a:xfrm>
              <a:off x="4188619" y="3893340"/>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grpSp>
        <p:nvGrpSpPr>
          <p:cNvPr id="118" name="Group 117"/>
          <p:cNvGrpSpPr/>
          <p:nvPr/>
        </p:nvGrpSpPr>
        <p:grpSpPr>
          <a:xfrm>
            <a:off x="752512" y="1249602"/>
            <a:ext cx="3539206" cy="3824517"/>
            <a:chOff x="1259013" y="1971661"/>
            <a:chExt cx="3539206" cy="3824517"/>
          </a:xfrm>
        </p:grpSpPr>
        <p:sp>
          <p:nvSpPr>
            <p:cNvPr id="119" name="Rounded Rectangle 118"/>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0" name="Rectangle 119"/>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121" name="Rectangle 120"/>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122" name="Rectangle 121"/>
            <p:cNvSpPr/>
            <p:nvPr/>
          </p:nvSpPr>
          <p:spPr>
            <a:xfrm>
              <a:off x="3053747" y="2384240"/>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3" name="TextBox 122"/>
            <p:cNvSpPr txBox="1"/>
            <p:nvPr/>
          </p:nvSpPr>
          <p:spPr>
            <a:xfrm>
              <a:off x="1324992" y="2401742"/>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124" name="Rectangle 123"/>
            <p:cNvSpPr/>
            <p:nvPr/>
          </p:nvSpPr>
          <p:spPr>
            <a:xfrm>
              <a:off x="3053747" y="2935797"/>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5" name="TextBox 124"/>
            <p:cNvSpPr txBox="1"/>
            <p:nvPr/>
          </p:nvSpPr>
          <p:spPr>
            <a:xfrm>
              <a:off x="1324992" y="2953299"/>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126" name="Rectangle 125"/>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7" name="TextBox 126"/>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128" name="TextBox 127"/>
            <p:cNvSpPr txBox="1"/>
            <p:nvPr/>
          </p:nvSpPr>
          <p:spPr>
            <a:xfrm>
              <a:off x="1302880" y="4054494"/>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29" name="TextBox 128"/>
            <p:cNvSpPr txBox="1"/>
            <p:nvPr/>
          </p:nvSpPr>
          <p:spPr>
            <a:xfrm>
              <a:off x="1300157" y="4604520"/>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30" name="Rectangle 129"/>
            <p:cNvSpPr/>
            <p:nvPr/>
          </p:nvSpPr>
          <p:spPr>
            <a:xfrm>
              <a:off x="3053747" y="3469882"/>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1" name="TextBox 130"/>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35" name="Isosceles Triangle 134"/>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Isosceles Triangle 135"/>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7" name="Straight Connector 136"/>
            <p:cNvCxnSpPr>
              <a:stCxn id="135" idx="3"/>
              <a:endCxn id="136"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38" name="Rectangle 137"/>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9" name="Straight Arrow Connector 138"/>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40" name="Rectangle 139"/>
            <p:cNvSpPr/>
            <p:nvPr/>
          </p:nvSpPr>
          <p:spPr>
            <a:xfrm>
              <a:off x="3992432" y="4052366"/>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41" name="Straight Arrow Connector 140"/>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42" name="Rectangle 141"/>
            <p:cNvSpPr/>
            <p:nvPr/>
          </p:nvSpPr>
          <p:spPr>
            <a:xfrm>
              <a:off x="3992432" y="4561945"/>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5" name="TextBox 144"/>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46" name="TextBox 145"/>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grpSp>
        <p:nvGrpSpPr>
          <p:cNvPr id="7" name="Group 6">
            <a:extLst>
              <a:ext uri="{FF2B5EF4-FFF2-40B4-BE49-F238E27FC236}">
                <a16:creationId xmlns:a16="http://schemas.microsoft.com/office/drawing/2014/main" id="{794F7DF2-ED8D-9E47-8C7D-5572E65EA403}"/>
              </a:ext>
            </a:extLst>
          </p:cNvPr>
          <p:cNvGrpSpPr/>
          <p:nvPr/>
        </p:nvGrpSpPr>
        <p:grpSpPr>
          <a:xfrm>
            <a:off x="5395697" y="2758500"/>
            <a:ext cx="654231" cy="1296219"/>
            <a:chOff x="5395697" y="2758500"/>
            <a:chExt cx="654231" cy="1296219"/>
          </a:xfrm>
        </p:grpSpPr>
        <p:sp>
          <p:nvSpPr>
            <p:cNvPr id="9" name="Rectangle 8">
              <a:extLst>
                <a:ext uri="{FF2B5EF4-FFF2-40B4-BE49-F238E27FC236}">
                  <a16:creationId xmlns:a16="http://schemas.microsoft.com/office/drawing/2014/main" id="{3C9DD3DB-75A4-3646-B86E-03181112C37A}"/>
                </a:ext>
              </a:extLst>
            </p:cNvPr>
            <p:cNvSpPr/>
            <p:nvPr/>
          </p:nvSpPr>
          <p:spPr>
            <a:xfrm>
              <a:off x="5395697" y="2758500"/>
              <a:ext cx="631426" cy="12962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Picture 61">
              <a:extLst>
                <a:ext uri="{FF2B5EF4-FFF2-40B4-BE49-F238E27FC236}">
                  <a16:creationId xmlns:a16="http://schemas.microsoft.com/office/drawing/2014/main" id="{2FCC6B01-FDB1-124B-9843-189830A799F2}"/>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6593" t="12095" r="29821" b="21238"/>
            <a:stretch/>
          </p:blipFill>
          <p:spPr>
            <a:xfrm>
              <a:off x="5464226" y="2765325"/>
              <a:ext cx="585702" cy="1162575"/>
            </a:xfrm>
            <a:prstGeom prst="rect">
              <a:avLst/>
            </a:prstGeom>
          </p:spPr>
        </p:pic>
      </p:grpSp>
    </p:spTree>
    <p:extLst>
      <p:ext uri="{BB962C8B-B14F-4D97-AF65-F5344CB8AC3E}">
        <p14:creationId xmlns:p14="http://schemas.microsoft.com/office/powerpoint/2010/main" val="236678534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18F21D65-867B-42FF-96FE-53922BF37A09}" type="datetime1">
              <a:rPr lang="en-US" smtClean="0"/>
              <a:t>6/8/2021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26</a:t>
            </a:fld>
            <a:endParaRPr lang="en-GB" dirty="0"/>
          </a:p>
        </p:txBody>
      </p:sp>
      <p:sp>
        <p:nvSpPr>
          <p:cNvPr id="6" name="Title 5"/>
          <p:cNvSpPr>
            <a:spLocks noGrp="1"/>
          </p:cNvSpPr>
          <p:nvPr>
            <p:ph type="title"/>
          </p:nvPr>
        </p:nvSpPr>
        <p:spPr/>
        <p:txBody>
          <a:bodyPr/>
          <a:lstStyle/>
          <a:p>
            <a:r>
              <a:rPr lang="en-US" dirty="0"/>
              <a:t>Attack on Overlay: Output Manipulation</a:t>
            </a:r>
          </a:p>
        </p:txBody>
      </p:sp>
      <p:grpSp>
        <p:nvGrpSpPr>
          <p:cNvPr id="70" name="Group 69"/>
          <p:cNvGrpSpPr/>
          <p:nvPr/>
        </p:nvGrpSpPr>
        <p:grpSpPr>
          <a:xfrm>
            <a:off x="847235" y="1676400"/>
            <a:ext cx="3539206" cy="3824517"/>
            <a:chOff x="1259013" y="1971661"/>
            <a:chExt cx="3539206" cy="3824517"/>
          </a:xfrm>
        </p:grpSpPr>
        <p:sp>
          <p:nvSpPr>
            <p:cNvPr id="71" name="Rounded Rectangle 70"/>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2" name="Rectangle 71"/>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73" name="Rectangle 72"/>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74" name="Rectangle 73"/>
            <p:cNvSpPr/>
            <p:nvPr/>
          </p:nvSpPr>
          <p:spPr>
            <a:xfrm>
              <a:off x="3053747" y="2384240"/>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5" name="TextBox 74"/>
            <p:cNvSpPr txBox="1"/>
            <p:nvPr/>
          </p:nvSpPr>
          <p:spPr>
            <a:xfrm>
              <a:off x="1324992" y="2401742"/>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76" name="Rectangle 75"/>
            <p:cNvSpPr/>
            <p:nvPr/>
          </p:nvSpPr>
          <p:spPr>
            <a:xfrm>
              <a:off x="3053747" y="2935797"/>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7" name="TextBox 76"/>
            <p:cNvSpPr txBox="1"/>
            <p:nvPr/>
          </p:nvSpPr>
          <p:spPr>
            <a:xfrm>
              <a:off x="1324992" y="2953299"/>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78" name="Rectangle 77"/>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9" name="TextBox 78"/>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80" name="TextBox 79"/>
            <p:cNvSpPr txBox="1"/>
            <p:nvPr/>
          </p:nvSpPr>
          <p:spPr>
            <a:xfrm>
              <a:off x="1302880" y="4054494"/>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81" name="TextBox 80"/>
            <p:cNvSpPr txBox="1"/>
            <p:nvPr/>
          </p:nvSpPr>
          <p:spPr>
            <a:xfrm>
              <a:off x="1300157" y="4604520"/>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82" name="Rectangle 81"/>
            <p:cNvSpPr/>
            <p:nvPr/>
          </p:nvSpPr>
          <p:spPr>
            <a:xfrm>
              <a:off x="3053747" y="3469882"/>
              <a:ext cx="1367771"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3" name="TextBox 82"/>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84" name="TextBox 83"/>
            <p:cNvSpPr txBox="1"/>
            <p:nvPr/>
          </p:nvSpPr>
          <p:spPr>
            <a:xfrm>
              <a:off x="3397482" y="2377457"/>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5" name="TextBox 84"/>
            <p:cNvSpPr txBox="1"/>
            <p:nvPr/>
          </p:nvSpPr>
          <p:spPr>
            <a:xfrm>
              <a:off x="3397482" y="292973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6" name="TextBox 85"/>
            <p:cNvSpPr txBox="1"/>
            <p:nvPr/>
          </p:nvSpPr>
          <p:spPr>
            <a:xfrm>
              <a:off x="3397482" y="3469882"/>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7" name="Isosceles Triangle 86"/>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Isosceles Triangle 87"/>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9" name="Straight Connector 88"/>
            <p:cNvCxnSpPr>
              <a:stCxn id="87" idx="3"/>
              <a:endCxn id="88"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0" name="Rectangle 89"/>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1" name="Straight Arrow Connector 90"/>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92" name="Rectangle 91"/>
            <p:cNvSpPr/>
            <p:nvPr/>
          </p:nvSpPr>
          <p:spPr>
            <a:xfrm>
              <a:off x="3992432" y="4052366"/>
              <a:ext cx="429086"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93" name="Straight Arrow Connector 92"/>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94" name="Rectangle 93"/>
            <p:cNvSpPr/>
            <p:nvPr/>
          </p:nvSpPr>
          <p:spPr>
            <a:xfrm>
              <a:off x="3992432" y="4561945"/>
              <a:ext cx="429086"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5" name="Rectangle 94"/>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p:cNvSpPr/>
            <p:nvPr/>
          </p:nvSpPr>
          <p:spPr>
            <a:xfrm>
              <a:off x="3236852"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TextBox 96"/>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98" name="TextBox 97"/>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grpSp>
        <p:nvGrpSpPr>
          <p:cNvPr id="36" name="Group 35">
            <a:extLst>
              <a:ext uri="{FF2B5EF4-FFF2-40B4-BE49-F238E27FC236}">
                <a16:creationId xmlns:a16="http://schemas.microsoft.com/office/drawing/2014/main" id="{E3335AFC-9FD9-B34D-BA68-CFD6A66A7656}"/>
              </a:ext>
            </a:extLst>
          </p:cNvPr>
          <p:cNvGrpSpPr/>
          <p:nvPr/>
        </p:nvGrpSpPr>
        <p:grpSpPr>
          <a:xfrm>
            <a:off x="7761858" y="1676400"/>
            <a:ext cx="3539206" cy="3824517"/>
            <a:chOff x="1259013" y="1971661"/>
            <a:chExt cx="3539206" cy="3824517"/>
          </a:xfrm>
        </p:grpSpPr>
        <p:sp>
          <p:nvSpPr>
            <p:cNvPr id="37" name="Rounded Rectangle 36">
              <a:extLst>
                <a:ext uri="{FF2B5EF4-FFF2-40B4-BE49-F238E27FC236}">
                  <a16:creationId xmlns:a16="http://schemas.microsoft.com/office/drawing/2014/main" id="{BCD7CF4B-DC96-E14D-B456-26B8F8F15963}"/>
                </a:ext>
              </a:extLst>
            </p:cNvPr>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 name="Rectangle 37">
              <a:extLst>
                <a:ext uri="{FF2B5EF4-FFF2-40B4-BE49-F238E27FC236}">
                  <a16:creationId xmlns:a16="http://schemas.microsoft.com/office/drawing/2014/main" id="{15133A01-36D5-E148-800B-E6F23C0CEB96}"/>
                </a:ext>
              </a:extLst>
            </p:cNvPr>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39" name="Rectangle 38">
              <a:extLst>
                <a:ext uri="{FF2B5EF4-FFF2-40B4-BE49-F238E27FC236}">
                  <a16:creationId xmlns:a16="http://schemas.microsoft.com/office/drawing/2014/main" id="{C9016657-0825-D140-B119-97F0CDF58030}"/>
                </a:ext>
              </a:extLst>
            </p:cNvPr>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40" name="Rectangle 39">
              <a:extLst>
                <a:ext uri="{FF2B5EF4-FFF2-40B4-BE49-F238E27FC236}">
                  <a16:creationId xmlns:a16="http://schemas.microsoft.com/office/drawing/2014/main" id="{9367C6C9-F96D-F54B-BC70-3230A8B53502}"/>
                </a:ext>
              </a:extLst>
            </p:cNvPr>
            <p:cNvSpPr/>
            <p:nvPr/>
          </p:nvSpPr>
          <p:spPr>
            <a:xfrm>
              <a:off x="3053747" y="2384240"/>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1" name="TextBox 40">
              <a:extLst>
                <a:ext uri="{FF2B5EF4-FFF2-40B4-BE49-F238E27FC236}">
                  <a16:creationId xmlns:a16="http://schemas.microsoft.com/office/drawing/2014/main" id="{EDA24F2A-A6FD-624C-87E3-FFC1A5F2AE82}"/>
                </a:ext>
              </a:extLst>
            </p:cNvPr>
            <p:cNvSpPr txBox="1"/>
            <p:nvPr/>
          </p:nvSpPr>
          <p:spPr>
            <a:xfrm>
              <a:off x="1324992" y="2401742"/>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42" name="Rectangle 41">
              <a:extLst>
                <a:ext uri="{FF2B5EF4-FFF2-40B4-BE49-F238E27FC236}">
                  <a16:creationId xmlns:a16="http://schemas.microsoft.com/office/drawing/2014/main" id="{7C28C990-F9EA-B14B-875D-9739BADF8AE2}"/>
                </a:ext>
              </a:extLst>
            </p:cNvPr>
            <p:cNvSpPr/>
            <p:nvPr/>
          </p:nvSpPr>
          <p:spPr>
            <a:xfrm>
              <a:off x="3053747" y="2935797"/>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3" name="TextBox 42">
              <a:extLst>
                <a:ext uri="{FF2B5EF4-FFF2-40B4-BE49-F238E27FC236}">
                  <a16:creationId xmlns:a16="http://schemas.microsoft.com/office/drawing/2014/main" id="{FE0B2821-D5BA-984E-A1B0-7682D6211CAB}"/>
                </a:ext>
              </a:extLst>
            </p:cNvPr>
            <p:cNvSpPr txBox="1"/>
            <p:nvPr/>
          </p:nvSpPr>
          <p:spPr>
            <a:xfrm>
              <a:off x="1324992" y="2953299"/>
              <a:ext cx="114807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rate</a:t>
              </a:r>
            </a:p>
          </p:txBody>
        </p:sp>
        <p:sp>
          <p:nvSpPr>
            <p:cNvPr id="44" name="Rectangle 43">
              <a:extLst>
                <a:ext uri="{FF2B5EF4-FFF2-40B4-BE49-F238E27FC236}">
                  <a16:creationId xmlns:a16="http://schemas.microsoft.com/office/drawing/2014/main" id="{E8EA081D-7F63-594C-8376-A516CDD662F5}"/>
                </a:ext>
              </a:extLst>
            </p:cNvPr>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5" name="TextBox 44">
              <a:extLst>
                <a:ext uri="{FF2B5EF4-FFF2-40B4-BE49-F238E27FC236}">
                  <a16:creationId xmlns:a16="http://schemas.microsoft.com/office/drawing/2014/main" id="{3DEEB7DC-491C-DD49-922A-B3A7662038D3}"/>
                </a:ext>
              </a:extLst>
            </p:cNvPr>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46" name="TextBox 45">
              <a:extLst>
                <a:ext uri="{FF2B5EF4-FFF2-40B4-BE49-F238E27FC236}">
                  <a16:creationId xmlns:a16="http://schemas.microsoft.com/office/drawing/2014/main" id="{440D0441-4354-7B40-ACED-ABCB7D5A0B2A}"/>
                </a:ext>
              </a:extLst>
            </p:cNvPr>
            <p:cNvSpPr txBox="1"/>
            <p:nvPr/>
          </p:nvSpPr>
          <p:spPr>
            <a:xfrm>
              <a:off x="1302880" y="4054494"/>
              <a:ext cx="1814920"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(mg/cc)</a:t>
              </a:r>
            </a:p>
          </p:txBody>
        </p:sp>
        <p:sp>
          <p:nvSpPr>
            <p:cNvPr id="47" name="TextBox 46">
              <a:extLst>
                <a:ext uri="{FF2B5EF4-FFF2-40B4-BE49-F238E27FC236}">
                  <a16:creationId xmlns:a16="http://schemas.microsoft.com/office/drawing/2014/main" id="{993F223B-ECB2-A74F-8842-3CA49ED2C51A}"/>
                </a:ext>
              </a:extLst>
            </p:cNvPr>
            <p:cNvSpPr txBox="1"/>
            <p:nvPr/>
          </p:nvSpPr>
          <p:spPr>
            <a:xfrm>
              <a:off x="1300157" y="4604520"/>
              <a:ext cx="185820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(mg/cc)</a:t>
              </a:r>
            </a:p>
          </p:txBody>
        </p:sp>
        <p:sp>
          <p:nvSpPr>
            <p:cNvPr id="48" name="Rectangle 47">
              <a:extLst>
                <a:ext uri="{FF2B5EF4-FFF2-40B4-BE49-F238E27FC236}">
                  <a16:creationId xmlns:a16="http://schemas.microsoft.com/office/drawing/2014/main" id="{D0B9ECE6-E4E0-5744-AF03-587162786358}"/>
                </a:ext>
              </a:extLst>
            </p:cNvPr>
            <p:cNvSpPr/>
            <p:nvPr/>
          </p:nvSpPr>
          <p:spPr>
            <a:xfrm>
              <a:off x="3053747" y="3469882"/>
              <a:ext cx="1367771"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9" name="TextBox 48">
              <a:extLst>
                <a:ext uri="{FF2B5EF4-FFF2-40B4-BE49-F238E27FC236}">
                  <a16:creationId xmlns:a16="http://schemas.microsoft.com/office/drawing/2014/main" id="{EEA7A218-51D6-A04A-8318-11BA24810140}"/>
                </a:ext>
              </a:extLst>
            </p:cNvPr>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50" name="TextBox 49">
              <a:extLst>
                <a:ext uri="{FF2B5EF4-FFF2-40B4-BE49-F238E27FC236}">
                  <a16:creationId xmlns:a16="http://schemas.microsoft.com/office/drawing/2014/main" id="{C5834A0D-F8C3-4D4D-A254-966AC596021D}"/>
                </a:ext>
              </a:extLst>
            </p:cNvPr>
            <p:cNvSpPr txBox="1"/>
            <p:nvPr/>
          </p:nvSpPr>
          <p:spPr>
            <a:xfrm>
              <a:off x="3397482" y="2377457"/>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1" name="TextBox 50">
              <a:extLst>
                <a:ext uri="{FF2B5EF4-FFF2-40B4-BE49-F238E27FC236}">
                  <a16:creationId xmlns:a16="http://schemas.microsoft.com/office/drawing/2014/main" id="{7B7A672F-3ABD-FB42-B781-054ED28ED7BE}"/>
                </a:ext>
              </a:extLst>
            </p:cNvPr>
            <p:cNvSpPr txBox="1"/>
            <p:nvPr/>
          </p:nvSpPr>
          <p:spPr>
            <a:xfrm>
              <a:off x="3397482" y="292973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2" name="TextBox 51">
              <a:extLst>
                <a:ext uri="{FF2B5EF4-FFF2-40B4-BE49-F238E27FC236}">
                  <a16:creationId xmlns:a16="http://schemas.microsoft.com/office/drawing/2014/main" id="{8D1A8FBB-57AD-F04A-BA72-5FB895B742F1}"/>
                </a:ext>
              </a:extLst>
            </p:cNvPr>
            <p:cNvSpPr txBox="1"/>
            <p:nvPr/>
          </p:nvSpPr>
          <p:spPr>
            <a:xfrm>
              <a:off x="3397482" y="3469882"/>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3" name="Isosceles Triangle 86">
              <a:extLst>
                <a:ext uri="{FF2B5EF4-FFF2-40B4-BE49-F238E27FC236}">
                  <a16:creationId xmlns:a16="http://schemas.microsoft.com/office/drawing/2014/main" id="{946429B0-42FD-6D40-B7D1-09A3F4A1BBE8}"/>
                </a:ext>
              </a:extLst>
            </p:cNvPr>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Isosceles Triangle 87">
              <a:extLst>
                <a:ext uri="{FF2B5EF4-FFF2-40B4-BE49-F238E27FC236}">
                  <a16:creationId xmlns:a16="http://schemas.microsoft.com/office/drawing/2014/main" id="{9BF6B6BA-A8D3-0740-9E17-DA2E76CE40D4}"/>
                </a:ext>
              </a:extLst>
            </p:cNvPr>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5" name="Straight Connector 54">
              <a:extLst>
                <a:ext uri="{FF2B5EF4-FFF2-40B4-BE49-F238E27FC236}">
                  <a16:creationId xmlns:a16="http://schemas.microsoft.com/office/drawing/2014/main" id="{95B09E9D-8187-7041-921E-354390A2FD10}"/>
                </a:ext>
              </a:extLst>
            </p:cNvPr>
            <p:cNvCxnSpPr>
              <a:stCxn id="53" idx="3"/>
              <a:endCxn id="54"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421DE3C2-C75E-4940-8C6E-38ECCE0AC229}"/>
                </a:ext>
              </a:extLst>
            </p:cNvPr>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7" name="Straight Arrow Connector 56">
              <a:extLst>
                <a:ext uri="{FF2B5EF4-FFF2-40B4-BE49-F238E27FC236}">
                  <a16:creationId xmlns:a16="http://schemas.microsoft.com/office/drawing/2014/main" id="{801D8EC5-A483-D244-9399-D34069109ECB}"/>
                </a:ext>
              </a:extLst>
            </p:cNvPr>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58" name="Rectangle 57">
              <a:extLst>
                <a:ext uri="{FF2B5EF4-FFF2-40B4-BE49-F238E27FC236}">
                  <a16:creationId xmlns:a16="http://schemas.microsoft.com/office/drawing/2014/main" id="{B750067F-E0C3-4D47-9C55-F7C66A0CD8E6}"/>
                </a:ext>
              </a:extLst>
            </p:cNvPr>
            <p:cNvSpPr/>
            <p:nvPr/>
          </p:nvSpPr>
          <p:spPr>
            <a:xfrm>
              <a:off x="3992432" y="4052366"/>
              <a:ext cx="429086"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59" name="Straight Arrow Connector 58">
              <a:extLst>
                <a:ext uri="{FF2B5EF4-FFF2-40B4-BE49-F238E27FC236}">
                  <a16:creationId xmlns:a16="http://schemas.microsoft.com/office/drawing/2014/main" id="{1518C29A-3BF3-3748-B9BF-AFFBD49CB228}"/>
                </a:ext>
              </a:extLst>
            </p:cNvPr>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60" name="Rectangle 59">
              <a:extLst>
                <a:ext uri="{FF2B5EF4-FFF2-40B4-BE49-F238E27FC236}">
                  <a16:creationId xmlns:a16="http://schemas.microsoft.com/office/drawing/2014/main" id="{A86AF1FB-F843-2D4A-BD27-1F33979C75E4}"/>
                </a:ext>
              </a:extLst>
            </p:cNvPr>
            <p:cNvSpPr/>
            <p:nvPr/>
          </p:nvSpPr>
          <p:spPr>
            <a:xfrm>
              <a:off x="3992432" y="4561945"/>
              <a:ext cx="429086"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1" name="Rectangle 60">
              <a:extLst>
                <a:ext uri="{FF2B5EF4-FFF2-40B4-BE49-F238E27FC236}">
                  <a16:creationId xmlns:a16="http://schemas.microsoft.com/office/drawing/2014/main" id="{012878BE-652C-6F4A-9F1C-5F57DD0E2AEE}"/>
                </a:ext>
              </a:extLst>
            </p:cNvPr>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B6BF40DA-C9A6-DF46-82B6-6DEE26F17094}"/>
                </a:ext>
              </a:extLst>
            </p:cNvPr>
            <p:cNvSpPr/>
            <p:nvPr/>
          </p:nvSpPr>
          <p:spPr>
            <a:xfrm>
              <a:off x="3236852"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62">
              <a:extLst>
                <a:ext uri="{FF2B5EF4-FFF2-40B4-BE49-F238E27FC236}">
                  <a16:creationId xmlns:a16="http://schemas.microsoft.com/office/drawing/2014/main" id="{602DCB38-EE2A-8C48-A20C-DE498F0B6D1B}"/>
                </a:ext>
              </a:extLst>
            </p:cNvPr>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64" name="TextBox 63">
              <a:extLst>
                <a:ext uri="{FF2B5EF4-FFF2-40B4-BE49-F238E27FC236}">
                  <a16:creationId xmlns:a16="http://schemas.microsoft.com/office/drawing/2014/main" id="{29353668-858F-964C-A0FA-2876DD47A80A}"/>
                </a:ext>
              </a:extLst>
            </p:cNvPr>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sp>
        <p:nvSpPr>
          <p:cNvPr id="2" name="Right Arrow 1">
            <a:extLst>
              <a:ext uri="{FF2B5EF4-FFF2-40B4-BE49-F238E27FC236}">
                <a16:creationId xmlns:a16="http://schemas.microsoft.com/office/drawing/2014/main" id="{B9149452-C0AA-3045-A6B2-150CE801B81F}"/>
              </a:ext>
            </a:extLst>
          </p:cNvPr>
          <p:cNvSpPr/>
          <p:nvPr/>
        </p:nvSpPr>
        <p:spPr>
          <a:xfrm>
            <a:off x="4628141" y="3472727"/>
            <a:ext cx="3096367" cy="471172"/>
          </a:xfrm>
          <a:prstGeom prst="rightArrow">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28879" y="2981851"/>
            <a:ext cx="1371600" cy="1371600"/>
          </a:xfrm>
          <a:prstGeom prst="rect">
            <a:avLst/>
          </a:prstGeom>
        </p:spPr>
      </p:pic>
      <p:sp>
        <p:nvSpPr>
          <p:cNvPr id="66" name="Rectangle 65">
            <a:extLst>
              <a:ext uri="{FF2B5EF4-FFF2-40B4-BE49-F238E27FC236}">
                <a16:creationId xmlns:a16="http://schemas.microsoft.com/office/drawing/2014/main" id="{A1D0E03E-4F56-45CE-BE26-D178E4522BD9}"/>
              </a:ext>
            </a:extLst>
          </p:cNvPr>
          <p:cNvSpPr/>
          <p:nvPr/>
        </p:nvSpPr>
        <p:spPr>
          <a:xfrm>
            <a:off x="7846219" y="2148117"/>
            <a:ext cx="1200872" cy="36357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1F668757-BD92-45F7-92A6-FA2997194216}"/>
              </a:ext>
            </a:extLst>
          </p:cNvPr>
          <p:cNvSpPr/>
          <p:nvPr/>
        </p:nvSpPr>
        <p:spPr>
          <a:xfrm>
            <a:off x="7846219" y="2682202"/>
            <a:ext cx="1200872" cy="36357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8" name="Connector: Curved 67">
            <a:extLst>
              <a:ext uri="{FF2B5EF4-FFF2-40B4-BE49-F238E27FC236}">
                <a16:creationId xmlns:a16="http://schemas.microsoft.com/office/drawing/2014/main" id="{709D25C2-0B61-4A8A-A3D3-FBCEC869A25A}"/>
              </a:ext>
            </a:extLst>
          </p:cNvPr>
          <p:cNvCxnSpPr>
            <a:stCxn id="67" idx="1"/>
            <a:endCxn id="66" idx="1"/>
          </p:cNvCxnSpPr>
          <p:nvPr/>
        </p:nvCxnSpPr>
        <p:spPr>
          <a:xfrm rot="10800000">
            <a:off x="7846219" y="2329907"/>
            <a:ext cx="12700" cy="534085"/>
          </a:xfrm>
          <a:prstGeom prst="curvedConnector3">
            <a:avLst>
              <a:gd name="adj1" fmla="val 1800000"/>
            </a:avLst>
          </a:prstGeom>
          <a:ln w="19050"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69" name="Connector: Curved 68">
            <a:extLst>
              <a:ext uri="{FF2B5EF4-FFF2-40B4-BE49-F238E27FC236}">
                <a16:creationId xmlns:a16="http://schemas.microsoft.com/office/drawing/2014/main" id="{94490449-1B63-4C77-84E5-3ED8C12D9BE3}"/>
              </a:ext>
            </a:extLst>
          </p:cNvPr>
          <p:cNvCxnSpPr>
            <a:cxnSpLocks/>
            <a:stCxn id="66" idx="3"/>
            <a:endCxn id="67" idx="3"/>
          </p:cNvCxnSpPr>
          <p:nvPr/>
        </p:nvCxnSpPr>
        <p:spPr>
          <a:xfrm>
            <a:off x="9047091" y="2329906"/>
            <a:ext cx="12700" cy="534085"/>
          </a:xfrm>
          <a:prstGeom prst="curvedConnector3">
            <a:avLst>
              <a:gd name="adj1" fmla="val 1800000"/>
            </a:avLst>
          </a:prstGeom>
          <a:ln w="19050"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99" name="Rectangle 98">
            <a:extLst>
              <a:ext uri="{FF2B5EF4-FFF2-40B4-BE49-F238E27FC236}">
                <a16:creationId xmlns:a16="http://schemas.microsoft.com/office/drawing/2014/main" id="{1D943853-DB86-4F26-8318-66386700DACA}"/>
              </a:ext>
            </a:extLst>
          </p:cNvPr>
          <p:cNvSpPr/>
          <p:nvPr/>
        </p:nvSpPr>
        <p:spPr>
          <a:xfrm>
            <a:off x="8789377" y="3780506"/>
            <a:ext cx="760054" cy="36357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ectangle 99">
            <a:extLst>
              <a:ext uri="{FF2B5EF4-FFF2-40B4-BE49-F238E27FC236}">
                <a16:creationId xmlns:a16="http://schemas.microsoft.com/office/drawing/2014/main" id="{C0893396-E4A7-4121-B8BE-1709EDFB950C}"/>
              </a:ext>
            </a:extLst>
          </p:cNvPr>
          <p:cNvSpPr/>
          <p:nvPr/>
        </p:nvSpPr>
        <p:spPr>
          <a:xfrm>
            <a:off x="8836819" y="4313336"/>
            <a:ext cx="739090" cy="36357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510482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36"/>
                                        </p:tgtEl>
                                        <p:attrNameLst>
                                          <p:attrName>style.visibility</p:attrName>
                                        </p:attrNameLst>
                                      </p:cBhvr>
                                      <p:to>
                                        <p:strVal val="visible"/>
                                      </p:to>
                                    </p:set>
                                    <p:animEffect transition="in" filter="fade">
                                      <p:cBhvr>
                                        <p:cTn id="14" dur="500"/>
                                        <p:tgtEl>
                                          <p:spTgt spid="36"/>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68"/>
                                        </p:tgtEl>
                                        <p:attrNameLst>
                                          <p:attrName>style.visibility</p:attrName>
                                        </p:attrNameLst>
                                      </p:cBhvr>
                                      <p:to>
                                        <p:strVal val="visible"/>
                                      </p:to>
                                    </p:set>
                                    <p:animEffect transition="in" filter="fade">
                                      <p:cBhvr>
                                        <p:cTn id="19" dur="500"/>
                                        <p:tgtEl>
                                          <p:spTgt spid="6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6"/>
                                        </p:tgtEl>
                                        <p:attrNameLst>
                                          <p:attrName>style.visibility</p:attrName>
                                        </p:attrNameLst>
                                      </p:cBhvr>
                                      <p:to>
                                        <p:strVal val="visible"/>
                                      </p:to>
                                    </p:set>
                                    <p:animEffect transition="in" filter="fade">
                                      <p:cBhvr>
                                        <p:cTn id="22" dur="500"/>
                                        <p:tgtEl>
                                          <p:spTgt spid="6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7"/>
                                        </p:tgtEl>
                                        <p:attrNameLst>
                                          <p:attrName>style.visibility</p:attrName>
                                        </p:attrNameLst>
                                      </p:cBhvr>
                                      <p:to>
                                        <p:strVal val="visible"/>
                                      </p:to>
                                    </p:set>
                                    <p:animEffect transition="in" filter="fade">
                                      <p:cBhvr>
                                        <p:cTn id="25" dur="500"/>
                                        <p:tgtEl>
                                          <p:spTgt spid="67"/>
                                        </p:tgtEl>
                                      </p:cBhvr>
                                    </p:animEffect>
                                  </p:childTnLst>
                                </p:cTn>
                              </p:par>
                              <p:par>
                                <p:cTn id="26" presetID="10" presetClass="entr" presetSubtype="0" fill="hold" nodeType="withEffect">
                                  <p:stCondLst>
                                    <p:cond delay="0"/>
                                  </p:stCondLst>
                                  <p:childTnLst>
                                    <p:set>
                                      <p:cBhvr>
                                        <p:cTn id="27" dur="1" fill="hold">
                                          <p:stCondLst>
                                            <p:cond delay="0"/>
                                          </p:stCondLst>
                                        </p:cTn>
                                        <p:tgtEl>
                                          <p:spTgt spid="69"/>
                                        </p:tgtEl>
                                        <p:attrNameLst>
                                          <p:attrName>style.visibility</p:attrName>
                                        </p:attrNameLst>
                                      </p:cBhvr>
                                      <p:to>
                                        <p:strVal val="visible"/>
                                      </p:to>
                                    </p:set>
                                    <p:animEffect transition="in" filter="fade">
                                      <p:cBhvr>
                                        <p:cTn id="28" dur="500"/>
                                        <p:tgtEl>
                                          <p:spTgt spid="69"/>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99"/>
                                        </p:tgtEl>
                                        <p:attrNameLst>
                                          <p:attrName>style.visibility</p:attrName>
                                        </p:attrNameLst>
                                      </p:cBhvr>
                                      <p:to>
                                        <p:strVal val="visible"/>
                                      </p:to>
                                    </p:set>
                                    <p:animEffect transition="in" filter="fade">
                                      <p:cBhvr>
                                        <p:cTn id="33" dur="500"/>
                                        <p:tgtEl>
                                          <p:spTgt spid="99"/>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00"/>
                                        </p:tgtEl>
                                        <p:attrNameLst>
                                          <p:attrName>style.visibility</p:attrName>
                                        </p:attrNameLst>
                                      </p:cBhvr>
                                      <p:to>
                                        <p:strVal val="visible"/>
                                      </p:to>
                                    </p:set>
                                    <p:animEffect transition="in" filter="fade">
                                      <p:cBhvr>
                                        <p:cTn id="36" dur="500"/>
                                        <p:tgtEl>
                                          <p:spTgt spid="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6" grpId="0" animBg="1"/>
      <p:bldP spid="67" grpId="0" animBg="1"/>
      <p:bldP spid="99" grpId="0" animBg="1"/>
      <p:bldP spid="100"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D9B8B56-4717-44CD-BE9F-015644102901}" type="datetime1">
              <a:rPr lang="en-US" smtClean="0"/>
              <a:t>6/8/2021</a:t>
            </a:fld>
            <a:endParaRPr lang="en-GB" dirty="0"/>
          </a:p>
        </p:txBody>
      </p:sp>
      <p:sp>
        <p:nvSpPr>
          <p:cNvPr id="4" name="Footer Placeholder 3"/>
          <p:cNvSpPr>
            <a:spLocks noGrp="1"/>
          </p:cNvSpPr>
          <p:nvPr>
            <p:ph type="ftr" sz="quarter" idx="11"/>
          </p:nvPr>
        </p:nvSpPr>
        <p:spPr>
          <a:xfrm>
            <a:off x="6094413" y="6308726"/>
            <a:ext cx="4631883" cy="459776"/>
          </a:xfrm>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27</a:t>
            </a:fld>
            <a:endParaRPr lang="en-GB" dirty="0"/>
          </a:p>
        </p:txBody>
      </p:sp>
      <p:sp>
        <p:nvSpPr>
          <p:cNvPr id="6" name="Title 5"/>
          <p:cNvSpPr>
            <a:spLocks noGrp="1"/>
          </p:cNvSpPr>
          <p:nvPr>
            <p:ph type="title"/>
          </p:nvPr>
        </p:nvSpPr>
        <p:spPr>
          <a:xfrm>
            <a:off x="323850" y="620714"/>
            <a:ext cx="11537950" cy="972000"/>
          </a:xfrm>
        </p:spPr>
        <p:txBody>
          <a:bodyPr/>
          <a:lstStyle/>
          <a:p>
            <a:r>
              <a:rPr lang="en-US" dirty="0"/>
              <a:t>Overlay: Output Manipulation</a:t>
            </a:r>
          </a:p>
        </p:txBody>
      </p:sp>
      <p:grpSp>
        <p:nvGrpSpPr>
          <p:cNvPr id="25" name="Group 24"/>
          <p:cNvGrpSpPr/>
          <p:nvPr/>
        </p:nvGrpSpPr>
        <p:grpSpPr>
          <a:xfrm>
            <a:off x="7377305" y="1371600"/>
            <a:ext cx="3539206" cy="3824517"/>
            <a:chOff x="1259013" y="1971661"/>
            <a:chExt cx="3539206" cy="3824517"/>
          </a:xfrm>
        </p:grpSpPr>
        <p:sp>
          <p:nvSpPr>
            <p:cNvPr id="26" name="Rounded Rectangle 25"/>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28" name="Rectangle 27"/>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29" name="Rectangle 28"/>
            <p:cNvSpPr/>
            <p:nvPr/>
          </p:nvSpPr>
          <p:spPr>
            <a:xfrm>
              <a:off x="3053747" y="2384240"/>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0" name="TextBox 29"/>
            <p:cNvSpPr txBox="1"/>
            <p:nvPr/>
          </p:nvSpPr>
          <p:spPr>
            <a:xfrm>
              <a:off x="1324992" y="2401742"/>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31" name="Rectangle 30"/>
            <p:cNvSpPr/>
            <p:nvPr/>
          </p:nvSpPr>
          <p:spPr>
            <a:xfrm>
              <a:off x="3053747" y="2935797"/>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 name="TextBox 31"/>
            <p:cNvSpPr txBox="1"/>
            <p:nvPr/>
          </p:nvSpPr>
          <p:spPr>
            <a:xfrm>
              <a:off x="1324992" y="2953299"/>
              <a:ext cx="114807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rate</a:t>
              </a:r>
            </a:p>
          </p:txBody>
        </p:sp>
        <p:sp>
          <p:nvSpPr>
            <p:cNvPr id="33" name="Rectangle 32"/>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TextBox 33"/>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35" name="TextBox 34"/>
            <p:cNvSpPr txBox="1"/>
            <p:nvPr/>
          </p:nvSpPr>
          <p:spPr>
            <a:xfrm>
              <a:off x="1302880" y="4054494"/>
              <a:ext cx="1814920"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(mg/cc)</a:t>
              </a:r>
            </a:p>
          </p:txBody>
        </p:sp>
        <p:sp>
          <p:nvSpPr>
            <p:cNvPr id="36" name="TextBox 35"/>
            <p:cNvSpPr txBox="1"/>
            <p:nvPr/>
          </p:nvSpPr>
          <p:spPr>
            <a:xfrm>
              <a:off x="1300157" y="4604520"/>
              <a:ext cx="185820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(mg/cc)</a:t>
              </a:r>
            </a:p>
          </p:txBody>
        </p:sp>
        <p:sp>
          <p:nvSpPr>
            <p:cNvPr id="37" name="Rectangle 36"/>
            <p:cNvSpPr/>
            <p:nvPr/>
          </p:nvSpPr>
          <p:spPr>
            <a:xfrm>
              <a:off x="3053747" y="3469882"/>
              <a:ext cx="1367771"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 name="TextBox 37"/>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39" name="TextBox 38"/>
            <p:cNvSpPr txBox="1"/>
            <p:nvPr/>
          </p:nvSpPr>
          <p:spPr>
            <a:xfrm>
              <a:off x="3397482" y="2377457"/>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0" name="TextBox 39"/>
            <p:cNvSpPr txBox="1"/>
            <p:nvPr/>
          </p:nvSpPr>
          <p:spPr>
            <a:xfrm>
              <a:off x="3397482" y="292973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1" name="TextBox 40"/>
            <p:cNvSpPr txBox="1"/>
            <p:nvPr/>
          </p:nvSpPr>
          <p:spPr>
            <a:xfrm>
              <a:off x="3397482" y="3469882"/>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2" name="Isosceles Triangle 41"/>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Isosceles Triangle 42"/>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43"/>
            <p:cNvCxnSpPr>
              <a:stCxn id="42" idx="3"/>
              <a:endCxn id="43"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5" name="Rectangle 44"/>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Arrow Connector 45"/>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3992431" y="4052366"/>
              <a:ext cx="552243"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48" name="Straight Arrow Connector 47"/>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3992431" y="4561945"/>
              <a:ext cx="552243"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0" name="Rectangle 49"/>
            <p:cNvSpPr/>
            <p:nvPr/>
          </p:nvSpPr>
          <p:spPr>
            <a:xfrm>
              <a:off x="3263453"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Rectangle 50"/>
            <p:cNvSpPr/>
            <p:nvPr/>
          </p:nvSpPr>
          <p:spPr>
            <a:xfrm>
              <a:off x="3568253"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3" name="TextBox 52"/>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sp>
        <p:nvSpPr>
          <p:cNvPr id="54" name="TextBox 53"/>
          <p:cNvSpPr txBox="1"/>
          <p:nvPr/>
        </p:nvSpPr>
        <p:spPr>
          <a:xfrm>
            <a:off x="9598557" y="2351677"/>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55" name="TextBox 54"/>
          <p:cNvSpPr txBox="1"/>
          <p:nvPr/>
        </p:nvSpPr>
        <p:spPr>
          <a:xfrm>
            <a:off x="9534485" y="1779686"/>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6" name="TextBox 55"/>
          <p:cNvSpPr txBox="1"/>
          <p:nvPr/>
        </p:nvSpPr>
        <p:spPr>
          <a:xfrm>
            <a:off x="9460325" y="2884644"/>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7" name="TextBox 56"/>
          <p:cNvSpPr txBox="1"/>
          <p:nvPr/>
        </p:nvSpPr>
        <p:spPr>
          <a:xfrm>
            <a:off x="10075810" y="3482473"/>
            <a:ext cx="65274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6000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8" name="TextBox 57"/>
          <p:cNvSpPr txBox="1"/>
          <p:nvPr/>
        </p:nvSpPr>
        <p:spPr>
          <a:xfrm>
            <a:off x="10044044" y="3981035"/>
            <a:ext cx="705642"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600" kern="0" dirty="0">
                <a:solidFill>
                  <a:prstClr val="black"/>
                </a:solidFill>
                <a:latin typeface="Calibri" panose="020F0502020204030204"/>
              </a:rPr>
              <a:t>10500</a:t>
            </a:r>
            <a:endParaRPr kumimoji="0" lang="en-US" sz="1600" b="0" i="0" u="none" strike="noStrike" kern="0" cap="none" spc="0" normalizeH="0" baseline="0" noProof="0" dirty="0">
              <a:ln>
                <a:noFill/>
              </a:ln>
              <a:solidFill>
                <a:prstClr val="black"/>
              </a:solidFill>
              <a:effectLst/>
              <a:uLnTx/>
              <a:uFillTx/>
              <a:latin typeface="Calibri" panose="020F0502020204030204"/>
            </a:endParaRPr>
          </a:p>
        </p:txBody>
      </p:sp>
      <p:grpSp>
        <p:nvGrpSpPr>
          <p:cNvPr id="59" name="Group 58">
            <a:extLst>
              <a:ext uri="{FF2B5EF4-FFF2-40B4-BE49-F238E27FC236}">
                <a16:creationId xmlns:a16="http://schemas.microsoft.com/office/drawing/2014/main" id="{2F8C7093-43B8-416C-BA64-E4D92AAD61A3}"/>
              </a:ext>
            </a:extLst>
          </p:cNvPr>
          <p:cNvGrpSpPr/>
          <p:nvPr/>
        </p:nvGrpSpPr>
        <p:grpSpPr>
          <a:xfrm>
            <a:off x="1750219" y="1371600"/>
            <a:ext cx="3539206" cy="3824517"/>
            <a:chOff x="1259013" y="1971661"/>
            <a:chExt cx="3539206" cy="3824517"/>
          </a:xfrm>
        </p:grpSpPr>
        <p:sp>
          <p:nvSpPr>
            <p:cNvPr id="60" name="Rounded Rectangle 25">
              <a:extLst>
                <a:ext uri="{FF2B5EF4-FFF2-40B4-BE49-F238E27FC236}">
                  <a16:creationId xmlns:a16="http://schemas.microsoft.com/office/drawing/2014/main" id="{EA0430CE-A8D6-4141-B675-6303C89C8825}"/>
                </a:ext>
              </a:extLst>
            </p:cNvPr>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1" name="Rectangle 60">
              <a:extLst>
                <a:ext uri="{FF2B5EF4-FFF2-40B4-BE49-F238E27FC236}">
                  <a16:creationId xmlns:a16="http://schemas.microsoft.com/office/drawing/2014/main" id="{95C591CA-BF71-44CE-8797-4E25E89068A0}"/>
                </a:ext>
              </a:extLst>
            </p:cNvPr>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62" name="Rectangle 61">
              <a:extLst>
                <a:ext uri="{FF2B5EF4-FFF2-40B4-BE49-F238E27FC236}">
                  <a16:creationId xmlns:a16="http://schemas.microsoft.com/office/drawing/2014/main" id="{D2C92854-5830-4FE2-B6A7-CDBC3654D613}"/>
                </a:ext>
              </a:extLst>
            </p:cNvPr>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63" name="Rectangle 62">
              <a:extLst>
                <a:ext uri="{FF2B5EF4-FFF2-40B4-BE49-F238E27FC236}">
                  <a16:creationId xmlns:a16="http://schemas.microsoft.com/office/drawing/2014/main" id="{38FF8939-94DB-42A5-AEC8-6370D70B22D9}"/>
                </a:ext>
              </a:extLst>
            </p:cNvPr>
            <p:cNvSpPr/>
            <p:nvPr/>
          </p:nvSpPr>
          <p:spPr>
            <a:xfrm>
              <a:off x="3053747" y="2384240"/>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effectLst/>
                  <a:uLnTx/>
                  <a:uFillTx/>
                  <a:latin typeface="Calibri" panose="020F0502020204030204"/>
                  <a:ea typeface="+mn-ea"/>
                  <a:cs typeface="+mn-cs"/>
                </a:rPr>
                <a:t>75</a:t>
              </a:r>
            </a:p>
          </p:txBody>
        </p:sp>
        <p:sp>
          <p:nvSpPr>
            <p:cNvPr id="64" name="TextBox 63">
              <a:extLst>
                <a:ext uri="{FF2B5EF4-FFF2-40B4-BE49-F238E27FC236}">
                  <a16:creationId xmlns:a16="http://schemas.microsoft.com/office/drawing/2014/main" id="{7F37CF2C-7A38-4584-9C1F-E25080E061B5}"/>
                </a:ext>
              </a:extLst>
            </p:cNvPr>
            <p:cNvSpPr txBox="1"/>
            <p:nvPr/>
          </p:nvSpPr>
          <p:spPr>
            <a:xfrm>
              <a:off x="1324992" y="2401742"/>
              <a:ext cx="114807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rate</a:t>
              </a:r>
            </a:p>
          </p:txBody>
        </p:sp>
        <p:sp>
          <p:nvSpPr>
            <p:cNvPr id="65" name="Rectangle 64">
              <a:extLst>
                <a:ext uri="{FF2B5EF4-FFF2-40B4-BE49-F238E27FC236}">
                  <a16:creationId xmlns:a16="http://schemas.microsoft.com/office/drawing/2014/main" id="{29106C5E-13FC-4182-B223-FB9709311494}"/>
                </a:ext>
              </a:extLst>
            </p:cNvPr>
            <p:cNvSpPr/>
            <p:nvPr/>
          </p:nvSpPr>
          <p:spPr>
            <a:xfrm>
              <a:off x="3053747" y="2935797"/>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kern="0" dirty="0">
                  <a:latin typeface="Calibri" panose="020F0502020204030204"/>
                </a:rPr>
                <a:t>177</a:t>
              </a:r>
              <a:endParaRPr kumimoji="0" lang="en-US" sz="1800" b="0" i="0" u="none" strike="noStrike" kern="0" cap="none" spc="0" normalizeH="0" baseline="0" noProof="0" dirty="0">
                <a:ln>
                  <a:noFill/>
                </a:ln>
                <a:effectLst/>
                <a:uLnTx/>
                <a:uFillTx/>
                <a:latin typeface="Calibri" panose="020F0502020204030204"/>
              </a:endParaRPr>
            </a:p>
          </p:txBody>
        </p:sp>
        <p:sp>
          <p:nvSpPr>
            <p:cNvPr id="66" name="TextBox 65">
              <a:extLst>
                <a:ext uri="{FF2B5EF4-FFF2-40B4-BE49-F238E27FC236}">
                  <a16:creationId xmlns:a16="http://schemas.microsoft.com/office/drawing/2014/main" id="{FE49784C-21E3-454A-ACDB-36D4E01D1AAD}"/>
                </a:ext>
              </a:extLst>
            </p:cNvPr>
            <p:cNvSpPr txBox="1"/>
            <p:nvPr/>
          </p:nvSpPr>
          <p:spPr>
            <a:xfrm>
              <a:off x="1324992" y="2953299"/>
              <a:ext cx="1148071" cy="369332"/>
            </a:xfrm>
            <a:prstGeom prst="rect">
              <a:avLst/>
            </a:prstGeom>
            <a:solidFill>
              <a:sysClr val="window" lastClr="FFFFFF"/>
            </a:solidFill>
          </p:spPr>
          <p:txBody>
            <a:bodyPr wrap="none" rtlCol="0">
              <a:spAutoFit/>
            </a:bodyPr>
            <a:lstStyle/>
            <a:p>
              <a:pPr lvl="0">
                <a:defRPr/>
              </a:pPr>
              <a:r>
                <a:rPr lang="en-US" kern="0" dirty="0">
                  <a:solidFill>
                    <a:prstClr val="black"/>
                  </a:solidFill>
                  <a:latin typeface="Calibri" panose="020F0502020204030204"/>
                </a:rPr>
                <a:t>Insulin (U)</a:t>
              </a:r>
            </a:p>
          </p:txBody>
        </p:sp>
        <p:sp>
          <p:nvSpPr>
            <p:cNvPr id="67" name="Rectangle 66">
              <a:extLst>
                <a:ext uri="{FF2B5EF4-FFF2-40B4-BE49-F238E27FC236}">
                  <a16:creationId xmlns:a16="http://schemas.microsoft.com/office/drawing/2014/main" id="{AB4289C0-2EC1-4474-AC7F-032BAF1B131C}"/>
                </a:ext>
              </a:extLst>
            </p:cNvPr>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8" name="TextBox 67">
              <a:extLst>
                <a:ext uri="{FF2B5EF4-FFF2-40B4-BE49-F238E27FC236}">
                  <a16:creationId xmlns:a16="http://schemas.microsoft.com/office/drawing/2014/main" id="{731C9BF4-4F77-46AC-ADE7-CA8F184DA4B6}"/>
                </a:ext>
              </a:extLst>
            </p:cNvPr>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69" name="TextBox 68">
              <a:extLst>
                <a:ext uri="{FF2B5EF4-FFF2-40B4-BE49-F238E27FC236}">
                  <a16:creationId xmlns:a16="http://schemas.microsoft.com/office/drawing/2014/main" id="{2DC3EF99-6172-4E80-9C7A-CF2BF68FF636}"/>
                </a:ext>
              </a:extLst>
            </p:cNvPr>
            <p:cNvSpPr txBox="1"/>
            <p:nvPr/>
          </p:nvSpPr>
          <p:spPr>
            <a:xfrm>
              <a:off x="1302880" y="4054494"/>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lang="en-US" kern="0" dirty="0">
                  <a:solidFill>
                    <a:prstClr val="black"/>
                  </a:solidFill>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0" name="TextBox 69">
              <a:extLst>
                <a:ext uri="{FF2B5EF4-FFF2-40B4-BE49-F238E27FC236}">
                  <a16:creationId xmlns:a16="http://schemas.microsoft.com/office/drawing/2014/main" id="{A36F47D8-F6F8-42F4-B531-E9D6AA5B486B}"/>
                </a:ext>
              </a:extLst>
            </p:cNvPr>
            <p:cNvSpPr txBox="1"/>
            <p:nvPr/>
          </p:nvSpPr>
          <p:spPr>
            <a:xfrm>
              <a:off x="1300157" y="4604520"/>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(mg/dL)</a:t>
              </a:r>
            </a:p>
          </p:txBody>
        </p:sp>
        <p:sp>
          <p:nvSpPr>
            <p:cNvPr id="71" name="Rectangle 70">
              <a:extLst>
                <a:ext uri="{FF2B5EF4-FFF2-40B4-BE49-F238E27FC236}">
                  <a16:creationId xmlns:a16="http://schemas.microsoft.com/office/drawing/2014/main" id="{2702426F-A5EB-4475-92CE-585B19E0DC42}"/>
                </a:ext>
              </a:extLst>
            </p:cNvPr>
            <p:cNvSpPr/>
            <p:nvPr/>
          </p:nvSpPr>
          <p:spPr>
            <a:xfrm>
              <a:off x="3053747" y="3469882"/>
              <a:ext cx="1367771"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effectLst/>
                  <a:uLnTx/>
                  <a:uFillTx/>
                  <a:latin typeface="Calibri" panose="020F0502020204030204"/>
                  <a:ea typeface="+mn-ea"/>
                  <a:cs typeface="+mn-cs"/>
                </a:rPr>
                <a:t>0.025</a:t>
              </a:r>
            </a:p>
          </p:txBody>
        </p:sp>
        <p:sp>
          <p:nvSpPr>
            <p:cNvPr id="72" name="TextBox 71">
              <a:extLst>
                <a:ext uri="{FF2B5EF4-FFF2-40B4-BE49-F238E27FC236}">
                  <a16:creationId xmlns:a16="http://schemas.microsoft.com/office/drawing/2014/main" id="{E4191626-E8AA-475C-8797-6FE145BDA5CC}"/>
                </a:ext>
              </a:extLst>
            </p:cNvPr>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3" name="TextBox 72">
              <a:extLst>
                <a:ext uri="{FF2B5EF4-FFF2-40B4-BE49-F238E27FC236}">
                  <a16:creationId xmlns:a16="http://schemas.microsoft.com/office/drawing/2014/main" id="{6BC708D8-A316-4FAD-A93D-46B15DF378B9}"/>
                </a:ext>
              </a:extLst>
            </p:cNvPr>
            <p:cNvSpPr txBox="1"/>
            <p:nvPr/>
          </p:nvSpPr>
          <p:spPr>
            <a:xfrm>
              <a:off x="3397482" y="2377457"/>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4" name="TextBox 73">
              <a:extLst>
                <a:ext uri="{FF2B5EF4-FFF2-40B4-BE49-F238E27FC236}">
                  <a16:creationId xmlns:a16="http://schemas.microsoft.com/office/drawing/2014/main" id="{FC040FB5-4DAA-44D6-A65A-49CEEE7F6C22}"/>
                </a:ext>
              </a:extLst>
            </p:cNvPr>
            <p:cNvSpPr txBox="1"/>
            <p:nvPr/>
          </p:nvSpPr>
          <p:spPr>
            <a:xfrm>
              <a:off x="3397482" y="292973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5" name="TextBox 74">
              <a:extLst>
                <a:ext uri="{FF2B5EF4-FFF2-40B4-BE49-F238E27FC236}">
                  <a16:creationId xmlns:a16="http://schemas.microsoft.com/office/drawing/2014/main" id="{FDE4DF6E-DFE3-4ED4-AB38-4FD2A9AC4222}"/>
                </a:ext>
              </a:extLst>
            </p:cNvPr>
            <p:cNvSpPr txBox="1"/>
            <p:nvPr/>
          </p:nvSpPr>
          <p:spPr>
            <a:xfrm>
              <a:off x="3397482" y="3469882"/>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6" name="Isosceles Triangle 75">
              <a:extLst>
                <a:ext uri="{FF2B5EF4-FFF2-40B4-BE49-F238E27FC236}">
                  <a16:creationId xmlns:a16="http://schemas.microsoft.com/office/drawing/2014/main" id="{7F47BFC6-7483-4E31-81DF-F2DCD63A6FA1}"/>
                </a:ext>
              </a:extLst>
            </p:cNvPr>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Isosceles Triangle 76">
              <a:extLst>
                <a:ext uri="{FF2B5EF4-FFF2-40B4-BE49-F238E27FC236}">
                  <a16:creationId xmlns:a16="http://schemas.microsoft.com/office/drawing/2014/main" id="{8B65BC8E-9FE9-462E-96AF-7DB6418B07CC}"/>
                </a:ext>
              </a:extLst>
            </p:cNvPr>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8" name="Straight Connector 77">
              <a:extLst>
                <a:ext uri="{FF2B5EF4-FFF2-40B4-BE49-F238E27FC236}">
                  <a16:creationId xmlns:a16="http://schemas.microsoft.com/office/drawing/2014/main" id="{D982E9F7-09B0-4BD3-BBE3-20BB9C8EC975}"/>
                </a:ext>
              </a:extLst>
            </p:cNvPr>
            <p:cNvCxnSpPr>
              <a:stCxn id="76" idx="3"/>
              <a:endCxn id="77"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9" name="Rectangle 78">
              <a:extLst>
                <a:ext uri="{FF2B5EF4-FFF2-40B4-BE49-F238E27FC236}">
                  <a16:creationId xmlns:a16="http://schemas.microsoft.com/office/drawing/2014/main" id="{D8B32C28-CC49-41AB-AA35-2355870AF4D2}"/>
                </a:ext>
              </a:extLst>
            </p:cNvPr>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0" name="Straight Arrow Connector 79">
              <a:extLst>
                <a:ext uri="{FF2B5EF4-FFF2-40B4-BE49-F238E27FC236}">
                  <a16:creationId xmlns:a16="http://schemas.microsoft.com/office/drawing/2014/main" id="{FB15CC6D-3351-4D6B-A6D8-4BE01C0FF3D3}"/>
                </a:ext>
              </a:extLst>
            </p:cNvPr>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81" name="Rectangle 80">
              <a:extLst>
                <a:ext uri="{FF2B5EF4-FFF2-40B4-BE49-F238E27FC236}">
                  <a16:creationId xmlns:a16="http://schemas.microsoft.com/office/drawing/2014/main" id="{F7C80190-2605-44C7-8570-763638BDC728}"/>
                </a:ext>
              </a:extLst>
            </p:cNvPr>
            <p:cNvSpPr/>
            <p:nvPr/>
          </p:nvSpPr>
          <p:spPr>
            <a:xfrm>
              <a:off x="3992431" y="4052366"/>
              <a:ext cx="552243"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effectLst/>
                  <a:uLnTx/>
                  <a:uFillTx/>
                  <a:latin typeface="Calibri" panose="020F0502020204030204"/>
                  <a:ea typeface="+mn-ea"/>
                  <a:cs typeface="+mn-cs"/>
                </a:rPr>
                <a:t>60</a:t>
              </a:r>
            </a:p>
          </p:txBody>
        </p:sp>
        <p:cxnSp>
          <p:nvCxnSpPr>
            <p:cNvPr id="82" name="Straight Arrow Connector 81">
              <a:extLst>
                <a:ext uri="{FF2B5EF4-FFF2-40B4-BE49-F238E27FC236}">
                  <a16:creationId xmlns:a16="http://schemas.microsoft.com/office/drawing/2014/main" id="{67B5450F-F912-4956-9A20-E1F7A7A8F190}"/>
                </a:ext>
              </a:extLst>
            </p:cNvPr>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83" name="Rectangle 82">
              <a:extLst>
                <a:ext uri="{FF2B5EF4-FFF2-40B4-BE49-F238E27FC236}">
                  <a16:creationId xmlns:a16="http://schemas.microsoft.com/office/drawing/2014/main" id="{EA8E7A25-BB29-4CA7-BBEA-3E65F0FFB8E6}"/>
                </a:ext>
              </a:extLst>
            </p:cNvPr>
            <p:cNvSpPr/>
            <p:nvPr/>
          </p:nvSpPr>
          <p:spPr>
            <a:xfrm>
              <a:off x="3992431" y="4561945"/>
              <a:ext cx="552243"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kern="0" dirty="0">
                  <a:latin typeface="Calibri" panose="020F0502020204030204"/>
                </a:rPr>
                <a:t>105</a:t>
              </a:r>
              <a:endParaRPr kumimoji="0" lang="en-US" sz="1800" b="0" i="0" u="none" strike="noStrike" kern="0" cap="none" spc="0" normalizeH="0" baseline="0" noProof="0" dirty="0">
                <a:ln>
                  <a:noFill/>
                </a:ln>
                <a:effectLst/>
                <a:uLnTx/>
                <a:uFillTx/>
                <a:latin typeface="Calibri" panose="020F0502020204030204"/>
              </a:endParaRPr>
            </a:p>
          </p:txBody>
        </p:sp>
        <p:sp>
          <p:nvSpPr>
            <p:cNvPr id="84" name="Rectangle 83">
              <a:extLst>
                <a:ext uri="{FF2B5EF4-FFF2-40B4-BE49-F238E27FC236}">
                  <a16:creationId xmlns:a16="http://schemas.microsoft.com/office/drawing/2014/main" id="{ECFDC8FB-AACC-4965-B1EA-582F12B11C95}"/>
                </a:ext>
              </a:extLst>
            </p:cNvPr>
            <p:cNvSpPr/>
            <p:nvPr/>
          </p:nvSpPr>
          <p:spPr>
            <a:xfrm>
              <a:off x="3263453"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5" name="Rectangle 84">
              <a:extLst>
                <a:ext uri="{FF2B5EF4-FFF2-40B4-BE49-F238E27FC236}">
                  <a16:creationId xmlns:a16="http://schemas.microsoft.com/office/drawing/2014/main" id="{1FADFF91-E946-4F0B-8AE0-68D4278D5B79}"/>
                </a:ext>
              </a:extLst>
            </p:cNvPr>
            <p:cNvSpPr/>
            <p:nvPr/>
          </p:nvSpPr>
          <p:spPr>
            <a:xfrm>
              <a:off x="3568253"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TextBox 85">
              <a:extLst>
                <a:ext uri="{FF2B5EF4-FFF2-40B4-BE49-F238E27FC236}">
                  <a16:creationId xmlns:a16="http://schemas.microsoft.com/office/drawing/2014/main" id="{6B485875-1850-4B36-8AEE-DF0BAB809EA9}"/>
                </a:ext>
              </a:extLst>
            </p:cNvPr>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7" name="TextBox 86">
              <a:extLst>
                <a:ext uri="{FF2B5EF4-FFF2-40B4-BE49-F238E27FC236}">
                  <a16:creationId xmlns:a16="http://schemas.microsoft.com/office/drawing/2014/main" id="{33966318-181F-4658-80E9-5500BF631ED3}"/>
                </a:ext>
              </a:extLst>
            </p:cNvPr>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pic>
        <p:nvPicPr>
          <p:cNvPr id="88" name="Picture 87">
            <a:extLst>
              <a:ext uri="{FF2B5EF4-FFF2-40B4-BE49-F238E27FC236}">
                <a16:creationId xmlns:a16="http://schemas.microsoft.com/office/drawing/2014/main" id="{6FFBCE26-9988-4CC7-8A18-E85BF71D83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54926" y="4592694"/>
            <a:ext cx="1371600" cy="1371600"/>
          </a:xfrm>
          <a:prstGeom prst="rect">
            <a:avLst/>
          </a:prstGeom>
        </p:spPr>
      </p:pic>
      <p:pic>
        <p:nvPicPr>
          <p:cNvPr id="22" name="Picture 2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3229" y="4592694"/>
            <a:ext cx="1390390" cy="1390390"/>
          </a:xfrm>
          <a:prstGeom prst="rect">
            <a:avLst/>
          </a:prstGeom>
        </p:spPr>
      </p:pic>
    </p:spTree>
    <p:extLst>
      <p:ext uri="{BB962C8B-B14F-4D97-AF65-F5344CB8AC3E}">
        <p14:creationId xmlns:p14="http://schemas.microsoft.com/office/powerpoint/2010/main" val="122454021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23850" y="2895600"/>
            <a:ext cx="11537950" cy="1981200"/>
          </a:xfrm>
        </p:spPr>
        <p:txBody>
          <a:bodyPr/>
          <a:lstStyle/>
          <a:p>
            <a:pPr marL="0" indent="0" algn="ctr">
              <a:buNone/>
            </a:pPr>
            <a:r>
              <a:rPr lang="en-US" dirty="0"/>
              <a:t>If the </a:t>
            </a:r>
            <a:r>
              <a:rPr lang="en-US" i="1" dirty="0">
                <a:solidFill>
                  <a:srgbClr val="FF0000"/>
                </a:solidFill>
              </a:rPr>
              <a:t>protected output</a:t>
            </a:r>
            <a:r>
              <a:rPr lang="en-US" dirty="0">
                <a:solidFill>
                  <a:srgbClr val="FF0000"/>
                </a:solidFill>
              </a:rPr>
              <a:t> </a:t>
            </a:r>
            <a:r>
              <a:rPr lang="en-US" dirty="0"/>
              <a:t>is provided </a:t>
            </a:r>
            <a:r>
              <a:rPr lang="en-US" i="1" dirty="0">
                <a:solidFill>
                  <a:srgbClr val="FF0000"/>
                </a:solidFill>
              </a:rPr>
              <a:t>out-of-context</a:t>
            </a:r>
            <a:r>
              <a:rPr lang="en-US" dirty="0"/>
              <a:t>, </a:t>
            </a:r>
          </a:p>
          <a:p>
            <a:pPr marL="0" indent="0" algn="ctr">
              <a:buNone/>
            </a:pPr>
            <a:r>
              <a:rPr lang="en-US" dirty="0"/>
              <a:t>users are more likely </a:t>
            </a:r>
            <a:r>
              <a:rPr lang="en-US" i="1" dirty="0">
                <a:solidFill>
                  <a:srgbClr val="FF0000"/>
                </a:solidFill>
              </a:rPr>
              <a:t>not</a:t>
            </a:r>
            <a:r>
              <a:rPr lang="en-US" dirty="0"/>
              <a:t> to verify it. </a:t>
            </a:r>
          </a:p>
          <a:p>
            <a:pPr marL="0" indent="0" algn="ctr">
              <a:buNone/>
            </a:pPr>
            <a:endParaRPr lang="en-US" dirty="0"/>
          </a:p>
          <a:p>
            <a:pPr marL="0" indent="0" algn="ctr">
              <a:buNone/>
            </a:pPr>
            <a:r>
              <a:rPr lang="en-US" dirty="0"/>
              <a:t>Therefore input integrity can be violated.</a:t>
            </a:r>
          </a:p>
        </p:txBody>
      </p:sp>
      <p:sp>
        <p:nvSpPr>
          <p:cNvPr id="3" name="Date Placeholder 2"/>
          <p:cNvSpPr>
            <a:spLocks noGrp="1"/>
          </p:cNvSpPr>
          <p:nvPr>
            <p:ph type="dt" sz="half" idx="10"/>
          </p:nvPr>
        </p:nvSpPr>
        <p:spPr/>
        <p:txBody>
          <a:bodyPr/>
          <a:lstStyle/>
          <a:p>
            <a:fld id="{11184890-F410-4BF8-B382-3C81288E4DA9}" type="datetime1">
              <a:rPr lang="en-US" smtClean="0"/>
              <a:t>6/8/2021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28</a:t>
            </a:fld>
            <a:endParaRPr lang="en-GB" dirty="0"/>
          </a:p>
        </p:txBody>
      </p:sp>
      <p:sp>
        <p:nvSpPr>
          <p:cNvPr id="6" name="Title 5"/>
          <p:cNvSpPr>
            <a:spLocks noGrp="1"/>
          </p:cNvSpPr>
          <p:nvPr>
            <p:ph type="title"/>
          </p:nvPr>
        </p:nvSpPr>
        <p:spPr/>
        <p:txBody>
          <a:bodyPr/>
          <a:lstStyle/>
          <a:p>
            <a:r>
              <a:rPr lang="en-US" dirty="0"/>
              <a:t>Observation 2</a:t>
            </a:r>
          </a:p>
        </p:txBody>
      </p:sp>
    </p:spTree>
    <p:extLst>
      <p:ext uri="{BB962C8B-B14F-4D97-AF65-F5344CB8AC3E}">
        <p14:creationId xmlns:p14="http://schemas.microsoft.com/office/powerpoint/2010/main" val="280810865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4BF2B27-A2C8-4781-9CBB-80F48B6B501D}" type="datetime1">
              <a:rPr lang="en-US" smtClean="0"/>
              <a:t>6/8/2021</a:t>
            </a:fld>
            <a:endParaRPr lang="en-GB" dirty="0"/>
          </a:p>
        </p:txBody>
      </p:sp>
      <p:sp>
        <p:nvSpPr>
          <p:cNvPr id="4" name="Footer Placeholder 3"/>
          <p:cNvSpPr>
            <a:spLocks noGrp="1"/>
          </p:cNvSpPr>
          <p:nvPr>
            <p:ph type="ftr" sz="quarter" idx="11"/>
          </p:nvPr>
        </p:nvSpPr>
        <p:spPr>
          <a:xfrm>
            <a:off x="6094413" y="6308726"/>
            <a:ext cx="4631883" cy="459776"/>
          </a:xfrm>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29</a:t>
            </a:fld>
            <a:endParaRPr lang="en-GB" dirty="0"/>
          </a:p>
        </p:txBody>
      </p:sp>
      <p:sp>
        <p:nvSpPr>
          <p:cNvPr id="6" name="Title 5"/>
          <p:cNvSpPr>
            <a:spLocks noGrp="1"/>
          </p:cNvSpPr>
          <p:nvPr>
            <p:ph type="title"/>
          </p:nvPr>
        </p:nvSpPr>
        <p:spPr/>
        <p:txBody>
          <a:bodyPr/>
          <a:lstStyle/>
          <a:p>
            <a:r>
              <a:rPr lang="en-US" dirty="0"/>
              <a:t>Overlay: Early Form Submission Attack</a:t>
            </a:r>
          </a:p>
        </p:txBody>
      </p:sp>
      <p:sp>
        <p:nvSpPr>
          <p:cNvPr id="8" name="TextBox 7"/>
          <p:cNvSpPr txBox="1"/>
          <p:nvPr/>
        </p:nvSpPr>
        <p:spPr>
          <a:xfrm>
            <a:off x="1732554" y="2580932"/>
            <a:ext cx="2101529" cy="369332"/>
          </a:xfrm>
          <a:prstGeom prst="rect">
            <a:avLst/>
          </a:prstGeom>
          <a:noFill/>
        </p:spPr>
        <p:txBody>
          <a:bodyPr wrap="square" rtlCol="0">
            <a:spAutoFit/>
          </a:bodyPr>
          <a:lstStyle/>
          <a:p>
            <a:r>
              <a:rPr lang="en-US" dirty="0">
                <a:solidFill>
                  <a:srgbClr val="FF0000"/>
                </a:solidFill>
              </a:rPr>
              <a:t>Textbox in focus</a:t>
            </a:r>
          </a:p>
        </p:txBody>
      </p:sp>
      <p:grpSp>
        <p:nvGrpSpPr>
          <p:cNvPr id="88" name="Group 87"/>
          <p:cNvGrpSpPr/>
          <p:nvPr/>
        </p:nvGrpSpPr>
        <p:grpSpPr>
          <a:xfrm>
            <a:off x="3565285" y="1599294"/>
            <a:ext cx="3539206" cy="3824517"/>
            <a:chOff x="1259013" y="1971661"/>
            <a:chExt cx="3539206" cy="3824517"/>
          </a:xfrm>
        </p:grpSpPr>
        <p:sp>
          <p:nvSpPr>
            <p:cNvPr id="89" name="Rounded Rectangle 88"/>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0" name="Rectangle 89"/>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91" name="Rectangle 90"/>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92" name="Rectangle 91"/>
            <p:cNvSpPr/>
            <p:nvPr/>
          </p:nvSpPr>
          <p:spPr>
            <a:xfrm>
              <a:off x="3053747" y="2384240"/>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3" name="TextBox 92"/>
            <p:cNvSpPr txBox="1"/>
            <p:nvPr/>
          </p:nvSpPr>
          <p:spPr>
            <a:xfrm>
              <a:off x="1324992" y="2401742"/>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94" name="Rectangle 93"/>
            <p:cNvSpPr/>
            <p:nvPr/>
          </p:nvSpPr>
          <p:spPr>
            <a:xfrm>
              <a:off x="3053747" y="2935797"/>
              <a:ext cx="1367772" cy="379214"/>
            </a:xfrm>
            <a:prstGeom prst="rect">
              <a:avLst/>
            </a:prstGeom>
            <a:solidFill>
              <a:sysClr val="window" lastClr="FFFFFF"/>
            </a:solidFill>
            <a:ln w="19050" cap="flat" cmpd="sng" algn="ctr">
              <a:solidFill>
                <a:schemeClr val="accent2">
                  <a:lumMod val="40000"/>
                  <a:lumOff val="6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5" name="TextBox 94"/>
            <p:cNvSpPr txBox="1"/>
            <p:nvPr/>
          </p:nvSpPr>
          <p:spPr>
            <a:xfrm>
              <a:off x="1324992" y="2953299"/>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96" name="Rectangle 95"/>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7" name="TextBox 96"/>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98" name="TextBox 97"/>
            <p:cNvSpPr txBox="1"/>
            <p:nvPr/>
          </p:nvSpPr>
          <p:spPr>
            <a:xfrm>
              <a:off x="1302880" y="4054494"/>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99" name="TextBox 98"/>
            <p:cNvSpPr txBox="1"/>
            <p:nvPr/>
          </p:nvSpPr>
          <p:spPr>
            <a:xfrm>
              <a:off x="1300157" y="4604520"/>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00" name="Rectangle 99"/>
            <p:cNvSpPr/>
            <p:nvPr/>
          </p:nvSpPr>
          <p:spPr>
            <a:xfrm>
              <a:off x="3053747" y="3469882"/>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1" name="TextBox 100"/>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02" name="TextBox 101"/>
            <p:cNvSpPr txBox="1"/>
            <p:nvPr/>
          </p:nvSpPr>
          <p:spPr>
            <a:xfrm>
              <a:off x="3397482" y="2377457"/>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103" name="TextBox 102"/>
            <p:cNvSpPr txBox="1"/>
            <p:nvPr/>
          </p:nvSpPr>
          <p:spPr>
            <a:xfrm>
              <a:off x="3397482" y="2929738"/>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04" name="TextBox 103"/>
            <p:cNvSpPr txBox="1"/>
            <p:nvPr/>
          </p:nvSpPr>
          <p:spPr>
            <a:xfrm>
              <a:off x="3397482" y="3469882"/>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05" name="Isosceles Triangle 104"/>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Isosceles Triangle 105"/>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7" name="Straight Connector 106"/>
            <p:cNvCxnSpPr>
              <a:stCxn id="105" idx="3"/>
              <a:endCxn id="106"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8" name="Rectangle 107"/>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9" name="Straight Arrow Connector 108"/>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10" name="Rectangle 109"/>
            <p:cNvSpPr/>
            <p:nvPr/>
          </p:nvSpPr>
          <p:spPr>
            <a:xfrm>
              <a:off x="3992432" y="4052366"/>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11" name="Straight Arrow Connector 110"/>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12" name="Rectangle 111"/>
            <p:cNvSpPr/>
            <p:nvPr/>
          </p:nvSpPr>
          <p:spPr>
            <a:xfrm>
              <a:off x="3992432" y="4561945"/>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3" name="Rectangle 112"/>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113"/>
            <p:cNvSpPr/>
            <p:nvPr/>
          </p:nvSpPr>
          <p:spPr>
            <a:xfrm>
              <a:off x="3505086"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TextBox 114"/>
            <p:cNvSpPr txBox="1"/>
            <p:nvPr/>
          </p:nvSpPr>
          <p:spPr>
            <a:xfrm>
              <a:off x="3997623" y="4058464"/>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16" name="TextBox 115"/>
            <p:cNvSpPr txBox="1"/>
            <p:nvPr/>
          </p:nvSpPr>
          <p:spPr>
            <a:xfrm>
              <a:off x="3958066" y="4556719"/>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sp>
        <p:nvSpPr>
          <p:cNvPr id="9" name="TextBox 8"/>
          <p:cNvSpPr txBox="1"/>
          <p:nvPr/>
        </p:nvSpPr>
        <p:spPr>
          <a:xfrm>
            <a:off x="1592563" y="4904328"/>
            <a:ext cx="2021456" cy="369332"/>
          </a:xfrm>
          <a:prstGeom prst="rect">
            <a:avLst/>
          </a:prstGeom>
          <a:noFill/>
        </p:spPr>
        <p:txBody>
          <a:bodyPr wrap="square" rtlCol="0">
            <a:spAutoFit/>
          </a:bodyPr>
          <a:lstStyle/>
          <a:p>
            <a:r>
              <a:rPr lang="en-US" dirty="0">
                <a:solidFill>
                  <a:srgbClr val="FF0000"/>
                </a:solidFill>
              </a:rPr>
              <a:t>OS triggers click</a:t>
            </a:r>
          </a:p>
        </p:txBody>
      </p:sp>
      <p:sp>
        <p:nvSpPr>
          <p:cNvPr id="2" name="Rounded Rectangle 1"/>
          <p:cNvSpPr/>
          <p:nvPr/>
        </p:nvSpPr>
        <p:spPr>
          <a:xfrm>
            <a:off x="3939725" y="4763054"/>
            <a:ext cx="1236270" cy="573908"/>
          </a:xfrm>
          <a:prstGeom prst="roundRect">
            <a:avLst>
              <a:gd name="adj" fmla="val 32837"/>
            </a:avLst>
          </a:prstGeom>
          <a:noFill/>
          <a:ln>
            <a:solidFill>
              <a:srgbClr val="F4433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8" name="TextBox 37">
            <a:extLst>
              <a:ext uri="{FF2B5EF4-FFF2-40B4-BE49-F238E27FC236}">
                <a16:creationId xmlns:a16="http://schemas.microsoft.com/office/drawing/2014/main" id="{8F4962D0-C303-AD4B-A376-D9AD60B11D2C}"/>
              </a:ext>
            </a:extLst>
          </p:cNvPr>
          <p:cNvSpPr txBox="1"/>
          <p:nvPr/>
        </p:nvSpPr>
        <p:spPr>
          <a:xfrm>
            <a:off x="7914519" y="3356968"/>
            <a:ext cx="3897216" cy="1015663"/>
          </a:xfrm>
          <a:prstGeom prst="rect">
            <a:avLst/>
          </a:prstGeom>
          <a:noFill/>
        </p:spPr>
        <p:txBody>
          <a:bodyPr wrap="square" rtlCol="0">
            <a:spAutoFit/>
          </a:bodyPr>
          <a:lstStyle/>
          <a:p>
            <a:pPr marL="285750" indent="-285750">
              <a:buFont typeface="Arial" panose="020B0604020202020204" pitchFamily="34" charset="0"/>
              <a:buChar char="•"/>
            </a:pPr>
            <a:r>
              <a:rPr lang="en-US" sz="2000" dirty="0" err="1"/>
              <a:t>Fidelius</a:t>
            </a:r>
            <a:endParaRPr lang="en-US" sz="2000" dirty="0"/>
          </a:p>
          <a:p>
            <a:pPr marL="285750" indent="-285750">
              <a:buFont typeface="Arial" panose="020B0604020202020204" pitchFamily="34" charset="0"/>
              <a:buChar char="•"/>
            </a:pPr>
            <a:r>
              <a:rPr lang="en-US" sz="2000" dirty="0"/>
              <a:t>Trusted overlay from FPGA</a:t>
            </a:r>
          </a:p>
          <a:p>
            <a:pPr marL="285750" indent="-285750">
              <a:buFont typeface="Arial" panose="020B0604020202020204" pitchFamily="34" charset="0"/>
              <a:buChar char="•"/>
            </a:pPr>
            <a:endParaRPr lang="en-US" sz="2000" dirty="0"/>
          </a:p>
        </p:txBody>
      </p:sp>
    </p:spTree>
    <p:extLst>
      <p:ext uri="{BB962C8B-B14F-4D97-AF65-F5344CB8AC3E}">
        <p14:creationId xmlns:p14="http://schemas.microsoft.com/office/powerpoint/2010/main" val="73065977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8"/>
                                        </p:tgtEl>
                                        <p:attrNameLst>
                                          <p:attrName>style.visibility</p:attrName>
                                        </p:attrNameLst>
                                      </p:cBhvr>
                                      <p:to>
                                        <p:strVal val="visible"/>
                                      </p:to>
                                    </p:set>
                                    <p:animEffect transition="in" filter="fade">
                                      <p:cBhvr>
                                        <p:cTn id="15"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 grpId="0" animBg="1"/>
      <p:bldP spid="3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Content Placeholder 44">
            <a:extLst>
              <a:ext uri="{FF2B5EF4-FFF2-40B4-BE49-F238E27FC236}">
                <a16:creationId xmlns:a16="http://schemas.microsoft.com/office/drawing/2014/main" id="{0D9AD476-8AD5-4825-9D53-A5D488699793}"/>
              </a:ext>
            </a:extLst>
          </p:cNvPr>
          <p:cNvSpPr>
            <a:spLocks noGrp="1"/>
          </p:cNvSpPr>
          <p:nvPr>
            <p:ph idx="1"/>
          </p:nvPr>
        </p:nvSpPr>
        <p:spPr/>
        <p:txBody>
          <a:bodyPr/>
          <a:lstStyle/>
          <a:p>
            <a:endParaRPr lang="en-US"/>
          </a:p>
        </p:txBody>
      </p:sp>
      <p:sp>
        <p:nvSpPr>
          <p:cNvPr id="3" name="Date Placeholder 2">
            <a:extLst>
              <a:ext uri="{FF2B5EF4-FFF2-40B4-BE49-F238E27FC236}">
                <a16:creationId xmlns:a16="http://schemas.microsoft.com/office/drawing/2014/main" id="{23F23619-7478-47FF-BF77-1ADE29566F13}"/>
              </a:ext>
            </a:extLst>
          </p:cNvPr>
          <p:cNvSpPr>
            <a:spLocks noGrp="1"/>
          </p:cNvSpPr>
          <p:nvPr>
            <p:ph type="dt" sz="half" idx="10"/>
          </p:nvPr>
        </p:nvSpPr>
        <p:spPr/>
        <p:txBody>
          <a:bodyPr/>
          <a:lstStyle/>
          <a:p>
            <a:fld id="{C1A332A9-9840-44BD-9B98-D1ED34ED3BB5}" type="datetime1">
              <a:rPr lang="en-US" smtClean="0"/>
              <a:pPr/>
              <a:t>6/8/2021</a:t>
            </a:fld>
            <a:endParaRPr lang="en-GB" dirty="0"/>
          </a:p>
        </p:txBody>
      </p:sp>
      <p:sp>
        <p:nvSpPr>
          <p:cNvPr id="4" name="Footer Placeholder 3">
            <a:extLst>
              <a:ext uri="{FF2B5EF4-FFF2-40B4-BE49-F238E27FC236}">
                <a16:creationId xmlns:a16="http://schemas.microsoft.com/office/drawing/2014/main" id="{526BA9C9-824B-4C74-BB9D-3F2EC0F2F9A4}"/>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DABA1AD2-F2BB-4AC0-86F3-0CAC6C446CC3}"/>
              </a:ext>
            </a:extLst>
          </p:cNvPr>
          <p:cNvSpPr>
            <a:spLocks noGrp="1"/>
          </p:cNvSpPr>
          <p:nvPr>
            <p:ph type="sldNum" sz="quarter" idx="12"/>
          </p:nvPr>
        </p:nvSpPr>
        <p:spPr/>
        <p:txBody>
          <a:bodyPr/>
          <a:lstStyle/>
          <a:p>
            <a:fld id="{6C6AE60A-B69C-4790-82F7-3882EDF23186}" type="slidenum">
              <a:rPr lang="en-GB" smtClean="0"/>
              <a:pPr/>
              <a:t>3</a:t>
            </a:fld>
            <a:endParaRPr lang="en-GB" dirty="0"/>
          </a:p>
        </p:txBody>
      </p:sp>
      <p:sp>
        <p:nvSpPr>
          <p:cNvPr id="6" name="Title 5">
            <a:extLst>
              <a:ext uri="{FF2B5EF4-FFF2-40B4-BE49-F238E27FC236}">
                <a16:creationId xmlns:a16="http://schemas.microsoft.com/office/drawing/2014/main" id="{2EDAC596-1285-4C52-BE65-8B366D238C03}"/>
              </a:ext>
            </a:extLst>
          </p:cNvPr>
          <p:cNvSpPr>
            <a:spLocks noGrp="1"/>
          </p:cNvSpPr>
          <p:nvPr>
            <p:ph type="title"/>
          </p:nvPr>
        </p:nvSpPr>
        <p:spPr/>
        <p:txBody>
          <a:bodyPr/>
          <a:lstStyle/>
          <a:p>
            <a:r>
              <a:rPr lang="en-US"/>
              <a:t>Remote safety/security-critical systems</a:t>
            </a:r>
            <a:endParaRPr lang="en-US" dirty="0"/>
          </a:p>
        </p:txBody>
      </p:sp>
      <p:pic>
        <p:nvPicPr>
          <p:cNvPr id="7" name="Picture 6">
            <a:extLst>
              <a:ext uri="{FF2B5EF4-FFF2-40B4-BE49-F238E27FC236}">
                <a16:creationId xmlns:a16="http://schemas.microsoft.com/office/drawing/2014/main" id="{96F0CED0-3424-4DAD-9026-9FF6E1F60D5F}"/>
              </a:ext>
            </a:extLst>
          </p:cNvPr>
          <p:cNvPicPr>
            <a:picLocks noChangeAspect="1"/>
          </p:cNvPicPr>
          <p:nvPr/>
        </p:nvPicPr>
        <p:blipFill>
          <a:blip r:embed="rId3" cstate="print">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tretch>
            <a:fillRect/>
          </a:stretch>
        </p:blipFill>
        <p:spPr>
          <a:xfrm>
            <a:off x="1810837" y="5175304"/>
            <a:ext cx="2012601" cy="992213"/>
          </a:xfrm>
          <a:prstGeom prst="rect">
            <a:avLst/>
          </a:prstGeom>
        </p:spPr>
      </p:pic>
      <p:grpSp>
        <p:nvGrpSpPr>
          <p:cNvPr id="8" name="Group 7">
            <a:extLst>
              <a:ext uri="{FF2B5EF4-FFF2-40B4-BE49-F238E27FC236}">
                <a16:creationId xmlns:a16="http://schemas.microsoft.com/office/drawing/2014/main" id="{47B30CA1-F9CE-409F-96AB-A34E3AEB9515}"/>
              </a:ext>
            </a:extLst>
          </p:cNvPr>
          <p:cNvGrpSpPr/>
          <p:nvPr/>
        </p:nvGrpSpPr>
        <p:grpSpPr>
          <a:xfrm>
            <a:off x="335293" y="4958936"/>
            <a:ext cx="1200262" cy="1349790"/>
            <a:chOff x="5585254" y="1849102"/>
            <a:chExt cx="1885950" cy="2120901"/>
          </a:xfrm>
        </p:grpSpPr>
        <p:pic>
          <p:nvPicPr>
            <p:cNvPr id="9" name="Picture 8">
              <a:extLst>
                <a:ext uri="{FF2B5EF4-FFF2-40B4-BE49-F238E27FC236}">
                  <a16:creationId xmlns:a16="http://schemas.microsoft.com/office/drawing/2014/main" id="{67DF987D-9FF8-4216-9F1B-C60460C110E8}"/>
                </a:ext>
              </a:extLst>
            </p:cNvPr>
            <p:cNvPicPr>
              <a:picLocks noChangeAspect="1"/>
            </p:cNvPicPr>
            <p:nvPr/>
          </p:nvPicPr>
          <p:blipFill rotWithShape="1">
            <a:blip r:embed="rId5" cstate="print">
              <a:extLst>
                <a:ext uri="{BEBA8EAE-BF5A-486C-A8C5-ECC9F3942E4B}">
                  <a14:imgProps xmlns:a14="http://schemas.microsoft.com/office/drawing/2010/main">
                    <a14:imgLayer r:embed="rId6">
                      <a14:imgEffect>
                        <a14:artisticBlur/>
                      </a14:imgEffect>
                    </a14:imgLayer>
                  </a14:imgProps>
                </a:ext>
                <a:ext uri="{28A0092B-C50C-407E-A947-70E740481C1C}">
                  <a14:useLocalDpi xmlns:a14="http://schemas.microsoft.com/office/drawing/2010/main" val="0"/>
                </a:ext>
              </a:extLst>
            </a:blip>
            <a:srcRect l="11572" t="6496" r="11084" b="6524"/>
            <a:stretch/>
          </p:blipFill>
          <p:spPr>
            <a:xfrm>
              <a:off x="5585254" y="1849102"/>
              <a:ext cx="1885950" cy="2120901"/>
            </a:xfrm>
            <a:prstGeom prst="rect">
              <a:avLst/>
            </a:prstGeom>
          </p:spPr>
        </p:pic>
        <p:sp>
          <p:nvSpPr>
            <p:cNvPr id="10" name="Rectangle 9">
              <a:extLst>
                <a:ext uri="{FF2B5EF4-FFF2-40B4-BE49-F238E27FC236}">
                  <a16:creationId xmlns:a16="http://schemas.microsoft.com/office/drawing/2014/main" id="{AB7E7EF3-7C09-4152-BC14-19B3002A7651}"/>
                </a:ext>
              </a:extLst>
            </p:cNvPr>
            <p:cNvSpPr/>
            <p:nvPr/>
          </p:nvSpPr>
          <p:spPr>
            <a:xfrm>
              <a:off x="5875638" y="2656703"/>
              <a:ext cx="1383957" cy="177401"/>
            </a:xfrm>
            <a:prstGeom prst="rect">
              <a:avLst/>
            </a:prstGeom>
            <a:solidFill>
              <a:srgbClr val="BDBD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Picture 10" descr="Screen Clipping">
            <a:extLst>
              <a:ext uri="{FF2B5EF4-FFF2-40B4-BE49-F238E27FC236}">
                <a16:creationId xmlns:a16="http://schemas.microsoft.com/office/drawing/2014/main" id="{5F851AD6-C29A-489D-8E5C-9F5F96A43B55}"/>
              </a:ext>
            </a:extLst>
          </p:cNvPr>
          <p:cNvPicPr>
            <a:picLocks noChangeAspect="1"/>
          </p:cNvPicPr>
          <p:nvPr/>
        </p:nvPicPr>
        <p:blipFill>
          <a:blip r:embed="rId7" cstate="print">
            <a:extLst>
              <a:ext uri="{BEBA8EAE-BF5A-486C-A8C5-ECC9F3942E4B}">
                <a14:imgProps xmlns:a14="http://schemas.microsoft.com/office/drawing/2010/main">
                  <a14:imgLayer r:embed="rId8">
                    <a14:imgEffect>
                      <a14:artisticBlur/>
                    </a14:imgEffect>
                  </a14:imgLayer>
                </a14:imgProps>
              </a:ext>
              <a:ext uri="{28A0092B-C50C-407E-A947-70E740481C1C}">
                <a14:useLocalDpi xmlns:a14="http://schemas.microsoft.com/office/drawing/2010/main" val="0"/>
              </a:ext>
            </a:extLst>
          </a:blip>
          <a:stretch>
            <a:fillRect/>
          </a:stretch>
        </p:blipFill>
        <p:spPr>
          <a:xfrm>
            <a:off x="4722019" y="1502695"/>
            <a:ext cx="3528576" cy="2595007"/>
          </a:xfrm>
          <a:prstGeom prst="rect">
            <a:avLst/>
          </a:prstGeom>
        </p:spPr>
      </p:pic>
      <p:pic>
        <p:nvPicPr>
          <p:cNvPr id="1026" name="Picture 2" descr="https://www.wholechildonline.com/mt-content/uploads/2016/03/online-pay.jpg">
            <a:extLst>
              <a:ext uri="{FF2B5EF4-FFF2-40B4-BE49-F238E27FC236}">
                <a16:creationId xmlns:a16="http://schemas.microsoft.com/office/drawing/2014/main" id="{83CF9C67-2DA2-4BB6-BE81-D73456D61CD3}"/>
              </a:ext>
            </a:extLst>
          </p:cNvPr>
          <p:cNvPicPr>
            <a:picLocks noChangeAspect="1" noChangeArrowheads="1"/>
          </p:cNvPicPr>
          <p:nvPr/>
        </p:nvPicPr>
        <p:blipFill>
          <a:blip r:embed="rId9" cstate="print">
            <a:extLst>
              <a:ext uri="{BEBA8EAE-BF5A-486C-A8C5-ECC9F3942E4B}">
                <a14:imgProps xmlns:a14="http://schemas.microsoft.com/office/drawing/2010/main">
                  <a14:imgLayer r:embed="rId10">
                    <a14:imgEffect>
                      <a14:artisticBlur/>
                    </a14:imgEffect>
                  </a14:imgLayer>
                </a14:imgProps>
              </a:ext>
              <a:ext uri="{28A0092B-C50C-407E-A947-70E740481C1C}">
                <a14:useLocalDpi xmlns:a14="http://schemas.microsoft.com/office/drawing/2010/main" val="0"/>
              </a:ext>
            </a:extLst>
          </a:blip>
          <a:srcRect/>
          <a:stretch>
            <a:fillRect/>
          </a:stretch>
        </p:blipFill>
        <p:spPr bwMode="auto">
          <a:xfrm>
            <a:off x="8455819" y="2413424"/>
            <a:ext cx="3121819" cy="126263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14 Best Bitcoin Wallets And Other Cryptocurrency Wallets ...">
            <a:extLst>
              <a:ext uri="{FF2B5EF4-FFF2-40B4-BE49-F238E27FC236}">
                <a16:creationId xmlns:a16="http://schemas.microsoft.com/office/drawing/2014/main" id="{673BE12F-F6F7-49D6-8062-9ED153C2F1D5}"/>
              </a:ext>
            </a:extLst>
          </p:cNvPr>
          <p:cNvPicPr>
            <a:picLocks noChangeAspect="1" noChangeArrowheads="1"/>
          </p:cNvPicPr>
          <p:nvPr/>
        </p:nvPicPr>
        <p:blipFill>
          <a:blip r:embed="rId11" cstate="print">
            <a:extLst>
              <a:ext uri="{BEBA8EAE-BF5A-486C-A8C5-ECC9F3942E4B}">
                <a14:imgProps xmlns:a14="http://schemas.microsoft.com/office/drawing/2010/main">
                  <a14:imgLayer r:embed="rId12">
                    <a14:imgEffect>
                      <a14:artisticBlur/>
                    </a14:imgEffect>
                  </a14:imgLayer>
                </a14:imgProps>
              </a:ext>
              <a:ext uri="{28A0092B-C50C-407E-A947-70E740481C1C}">
                <a14:useLocalDpi xmlns:a14="http://schemas.microsoft.com/office/drawing/2010/main" val="0"/>
              </a:ext>
            </a:extLst>
          </a:blip>
          <a:srcRect/>
          <a:stretch>
            <a:fillRect/>
          </a:stretch>
        </p:blipFill>
        <p:spPr bwMode="auto">
          <a:xfrm>
            <a:off x="8904023" y="4419600"/>
            <a:ext cx="2410445" cy="1753641"/>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B678FE71-A6BB-4DCE-94D6-E94A9B3CA288}"/>
              </a:ext>
            </a:extLst>
          </p:cNvPr>
          <p:cNvSpPr txBox="1"/>
          <p:nvPr/>
        </p:nvSpPr>
        <p:spPr>
          <a:xfrm>
            <a:off x="7335159" y="6527083"/>
            <a:ext cx="2241319" cy="200055"/>
          </a:xfrm>
          <a:prstGeom prst="rect">
            <a:avLst/>
          </a:prstGeom>
          <a:noFill/>
        </p:spPr>
        <p:txBody>
          <a:bodyPr wrap="none" rtlCol="0">
            <a:spAutoFit/>
          </a:bodyPr>
          <a:lstStyle/>
          <a:p>
            <a:r>
              <a:rPr lang="en-US" sz="700" dirty="0"/>
              <a:t>Images are from </a:t>
            </a:r>
            <a:r>
              <a:rPr lang="en-US" sz="700" dirty="0" err="1"/>
              <a:t>janztec</a:t>
            </a:r>
            <a:r>
              <a:rPr lang="en-US" sz="700" dirty="0"/>
              <a:t>, wired, </a:t>
            </a:r>
            <a:r>
              <a:rPr lang="en-US" sz="700" dirty="0" err="1"/>
              <a:t>getty</a:t>
            </a:r>
            <a:r>
              <a:rPr lang="en-US" sz="700" dirty="0"/>
              <a:t>, </a:t>
            </a:r>
            <a:r>
              <a:rPr lang="en-US" sz="700" dirty="0" err="1"/>
              <a:t>controlbyweb</a:t>
            </a:r>
            <a:endParaRPr lang="en-US" sz="700" dirty="0"/>
          </a:p>
        </p:txBody>
      </p:sp>
      <p:pic>
        <p:nvPicPr>
          <p:cNvPr id="13" name="Picture 12">
            <a:extLst>
              <a:ext uri="{FF2B5EF4-FFF2-40B4-BE49-F238E27FC236}">
                <a16:creationId xmlns:a16="http://schemas.microsoft.com/office/drawing/2014/main" id="{A3FADE6B-0982-4D30-8543-0EB15BD19890}"/>
              </a:ext>
            </a:extLst>
          </p:cNvPr>
          <p:cNvPicPr>
            <a:picLocks noChangeAspect="1"/>
          </p:cNvPicPr>
          <p:nvPr/>
        </p:nvPicPr>
        <p:blipFill rotWithShape="1">
          <a:blip r:embed="rId13">
            <a:extLst>
              <a:ext uri="{BEBA8EAE-BF5A-486C-A8C5-ECC9F3942E4B}">
                <a14:imgProps xmlns:a14="http://schemas.microsoft.com/office/drawing/2010/main">
                  <a14:imgLayer r:embed="rId14">
                    <a14:imgEffect>
                      <a14:artisticBlur/>
                    </a14:imgEffect>
                  </a14:imgLayer>
                </a14:imgProps>
              </a:ext>
              <a:ext uri="{28A0092B-C50C-407E-A947-70E740481C1C}">
                <a14:useLocalDpi xmlns:a14="http://schemas.microsoft.com/office/drawing/2010/main" val="0"/>
              </a:ext>
            </a:extLst>
          </a:blip>
          <a:srcRect t="16877" b="12289"/>
          <a:stretch/>
        </p:blipFill>
        <p:spPr>
          <a:xfrm>
            <a:off x="226220" y="1371601"/>
            <a:ext cx="3528576" cy="1468804"/>
          </a:xfrm>
          <a:prstGeom prst="rect">
            <a:avLst/>
          </a:prstGeom>
        </p:spPr>
      </p:pic>
      <p:pic>
        <p:nvPicPr>
          <p:cNvPr id="19" name="Picture 18">
            <a:extLst>
              <a:ext uri="{FF2B5EF4-FFF2-40B4-BE49-F238E27FC236}">
                <a16:creationId xmlns:a16="http://schemas.microsoft.com/office/drawing/2014/main" id="{E27132DC-6798-4673-B34C-7D2B840FB339}"/>
              </a:ext>
            </a:extLst>
          </p:cNvPr>
          <p:cNvPicPr>
            <a:picLocks noChangeAspect="1"/>
          </p:cNvPicPr>
          <p:nvPr/>
        </p:nvPicPr>
        <p:blipFill>
          <a:blip r:embed="rId15" cstate="print">
            <a:extLst>
              <a:ext uri="{BEBA8EAE-BF5A-486C-A8C5-ECC9F3942E4B}">
                <a14:imgProps xmlns:a14="http://schemas.microsoft.com/office/drawing/2010/main">
                  <a14:imgLayer r:embed="rId16">
                    <a14:imgEffect>
                      <a14:artisticBlur/>
                    </a14:imgEffect>
                  </a14:imgLayer>
                </a14:imgProps>
              </a:ext>
              <a:ext uri="{28A0092B-C50C-407E-A947-70E740481C1C}">
                <a14:useLocalDpi xmlns:a14="http://schemas.microsoft.com/office/drawing/2010/main" val="0"/>
              </a:ext>
            </a:extLst>
          </a:blip>
          <a:stretch>
            <a:fillRect/>
          </a:stretch>
        </p:blipFill>
        <p:spPr>
          <a:xfrm>
            <a:off x="647671" y="3066513"/>
            <a:ext cx="2749714" cy="1496630"/>
          </a:xfrm>
          <a:prstGeom prst="rect">
            <a:avLst/>
          </a:prstGeom>
        </p:spPr>
      </p:pic>
      <p:pic>
        <p:nvPicPr>
          <p:cNvPr id="21" name="Picture 20">
            <a:extLst>
              <a:ext uri="{FF2B5EF4-FFF2-40B4-BE49-F238E27FC236}">
                <a16:creationId xmlns:a16="http://schemas.microsoft.com/office/drawing/2014/main" id="{63E040E4-87A6-4155-8F05-EE8B29CDDE0E}"/>
              </a:ext>
            </a:extLst>
          </p:cNvPr>
          <p:cNvPicPr>
            <a:picLocks noChangeAspect="1"/>
          </p:cNvPicPr>
          <p:nvPr/>
        </p:nvPicPr>
        <p:blipFill>
          <a:blip r:embed="rId17" cstate="print">
            <a:extLst>
              <a:ext uri="{BEBA8EAE-BF5A-486C-A8C5-ECC9F3942E4B}">
                <a14:imgProps xmlns:a14="http://schemas.microsoft.com/office/drawing/2010/main">
                  <a14:imgLayer r:embed="rId18">
                    <a14:imgEffect>
                      <a14:artisticBlur/>
                    </a14:imgEffect>
                  </a14:imgLayer>
                </a14:imgProps>
              </a:ext>
              <a:ext uri="{28A0092B-C50C-407E-A947-70E740481C1C}">
                <a14:useLocalDpi xmlns:a14="http://schemas.microsoft.com/office/drawing/2010/main" val="0"/>
              </a:ext>
            </a:extLst>
          </a:blip>
          <a:stretch>
            <a:fillRect/>
          </a:stretch>
        </p:blipFill>
        <p:spPr>
          <a:xfrm>
            <a:off x="4722019" y="4592577"/>
            <a:ext cx="2765748" cy="1574940"/>
          </a:xfrm>
          <a:prstGeom prst="rect">
            <a:avLst/>
          </a:prstGeom>
        </p:spPr>
      </p:pic>
      <p:sp>
        <p:nvSpPr>
          <p:cNvPr id="17" name="Rectangle 16">
            <a:extLst>
              <a:ext uri="{FF2B5EF4-FFF2-40B4-BE49-F238E27FC236}">
                <a16:creationId xmlns:a16="http://schemas.microsoft.com/office/drawing/2014/main" id="{4692434A-96AF-4C63-881F-DEF88E7C3665}"/>
              </a:ext>
            </a:extLst>
          </p:cNvPr>
          <p:cNvSpPr/>
          <p:nvPr/>
        </p:nvSpPr>
        <p:spPr>
          <a:xfrm>
            <a:off x="150019" y="1272186"/>
            <a:ext cx="11582400" cy="5192509"/>
          </a:xfrm>
          <a:prstGeom prst="rect">
            <a:avLst/>
          </a:prstGeom>
          <a:solidFill>
            <a:schemeClr val="bg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D60C7978-1F33-49CE-90C1-2E8039BD20C3}"/>
              </a:ext>
            </a:extLst>
          </p:cNvPr>
          <p:cNvPicPr>
            <a:picLocks noChangeAspect="1"/>
          </p:cNvPicPr>
          <p:nvPr/>
        </p:nvPicPr>
        <p:blipFill>
          <a:blip r:embed="rId19"/>
          <a:stretch>
            <a:fillRect/>
          </a:stretch>
        </p:blipFill>
        <p:spPr>
          <a:xfrm>
            <a:off x="2314001" y="1305865"/>
            <a:ext cx="3224202" cy="2846788"/>
          </a:xfrm>
          <a:prstGeom prst="rect">
            <a:avLst/>
          </a:prstGeom>
        </p:spPr>
      </p:pic>
      <p:pic>
        <p:nvPicPr>
          <p:cNvPr id="20" name="Picture 19">
            <a:extLst>
              <a:ext uri="{FF2B5EF4-FFF2-40B4-BE49-F238E27FC236}">
                <a16:creationId xmlns:a16="http://schemas.microsoft.com/office/drawing/2014/main" id="{AC2FC3B1-6EBD-4521-B9CE-C317D3A8B8BE}"/>
              </a:ext>
            </a:extLst>
          </p:cNvPr>
          <p:cNvPicPr>
            <a:picLocks noChangeAspect="1"/>
          </p:cNvPicPr>
          <p:nvPr/>
        </p:nvPicPr>
        <p:blipFill>
          <a:blip r:embed="rId20"/>
          <a:stretch>
            <a:fillRect/>
          </a:stretch>
        </p:blipFill>
        <p:spPr>
          <a:xfrm>
            <a:off x="5691120" y="1324243"/>
            <a:ext cx="3310440" cy="2851567"/>
          </a:xfrm>
          <a:prstGeom prst="rect">
            <a:avLst/>
          </a:prstGeom>
        </p:spPr>
      </p:pic>
      <p:pic>
        <p:nvPicPr>
          <p:cNvPr id="22" name="Picture 21">
            <a:extLst>
              <a:ext uri="{FF2B5EF4-FFF2-40B4-BE49-F238E27FC236}">
                <a16:creationId xmlns:a16="http://schemas.microsoft.com/office/drawing/2014/main" id="{79E60965-10DE-42BE-92AB-1A3190204332}"/>
              </a:ext>
            </a:extLst>
          </p:cNvPr>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160981" y="4385807"/>
            <a:ext cx="1423577" cy="1423577"/>
          </a:xfrm>
          <a:prstGeom prst="rect">
            <a:avLst/>
          </a:prstGeom>
        </p:spPr>
      </p:pic>
      <p:sp>
        <p:nvSpPr>
          <p:cNvPr id="2" name="Arrow: Right 1">
            <a:extLst>
              <a:ext uri="{FF2B5EF4-FFF2-40B4-BE49-F238E27FC236}">
                <a16:creationId xmlns:a16="http://schemas.microsoft.com/office/drawing/2014/main" id="{B0CA797F-2D46-4D3B-A34A-C73EBFFC1D63}"/>
              </a:ext>
            </a:extLst>
          </p:cNvPr>
          <p:cNvSpPr/>
          <p:nvPr/>
        </p:nvSpPr>
        <p:spPr>
          <a:xfrm>
            <a:off x="1682741" y="5072177"/>
            <a:ext cx="2012601" cy="152400"/>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a:extLst>
              <a:ext uri="{FF2B5EF4-FFF2-40B4-BE49-F238E27FC236}">
                <a16:creationId xmlns:a16="http://schemas.microsoft.com/office/drawing/2014/main" id="{059B093D-355E-473B-9434-D28F59E7199E}"/>
              </a:ext>
            </a:extLst>
          </p:cNvPr>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4722019" y="4589397"/>
            <a:ext cx="1458186" cy="1458186"/>
          </a:xfrm>
          <a:prstGeom prst="rect">
            <a:avLst/>
          </a:prstGeom>
        </p:spPr>
      </p:pic>
      <p:sp>
        <p:nvSpPr>
          <p:cNvPr id="30" name="Arrow: Right 29">
            <a:extLst>
              <a:ext uri="{FF2B5EF4-FFF2-40B4-BE49-F238E27FC236}">
                <a16:creationId xmlns:a16="http://schemas.microsoft.com/office/drawing/2014/main" id="{842EF81C-90B9-4758-91F8-F2BB56C08FA5}"/>
              </a:ext>
            </a:extLst>
          </p:cNvPr>
          <p:cNvSpPr/>
          <p:nvPr/>
        </p:nvSpPr>
        <p:spPr>
          <a:xfrm>
            <a:off x="6912895" y="5086961"/>
            <a:ext cx="2012601" cy="152400"/>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Picture 30">
            <a:extLst>
              <a:ext uri="{FF2B5EF4-FFF2-40B4-BE49-F238E27FC236}">
                <a16:creationId xmlns:a16="http://schemas.microsoft.com/office/drawing/2014/main" id="{F3E6A4AE-DD33-45C7-8972-122311437806}"/>
              </a:ext>
            </a:extLst>
          </p:cNvPr>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10747106" y="4175811"/>
            <a:ext cx="641916" cy="641916"/>
          </a:xfrm>
          <a:prstGeom prst="rect">
            <a:avLst/>
          </a:prstGeom>
        </p:spPr>
      </p:pic>
      <p:pic>
        <p:nvPicPr>
          <p:cNvPr id="29" name="Picture 28">
            <a:extLst>
              <a:ext uri="{FF2B5EF4-FFF2-40B4-BE49-F238E27FC236}">
                <a16:creationId xmlns:a16="http://schemas.microsoft.com/office/drawing/2014/main" id="{7D565DAA-4212-4B10-831D-245C414B2EA7}"/>
              </a:ext>
            </a:extLst>
          </p:cNvPr>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9467599" y="4107257"/>
            <a:ext cx="641915" cy="641915"/>
          </a:xfrm>
          <a:prstGeom prst="rect">
            <a:avLst/>
          </a:prstGeom>
        </p:spPr>
      </p:pic>
      <p:pic>
        <p:nvPicPr>
          <p:cNvPr id="33" name="Picture 32">
            <a:extLst>
              <a:ext uri="{FF2B5EF4-FFF2-40B4-BE49-F238E27FC236}">
                <a16:creationId xmlns:a16="http://schemas.microsoft.com/office/drawing/2014/main" id="{CDFCD577-D021-4779-8E48-BDE1A59A204C}"/>
              </a:ext>
            </a:extLst>
          </p:cNvPr>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9472507" y="5096677"/>
            <a:ext cx="641916" cy="641916"/>
          </a:xfrm>
          <a:prstGeom prst="rect">
            <a:avLst/>
          </a:prstGeom>
        </p:spPr>
      </p:pic>
      <p:pic>
        <p:nvPicPr>
          <p:cNvPr id="35" name="Picture 34">
            <a:extLst>
              <a:ext uri="{FF2B5EF4-FFF2-40B4-BE49-F238E27FC236}">
                <a16:creationId xmlns:a16="http://schemas.microsoft.com/office/drawing/2014/main" id="{15640806-0A48-4338-927A-0AE2BCAB702E}"/>
              </a:ext>
            </a:extLst>
          </p:cNvPr>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10721927" y="5072177"/>
            <a:ext cx="770418" cy="770418"/>
          </a:xfrm>
          <a:prstGeom prst="rect">
            <a:avLst/>
          </a:prstGeom>
        </p:spPr>
      </p:pic>
    </p:spTree>
    <p:extLst>
      <p:ext uri="{BB962C8B-B14F-4D97-AF65-F5344CB8AC3E}">
        <p14:creationId xmlns:p14="http://schemas.microsoft.com/office/powerpoint/2010/main" val="82767935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23850" y="2667000"/>
            <a:ext cx="11537950" cy="1524000"/>
          </a:xfrm>
        </p:spPr>
        <p:txBody>
          <a:bodyPr/>
          <a:lstStyle/>
          <a:p>
            <a:pPr marL="0" indent="0" algn="ctr">
              <a:buNone/>
            </a:pPr>
            <a:r>
              <a:rPr lang="en-US" dirty="0"/>
              <a:t>If </a:t>
            </a:r>
            <a:r>
              <a:rPr lang="en-US" i="1" dirty="0">
                <a:solidFill>
                  <a:srgbClr val="FF0000"/>
                </a:solidFill>
              </a:rPr>
              <a:t>not all the modalities of inputs </a:t>
            </a:r>
            <a:r>
              <a:rPr lang="en-US" dirty="0"/>
              <a:t>are secured simultaneously,</a:t>
            </a:r>
          </a:p>
          <a:p>
            <a:pPr marL="0" indent="0" algn="ctr">
              <a:buNone/>
            </a:pPr>
            <a:r>
              <a:rPr lang="en-US" dirty="0"/>
              <a:t> </a:t>
            </a:r>
          </a:p>
          <a:p>
            <a:pPr marL="0" indent="0" algn="ctr">
              <a:buNone/>
            </a:pPr>
            <a:r>
              <a:rPr lang="en-US" dirty="0"/>
              <a:t>none of them can be fully secured.</a:t>
            </a:r>
          </a:p>
        </p:txBody>
      </p:sp>
      <p:sp>
        <p:nvSpPr>
          <p:cNvPr id="3" name="Date Placeholder 2"/>
          <p:cNvSpPr>
            <a:spLocks noGrp="1"/>
          </p:cNvSpPr>
          <p:nvPr>
            <p:ph type="dt" sz="half" idx="10"/>
          </p:nvPr>
        </p:nvSpPr>
        <p:spPr/>
        <p:txBody>
          <a:bodyPr/>
          <a:lstStyle/>
          <a:p>
            <a:fld id="{E7B37369-3EE9-4A37-934C-CC55DDE3F435}" type="datetime1">
              <a:rPr lang="en-US" smtClean="0"/>
              <a:t>6/8/2021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30</a:t>
            </a:fld>
            <a:endParaRPr lang="en-GB" dirty="0"/>
          </a:p>
        </p:txBody>
      </p:sp>
      <p:sp>
        <p:nvSpPr>
          <p:cNvPr id="6" name="Title 5"/>
          <p:cNvSpPr>
            <a:spLocks noGrp="1"/>
          </p:cNvSpPr>
          <p:nvPr>
            <p:ph type="title"/>
          </p:nvPr>
        </p:nvSpPr>
        <p:spPr/>
        <p:txBody>
          <a:bodyPr/>
          <a:lstStyle/>
          <a:p>
            <a:r>
              <a:rPr lang="en-US" dirty="0"/>
              <a:t>Observation 3</a:t>
            </a:r>
          </a:p>
        </p:txBody>
      </p:sp>
    </p:spTree>
    <p:extLst>
      <p:ext uri="{BB962C8B-B14F-4D97-AF65-F5344CB8AC3E}">
        <p14:creationId xmlns:p14="http://schemas.microsoft.com/office/powerpoint/2010/main" val="23428251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B72A565-CA3E-42A2-B4E1-0DDC8853CF44}" type="datetime1">
              <a:rPr lang="en-US" smtClean="0"/>
              <a:t>6/8/2021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31</a:t>
            </a:fld>
            <a:endParaRPr lang="en-GB" dirty="0"/>
          </a:p>
        </p:txBody>
      </p:sp>
      <p:sp>
        <p:nvSpPr>
          <p:cNvPr id="6" name="Title 5"/>
          <p:cNvSpPr>
            <a:spLocks noGrp="1"/>
          </p:cNvSpPr>
          <p:nvPr>
            <p:ph type="title"/>
          </p:nvPr>
        </p:nvSpPr>
        <p:spPr/>
        <p:txBody>
          <a:bodyPr/>
          <a:lstStyle/>
          <a:p>
            <a:r>
              <a:rPr lang="en-US" dirty="0"/>
              <a:t>Requirements</a:t>
            </a:r>
          </a:p>
        </p:txBody>
      </p:sp>
      <p:grpSp>
        <p:nvGrpSpPr>
          <p:cNvPr id="14" name="Group 13"/>
          <p:cNvGrpSpPr/>
          <p:nvPr/>
        </p:nvGrpSpPr>
        <p:grpSpPr>
          <a:xfrm>
            <a:off x="3655817" y="2807638"/>
            <a:ext cx="1524000" cy="1524000"/>
            <a:chOff x="3655817" y="2807638"/>
            <a:chExt cx="1524000" cy="1524000"/>
          </a:xfrm>
        </p:grpSpPr>
        <p:sp>
          <p:nvSpPr>
            <p:cNvPr id="10" name="Oval 9"/>
            <p:cNvSpPr/>
            <p:nvPr/>
          </p:nvSpPr>
          <p:spPr>
            <a:xfrm>
              <a:off x="3655817" y="2807638"/>
              <a:ext cx="1524000" cy="1524000"/>
            </a:xfrm>
            <a:prstGeom prst="ellipse">
              <a:avLst/>
            </a:prstGeom>
            <a:solidFill>
              <a:srgbClr val="BAC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4569788" y="3162173"/>
              <a:ext cx="535093" cy="438616"/>
            </a:xfrm>
            <a:prstGeom prst="rect">
              <a:avLst/>
            </a:prstGeom>
          </p:spPr>
        </p:pic>
        <p:pic>
          <p:nvPicPr>
            <p:cNvPr id="13" name="Picture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13169" y="3649292"/>
              <a:ext cx="609295" cy="609295"/>
            </a:xfrm>
            <a:prstGeom prst="rect">
              <a:avLst/>
            </a:prstGeom>
          </p:spPr>
        </p:pic>
        <p:pic>
          <p:nvPicPr>
            <p:cNvPr id="17" name="Picture 1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860022" y="3118096"/>
              <a:ext cx="482693" cy="482693"/>
            </a:xfrm>
            <a:prstGeom prst="rect">
              <a:avLst/>
            </a:prstGeom>
          </p:spPr>
        </p:pic>
      </p:grpSp>
      <p:grpSp>
        <p:nvGrpSpPr>
          <p:cNvPr id="16" name="Group 15"/>
          <p:cNvGrpSpPr/>
          <p:nvPr/>
        </p:nvGrpSpPr>
        <p:grpSpPr>
          <a:xfrm>
            <a:off x="6704915" y="2807638"/>
            <a:ext cx="1524000" cy="1524000"/>
            <a:chOff x="6704915" y="2807638"/>
            <a:chExt cx="1524000" cy="1524000"/>
          </a:xfrm>
        </p:grpSpPr>
        <p:sp>
          <p:nvSpPr>
            <p:cNvPr id="18" name="Oval 1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grpSp>
        <p:nvGrpSpPr>
          <p:cNvPr id="22" name="Group 21"/>
          <p:cNvGrpSpPr/>
          <p:nvPr/>
        </p:nvGrpSpPr>
        <p:grpSpPr>
          <a:xfrm>
            <a:off x="9751219" y="2807638"/>
            <a:ext cx="1524000" cy="1524000"/>
            <a:chOff x="9751219" y="2807638"/>
            <a:chExt cx="1524000" cy="1524000"/>
          </a:xfrm>
        </p:grpSpPr>
        <p:sp>
          <p:nvSpPr>
            <p:cNvPr id="20" name="Oval 19"/>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7" name="Picture 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grpSp>
        <p:nvGrpSpPr>
          <p:cNvPr id="25" name="Group 24"/>
          <p:cNvGrpSpPr/>
          <p:nvPr/>
        </p:nvGrpSpPr>
        <p:grpSpPr>
          <a:xfrm>
            <a:off x="606719" y="2819400"/>
            <a:ext cx="1524000" cy="1524000"/>
            <a:chOff x="606719" y="2819400"/>
            <a:chExt cx="1524000" cy="1524000"/>
          </a:xfrm>
        </p:grpSpPr>
        <p:sp>
          <p:nvSpPr>
            <p:cNvPr id="9" name="Oval 8"/>
            <p:cNvSpPr/>
            <p:nvPr/>
          </p:nvSpPr>
          <p:spPr>
            <a:xfrm>
              <a:off x="60671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24" name="Picture 2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
        <p:nvSpPr>
          <p:cNvPr id="2" name="Rectangle 1"/>
          <p:cNvSpPr/>
          <p:nvPr/>
        </p:nvSpPr>
        <p:spPr>
          <a:xfrm>
            <a:off x="2902297" y="5546562"/>
            <a:ext cx="6572633" cy="461665"/>
          </a:xfrm>
          <a:prstGeom prst="rect">
            <a:avLst/>
          </a:prstGeom>
        </p:spPr>
        <p:txBody>
          <a:bodyPr wrap="none">
            <a:spAutoFit/>
          </a:bodyPr>
          <a:lstStyle/>
          <a:p>
            <a:r>
              <a:rPr lang="en-US" sz="2400" b="1" dirty="0"/>
              <a:t>Inter-dependency between Input and output</a:t>
            </a:r>
          </a:p>
        </p:txBody>
      </p:sp>
      <p:sp>
        <p:nvSpPr>
          <p:cNvPr id="8" name="Oval 7"/>
          <p:cNvSpPr/>
          <p:nvPr/>
        </p:nvSpPr>
        <p:spPr>
          <a:xfrm>
            <a:off x="3314015"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6244768"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9446419"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Content Placeholder 1"/>
          <p:cNvSpPr>
            <a:spLocks noGrp="1"/>
          </p:cNvSpPr>
          <p:nvPr>
            <p:ph idx="1"/>
          </p:nvPr>
        </p:nvSpPr>
        <p:spPr>
          <a:xfrm>
            <a:off x="300511" y="1592714"/>
            <a:ext cx="11537950" cy="838200"/>
          </a:xfrm>
        </p:spPr>
        <p:txBody>
          <a:bodyPr/>
          <a:lstStyle/>
          <a:p>
            <a:pPr marL="0" indent="0" algn="ctr">
              <a:buNone/>
            </a:pPr>
            <a:r>
              <a:rPr lang="en-US" sz="1600" dirty="0"/>
              <a:t>The lack of output integrity – </a:t>
            </a:r>
            <a:r>
              <a:rPr lang="en-US" sz="1600" i="1" dirty="0">
                <a:solidFill>
                  <a:srgbClr val="FF0000"/>
                </a:solidFill>
              </a:rPr>
              <a:t>the render of user inputs </a:t>
            </a:r>
            <a:r>
              <a:rPr lang="en-US" sz="1600" i="1" dirty="0"/>
              <a:t>on the screen</a:t>
            </a:r>
            <a:r>
              <a:rPr lang="en-US" sz="1600" dirty="0"/>
              <a:t> – compromises input integrity.</a:t>
            </a:r>
          </a:p>
        </p:txBody>
      </p:sp>
    </p:spTree>
    <p:extLst>
      <p:ext uri="{BB962C8B-B14F-4D97-AF65-F5344CB8AC3E}">
        <p14:creationId xmlns:p14="http://schemas.microsoft.com/office/powerpoint/2010/main" val="27680820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79657F71-D091-4453-9240-B79152A91069}" type="datetime1">
              <a:rPr lang="en-US" smtClean="0"/>
              <a:t>6/8/2021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32</a:t>
            </a:fld>
            <a:endParaRPr lang="en-GB" dirty="0"/>
          </a:p>
        </p:txBody>
      </p:sp>
      <p:sp>
        <p:nvSpPr>
          <p:cNvPr id="6" name="Title 5"/>
          <p:cNvSpPr>
            <a:spLocks noGrp="1"/>
          </p:cNvSpPr>
          <p:nvPr>
            <p:ph type="title"/>
          </p:nvPr>
        </p:nvSpPr>
        <p:spPr/>
        <p:txBody>
          <a:bodyPr/>
          <a:lstStyle/>
          <a:p>
            <a:r>
              <a:rPr lang="en-US" dirty="0"/>
              <a:t>Requirements</a:t>
            </a:r>
          </a:p>
        </p:txBody>
      </p:sp>
      <p:grpSp>
        <p:nvGrpSpPr>
          <p:cNvPr id="14" name="Group 13"/>
          <p:cNvGrpSpPr/>
          <p:nvPr/>
        </p:nvGrpSpPr>
        <p:grpSpPr>
          <a:xfrm>
            <a:off x="3655817" y="2807638"/>
            <a:ext cx="1524000" cy="1524000"/>
            <a:chOff x="3655817" y="2807638"/>
            <a:chExt cx="1524000" cy="1524000"/>
          </a:xfrm>
        </p:grpSpPr>
        <p:sp>
          <p:nvSpPr>
            <p:cNvPr id="10" name="Oval 9"/>
            <p:cNvSpPr/>
            <p:nvPr/>
          </p:nvSpPr>
          <p:spPr>
            <a:xfrm>
              <a:off x="3655817" y="2807638"/>
              <a:ext cx="1524000" cy="1524000"/>
            </a:xfrm>
            <a:prstGeom prst="ellipse">
              <a:avLst/>
            </a:prstGeom>
            <a:solidFill>
              <a:srgbClr val="BAC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4569788" y="3162173"/>
              <a:ext cx="535093" cy="438616"/>
            </a:xfrm>
            <a:prstGeom prst="rect">
              <a:avLst/>
            </a:prstGeom>
          </p:spPr>
        </p:pic>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13169" y="3649292"/>
              <a:ext cx="609295" cy="609295"/>
            </a:xfrm>
            <a:prstGeom prst="rect">
              <a:avLst/>
            </a:prstGeom>
          </p:spPr>
        </p:pic>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60022" y="3118096"/>
              <a:ext cx="482693" cy="482693"/>
            </a:xfrm>
            <a:prstGeom prst="rect">
              <a:avLst/>
            </a:prstGeom>
          </p:spPr>
        </p:pic>
      </p:grpSp>
      <p:grpSp>
        <p:nvGrpSpPr>
          <p:cNvPr id="16" name="Group 15"/>
          <p:cNvGrpSpPr/>
          <p:nvPr/>
        </p:nvGrpSpPr>
        <p:grpSpPr>
          <a:xfrm>
            <a:off x="6704915" y="2807638"/>
            <a:ext cx="1524000" cy="1524000"/>
            <a:chOff x="6704915" y="2807638"/>
            <a:chExt cx="1524000" cy="1524000"/>
          </a:xfrm>
        </p:grpSpPr>
        <p:sp>
          <p:nvSpPr>
            <p:cNvPr id="18" name="Oval 1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grpSp>
        <p:nvGrpSpPr>
          <p:cNvPr id="22" name="Group 21"/>
          <p:cNvGrpSpPr/>
          <p:nvPr/>
        </p:nvGrpSpPr>
        <p:grpSpPr>
          <a:xfrm>
            <a:off x="9751219" y="2807638"/>
            <a:ext cx="1524000" cy="1524000"/>
            <a:chOff x="9751219" y="2807638"/>
            <a:chExt cx="1524000" cy="1524000"/>
          </a:xfrm>
        </p:grpSpPr>
        <p:sp>
          <p:nvSpPr>
            <p:cNvPr id="20" name="Oval 19"/>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7" name="Picture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grpSp>
        <p:nvGrpSpPr>
          <p:cNvPr id="25" name="Group 24"/>
          <p:cNvGrpSpPr/>
          <p:nvPr/>
        </p:nvGrpSpPr>
        <p:grpSpPr>
          <a:xfrm>
            <a:off x="606719" y="2819400"/>
            <a:ext cx="1524000" cy="1524000"/>
            <a:chOff x="606719" y="2819400"/>
            <a:chExt cx="1524000" cy="1524000"/>
          </a:xfrm>
        </p:grpSpPr>
        <p:sp>
          <p:nvSpPr>
            <p:cNvPr id="9" name="Oval 8"/>
            <p:cNvSpPr/>
            <p:nvPr/>
          </p:nvSpPr>
          <p:spPr>
            <a:xfrm>
              <a:off x="60671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24" name="Picture 2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
        <p:nvSpPr>
          <p:cNvPr id="2" name="Rectangle 1"/>
          <p:cNvSpPr/>
          <p:nvPr/>
        </p:nvSpPr>
        <p:spPr>
          <a:xfrm>
            <a:off x="4544965" y="5546562"/>
            <a:ext cx="3393878" cy="461665"/>
          </a:xfrm>
          <a:prstGeom prst="rect">
            <a:avLst/>
          </a:prstGeom>
        </p:spPr>
        <p:txBody>
          <a:bodyPr wrap="none">
            <a:spAutoFit/>
          </a:bodyPr>
          <a:lstStyle/>
          <a:p>
            <a:r>
              <a:rPr lang="en-US" sz="2400" b="1" dirty="0"/>
              <a:t>All modalities of input</a:t>
            </a:r>
          </a:p>
        </p:txBody>
      </p:sp>
      <p:sp>
        <p:nvSpPr>
          <p:cNvPr id="8" name="Oval 7"/>
          <p:cNvSpPr/>
          <p:nvPr/>
        </p:nvSpPr>
        <p:spPr>
          <a:xfrm>
            <a:off x="427704"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6244768"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9446419"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Content Placeholder 1"/>
          <p:cNvSpPr>
            <a:spLocks noGrp="1"/>
          </p:cNvSpPr>
          <p:nvPr>
            <p:ph idx="1"/>
          </p:nvPr>
        </p:nvSpPr>
        <p:spPr>
          <a:xfrm>
            <a:off x="323850" y="1756760"/>
            <a:ext cx="11537950" cy="795336"/>
          </a:xfrm>
        </p:spPr>
        <p:txBody>
          <a:bodyPr/>
          <a:lstStyle/>
          <a:p>
            <a:pPr marL="0" indent="0" algn="ctr">
              <a:buNone/>
            </a:pPr>
            <a:r>
              <a:rPr lang="en-US" sz="1600" dirty="0"/>
              <a:t>If </a:t>
            </a:r>
            <a:r>
              <a:rPr lang="en-US" sz="1600" i="1" dirty="0">
                <a:solidFill>
                  <a:srgbClr val="FF0000"/>
                </a:solidFill>
              </a:rPr>
              <a:t>not all the modalities of inputs </a:t>
            </a:r>
            <a:r>
              <a:rPr lang="en-US" sz="1600" dirty="0"/>
              <a:t>are secured simultaneously, none of them can be fully secured.</a:t>
            </a:r>
          </a:p>
        </p:txBody>
      </p:sp>
    </p:spTree>
    <p:extLst>
      <p:ext uri="{BB962C8B-B14F-4D97-AF65-F5344CB8AC3E}">
        <p14:creationId xmlns:p14="http://schemas.microsoft.com/office/powerpoint/2010/main" val="33884301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39E9513-3C8F-4671-9360-B9544E2C6803}" type="datetime1">
              <a:rPr lang="en-US" smtClean="0"/>
              <a:t>6/8/2021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33</a:t>
            </a:fld>
            <a:endParaRPr lang="en-GB" dirty="0"/>
          </a:p>
        </p:txBody>
      </p:sp>
      <p:sp>
        <p:nvSpPr>
          <p:cNvPr id="6" name="Title 5"/>
          <p:cNvSpPr>
            <a:spLocks noGrp="1"/>
          </p:cNvSpPr>
          <p:nvPr>
            <p:ph type="title"/>
          </p:nvPr>
        </p:nvSpPr>
        <p:spPr/>
        <p:txBody>
          <a:bodyPr/>
          <a:lstStyle/>
          <a:p>
            <a:r>
              <a:rPr lang="en-US" dirty="0"/>
              <a:t>Requirements</a:t>
            </a:r>
          </a:p>
        </p:txBody>
      </p:sp>
      <p:grpSp>
        <p:nvGrpSpPr>
          <p:cNvPr id="14" name="Group 13"/>
          <p:cNvGrpSpPr/>
          <p:nvPr/>
        </p:nvGrpSpPr>
        <p:grpSpPr>
          <a:xfrm>
            <a:off x="3655817" y="2807638"/>
            <a:ext cx="1524000" cy="1524000"/>
            <a:chOff x="3655817" y="2807638"/>
            <a:chExt cx="1524000" cy="1524000"/>
          </a:xfrm>
        </p:grpSpPr>
        <p:sp>
          <p:nvSpPr>
            <p:cNvPr id="10" name="Oval 9"/>
            <p:cNvSpPr/>
            <p:nvPr/>
          </p:nvSpPr>
          <p:spPr>
            <a:xfrm>
              <a:off x="3655817" y="2807638"/>
              <a:ext cx="1524000" cy="1524000"/>
            </a:xfrm>
            <a:prstGeom prst="ellipse">
              <a:avLst/>
            </a:prstGeom>
            <a:solidFill>
              <a:srgbClr val="BAC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4569788" y="3162173"/>
              <a:ext cx="535093" cy="438616"/>
            </a:xfrm>
            <a:prstGeom prst="rect">
              <a:avLst/>
            </a:prstGeom>
          </p:spPr>
        </p:pic>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13169" y="3649292"/>
              <a:ext cx="609295" cy="609295"/>
            </a:xfrm>
            <a:prstGeom prst="rect">
              <a:avLst/>
            </a:prstGeom>
          </p:spPr>
        </p:pic>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60022" y="3118096"/>
              <a:ext cx="482693" cy="482693"/>
            </a:xfrm>
            <a:prstGeom prst="rect">
              <a:avLst/>
            </a:prstGeom>
          </p:spPr>
        </p:pic>
      </p:grpSp>
      <p:grpSp>
        <p:nvGrpSpPr>
          <p:cNvPr id="16" name="Group 15"/>
          <p:cNvGrpSpPr/>
          <p:nvPr/>
        </p:nvGrpSpPr>
        <p:grpSpPr>
          <a:xfrm>
            <a:off x="6704915" y="2807638"/>
            <a:ext cx="1524000" cy="1524000"/>
            <a:chOff x="6704915" y="2807638"/>
            <a:chExt cx="1524000" cy="1524000"/>
          </a:xfrm>
        </p:grpSpPr>
        <p:sp>
          <p:nvSpPr>
            <p:cNvPr id="18" name="Oval 1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grpSp>
        <p:nvGrpSpPr>
          <p:cNvPr id="22" name="Group 21"/>
          <p:cNvGrpSpPr/>
          <p:nvPr/>
        </p:nvGrpSpPr>
        <p:grpSpPr>
          <a:xfrm>
            <a:off x="9751219" y="2807638"/>
            <a:ext cx="1524000" cy="1524000"/>
            <a:chOff x="9751219" y="2807638"/>
            <a:chExt cx="1524000" cy="1524000"/>
          </a:xfrm>
        </p:grpSpPr>
        <p:sp>
          <p:nvSpPr>
            <p:cNvPr id="20" name="Oval 19"/>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7" name="Picture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grpSp>
        <p:nvGrpSpPr>
          <p:cNvPr id="25" name="Group 24"/>
          <p:cNvGrpSpPr/>
          <p:nvPr/>
        </p:nvGrpSpPr>
        <p:grpSpPr>
          <a:xfrm>
            <a:off x="606719" y="2819400"/>
            <a:ext cx="1524000" cy="1524000"/>
            <a:chOff x="606719" y="2819400"/>
            <a:chExt cx="1524000" cy="1524000"/>
          </a:xfrm>
        </p:grpSpPr>
        <p:sp>
          <p:nvSpPr>
            <p:cNvPr id="9" name="Oval 8"/>
            <p:cNvSpPr/>
            <p:nvPr/>
          </p:nvSpPr>
          <p:spPr>
            <a:xfrm>
              <a:off x="60671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24" name="Picture 2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
        <p:nvSpPr>
          <p:cNvPr id="2" name="Rectangle 1"/>
          <p:cNvSpPr/>
          <p:nvPr/>
        </p:nvSpPr>
        <p:spPr>
          <a:xfrm>
            <a:off x="4734104" y="5546562"/>
            <a:ext cx="2949846" cy="461665"/>
          </a:xfrm>
          <a:prstGeom prst="rect">
            <a:avLst/>
          </a:prstGeom>
        </p:spPr>
        <p:txBody>
          <a:bodyPr wrap="none">
            <a:spAutoFit/>
          </a:bodyPr>
          <a:lstStyle/>
          <a:p>
            <a:r>
              <a:rPr lang="en-US" sz="2400" b="1" dirty="0"/>
              <a:t>Low cognitive load</a:t>
            </a:r>
          </a:p>
        </p:txBody>
      </p:sp>
      <p:sp>
        <p:nvSpPr>
          <p:cNvPr id="8" name="Oval 7"/>
          <p:cNvSpPr/>
          <p:nvPr/>
        </p:nvSpPr>
        <p:spPr>
          <a:xfrm>
            <a:off x="195345"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3126098"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9446419"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Content Placeholder 1"/>
          <p:cNvSpPr>
            <a:spLocks noGrp="1"/>
          </p:cNvSpPr>
          <p:nvPr>
            <p:ph idx="1"/>
          </p:nvPr>
        </p:nvSpPr>
        <p:spPr>
          <a:xfrm>
            <a:off x="1445419" y="1641217"/>
            <a:ext cx="8629947" cy="1295400"/>
          </a:xfrm>
        </p:spPr>
        <p:txBody>
          <a:bodyPr/>
          <a:lstStyle/>
          <a:p>
            <a:pPr marL="0" indent="0" algn="ctr">
              <a:buNone/>
            </a:pPr>
            <a:r>
              <a:rPr lang="en-US" sz="1600" dirty="0"/>
              <a:t>If the </a:t>
            </a:r>
            <a:r>
              <a:rPr lang="en-US" sz="1600" i="1" dirty="0">
                <a:solidFill>
                  <a:srgbClr val="FF0000"/>
                </a:solidFill>
              </a:rPr>
              <a:t>protected output</a:t>
            </a:r>
            <a:r>
              <a:rPr lang="en-US" sz="1600" dirty="0">
                <a:solidFill>
                  <a:srgbClr val="FF0000"/>
                </a:solidFill>
              </a:rPr>
              <a:t> </a:t>
            </a:r>
            <a:r>
              <a:rPr lang="en-US" sz="1600" dirty="0"/>
              <a:t>is provided </a:t>
            </a:r>
            <a:r>
              <a:rPr lang="en-US" sz="1600" i="1" dirty="0">
                <a:solidFill>
                  <a:srgbClr val="FF0000"/>
                </a:solidFill>
              </a:rPr>
              <a:t>out-of-context</a:t>
            </a:r>
            <a:r>
              <a:rPr lang="en-US" sz="1600" dirty="0"/>
              <a:t>,  users are more likely not to verify it. Therefore input integrity can be violated.</a:t>
            </a:r>
          </a:p>
        </p:txBody>
      </p:sp>
    </p:spTree>
    <p:extLst>
      <p:ext uri="{BB962C8B-B14F-4D97-AF65-F5344CB8AC3E}">
        <p14:creationId xmlns:p14="http://schemas.microsoft.com/office/powerpoint/2010/main" val="13244867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8A824795-18E6-4328-8B21-D34F0D5CDA94}" type="datetime1">
              <a:rPr lang="en-US" smtClean="0"/>
              <a:t>6/8/2021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34</a:t>
            </a:fld>
            <a:endParaRPr lang="en-GB" dirty="0"/>
          </a:p>
        </p:txBody>
      </p:sp>
      <p:sp>
        <p:nvSpPr>
          <p:cNvPr id="6" name="Title 5"/>
          <p:cNvSpPr>
            <a:spLocks noGrp="1"/>
          </p:cNvSpPr>
          <p:nvPr>
            <p:ph type="title"/>
          </p:nvPr>
        </p:nvSpPr>
        <p:spPr/>
        <p:txBody>
          <a:bodyPr/>
          <a:lstStyle/>
          <a:p>
            <a:r>
              <a:rPr lang="en-US" dirty="0"/>
              <a:t>Requirements</a:t>
            </a:r>
          </a:p>
        </p:txBody>
      </p:sp>
      <p:grpSp>
        <p:nvGrpSpPr>
          <p:cNvPr id="14" name="Group 13"/>
          <p:cNvGrpSpPr/>
          <p:nvPr/>
        </p:nvGrpSpPr>
        <p:grpSpPr>
          <a:xfrm>
            <a:off x="3655817" y="2807638"/>
            <a:ext cx="1524000" cy="1524000"/>
            <a:chOff x="3655817" y="2807638"/>
            <a:chExt cx="1524000" cy="1524000"/>
          </a:xfrm>
        </p:grpSpPr>
        <p:sp>
          <p:nvSpPr>
            <p:cNvPr id="10" name="Oval 9"/>
            <p:cNvSpPr/>
            <p:nvPr/>
          </p:nvSpPr>
          <p:spPr>
            <a:xfrm>
              <a:off x="3655817" y="2807638"/>
              <a:ext cx="1524000" cy="1524000"/>
            </a:xfrm>
            <a:prstGeom prst="ellipse">
              <a:avLst/>
            </a:prstGeom>
            <a:solidFill>
              <a:srgbClr val="BAC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4569788" y="3162173"/>
              <a:ext cx="535093" cy="438616"/>
            </a:xfrm>
            <a:prstGeom prst="rect">
              <a:avLst/>
            </a:prstGeom>
          </p:spPr>
        </p:pic>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13169" y="3649292"/>
              <a:ext cx="609295" cy="609295"/>
            </a:xfrm>
            <a:prstGeom prst="rect">
              <a:avLst/>
            </a:prstGeom>
          </p:spPr>
        </p:pic>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60022" y="3118096"/>
              <a:ext cx="482693" cy="482693"/>
            </a:xfrm>
            <a:prstGeom prst="rect">
              <a:avLst/>
            </a:prstGeom>
          </p:spPr>
        </p:pic>
      </p:grpSp>
      <p:grpSp>
        <p:nvGrpSpPr>
          <p:cNvPr id="16" name="Group 15"/>
          <p:cNvGrpSpPr/>
          <p:nvPr/>
        </p:nvGrpSpPr>
        <p:grpSpPr>
          <a:xfrm>
            <a:off x="6704915" y="2807638"/>
            <a:ext cx="1524000" cy="1524000"/>
            <a:chOff x="6704915" y="2807638"/>
            <a:chExt cx="1524000" cy="1524000"/>
          </a:xfrm>
        </p:grpSpPr>
        <p:sp>
          <p:nvSpPr>
            <p:cNvPr id="18" name="Oval 1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grpSp>
        <p:nvGrpSpPr>
          <p:cNvPr id="22" name="Group 21"/>
          <p:cNvGrpSpPr/>
          <p:nvPr/>
        </p:nvGrpSpPr>
        <p:grpSpPr>
          <a:xfrm>
            <a:off x="9751219" y="2807638"/>
            <a:ext cx="1524000" cy="1524000"/>
            <a:chOff x="9751219" y="2807638"/>
            <a:chExt cx="1524000" cy="1524000"/>
          </a:xfrm>
        </p:grpSpPr>
        <p:sp>
          <p:nvSpPr>
            <p:cNvPr id="20" name="Oval 19"/>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7" name="Picture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grpSp>
        <p:nvGrpSpPr>
          <p:cNvPr id="25" name="Group 24"/>
          <p:cNvGrpSpPr/>
          <p:nvPr/>
        </p:nvGrpSpPr>
        <p:grpSpPr>
          <a:xfrm>
            <a:off x="606719" y="2819400"/>
            <a:ext cx="1524000" cy="1524000"/>
            <a:chOff x="606719" y="2819400"/>
            <a:chExt cx="1524000" cy="1524000"/>
          </a:xfrm>
        </p:grpSpPr>
        <p:sp>
          <p:nvSpPr>
            <p:cNvPr id="9" name="Oval 8"/>
            <p:cNvSpPr/>
            <p:nvPr/>
          </p:nvSpPr>
          <p:spPr>
            <a:xfrm>
              <a:off x="60671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24" name="Picture 2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
        <p:nvSpPr>
          <p:cNvPr id="2" name="Rectangle 1"/>
          <p:cNvSpPr/>
          <p:nvPr/>
        </p:nvSpPr>
        <p:spPr>
          <a:xfrm>
            <a:off x="4207101" y="5546562"/>
            <a:ext cx="3995004" cy="461665"/>
          </a:xfrm>
          <a:prstGeom prst="rect">
            <a:avLst/>
          </a:prstGeom>
        </p:spPr>
        <p:txBody>
          <a:bodyPr wrap="none">
            <a:spAutoFit/>
          </a:bodyPr>
          <a:lstStyle/>
          <a:p>
            <a:r>
              <a:rPr lang="en-US" sz="2400" b="1" dirty="0"/>
              <a:t>Low TCB and easy deploy</a:t>
            </a:r>
          </a:p>
        </p:txBody>
      </p:sp>
      <p:sp>
        <p:nvSpPr>
          <p:cNvPr id="8" name="Oval 7"/>
          <p:cNvSpPr/>
          <p:nvPr/>
        </p:nvSpPr>
        <p:spPr>
          <a:xfrm>
            <a:off x="302419"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3233172"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6434823"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002847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343F2833-8088-4927-A7A5-F7489828B983}" type="datetime1">
              <a:rPr lang="en-US" smtClean="0"/>
              <a:t>6/8/2021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35</a:t>
            </a:fld>
            <a:endParaRPr lang="en-GB" dirty="0"/>
          </a:p>
        </p:txBody>
      </p:sp>
      <p:sp>
        <p:nvSpPr>
          <p:cNvPr id="6" name="Title 5"/>
          <p:cNvSpPr>
            <a:spLocks noGrp="1"/>
          </p:cNvSpPr>
          <p:nvPr>
            <p:ph type="title"/>
          </p:nvPr>
        </p:nvSpPr>
        <p:spPr/>
        <p:txBody>
          <a:bodyPr/>
          <a:lstStyle/>
          <a:p>
            <a:r>
              <a:rPr lang="en-US" dirty="0"/>
              <a:t>Requirements</a:t>
            </a:r>
          </a:p>
        </p:txBody>
      </p:sp>
      <p:grpSp>
        <p:nvGrpSpPr>
          <p:cNvPr id="14" name="Group 13"/>
          <p:cNvGrpSpPr/>
          <p:nvPr/>
        </p:nvGrpSpPr>
        <p:grpSpPr>
          <a:xfrm>
            <a:off x="3655817" y="2807638"/>
            <a:ext cx="1524000" cy="1524000"/>
            <a:chOff x="3655817" y="2807638"/>
            <a:chExt cx="1524000" cy="1524000"/>
          </a:xfrm>
        </p:grpSpPr>
        <p:sp>
          <p:nvSpPr>
            <p:cNvPr id="10" name="Oval 9"/>
            <p:cNvSpPr/>
            <p:nvPr/>
          </p:nvSpPr>
          <p:spPr>
            <a:xfrm>
              <a:off x="3655817" y="2807638"/>
              <a:ext cx="1524000" cy="1524000"/>
            </a:xfrm>
            <a:prstGeom prst="ellipse">
              <a:avLst/>
            </a:prstGeom>
            <a:solidFill>
              <a:srgbClr val="BAC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4569788" y="3162173"/>
              <a:ext cx="535093" cy="438616"/>
            </a:xfrm>
            <a:prstGeom prst="rect">
              <a:avLst/>
            </a:prstGeom>
          </p:spPr>
        </p:pic>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13169" y="3649292"/>
              <a:ext cx="609295" cy="609295"/>
            </a:xfrm>
            <a:prstGeom prst="rect">
              <a:avLst/>
            </a:prstGeom>
          </p:spPr>
        </p:pic>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60022" y="3118096"/>
              <a:ext cx="482693" cy="482693"/>
            </a:xfrm>
            <a:prstGeom prst="rect">
              <a:avLst/>
            </a:prstGeom>
          </p:spPr>
        </p:pic>
      </p:grpSp>
      <p:grpSp>
        <p:nvGrpSpPr>
          <p:cNvPr id="16" name="Group 15"/>
          <p:cNvGrpSpPr/>
          <p:nvPr/>
        </p:nvGrpSpPr>
        <p:grpSpPr>
          <a:xfrm>
            <a:off x="6704915" y="2807638"/>
            <a:ext cx="1524000" cy="1524000"/>
            <a:chOff x="6704915" y="2807638"/>
            <a:chExt cx="1524000" cy="1524000"/>
          </a:xfrm>
        </p:grpSpPr>
        <p:sp>
          <p:nvSpPr>
            <p:cNvPr id="18" name="Oval 1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grpSp>
        <p:nvGrpSpPr>
          <p:cNvPr id="22" name="Group 21"/>
          <p:cNvGrpSpPr/>
          <p:nvPr/>
        </p:nvGrpSpPr>
        <p:grpSpPr>
          <a:xfrm>
            <a:off x="9751219" y="2807638"/>
            <a:ext cx="1524000" cy="1524000"/>
            <a:chOff x="9751219" y="2807638"/>
            <a:chExt cx="1524000" cy="1524000"/>
          </a:xfrm>
        </p:grpSpPr>
        <p:sp>
          <p:nvSpPr>
            <p:cNvPr id="20" name="Oval 19"/>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7" name="Picture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grpSp>
        <p:nvGrpSpPr>
          <p:cNvPr id="25" name="Group 24"/>
          <p:cNvGrpSpPr/>
          <p:nvPr/>
        </p:nvGrpSpPr>
        <p:grpSpPr>
          <a:xfrm>
            <a:off x="606719" y="2819400"/>
            <a:ext cx="1524000" cy="1524000"/>
            <a:chOff x="606719" y="2819400"/>
            <a:chExt cx="1524000" cy="1524000"/>
          </a:xfrm>
        </p:grpSpPr>
        <p:sp>
          <p:nvSpPr>
            <p:cNvPr id="9" name="Oval 8"/>
            <p:cNvSpPr/>
            <p:nvPr/>
          </p:nvSpPr>
          <p:spPr>
            <a:xfrm>
              <a:off x="60671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24" name="Picture 2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Tree>
    <p:extLst>
      <p:ext uri="{BB962C8B-B14F-4D97-AF65-F5344CB8AC3E}">
        <p14:creationId xmlns:p14="http://schemas.microsoft.com/office/powerpoint/2010/main" val="173642767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E2EFE641-64C5-4B0A-8DD4-5CF30E2D3334}" type="datetime1">
              <a:rPr lang="en-US" smtClean="0"/>
              <a:t>6/8/2021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36</a:t>
            </a:fld>
            <a:endParaRPr lang="en-GB" dirty="0"/>
          </a:p>
        </p:txBody>
      </p:sp>
      <p:sp>
        <p:nvSpPr>
          <p:cNvPr id="6" name="Title 5"/>
          <p:cNvSpPr>
            <a:spLocks noGrp="1"/>
          </p:cNvSpPr>
          <p:nvPr>
            <p:ph type="title"/>
          </p:nvPr>
        </p:nvSpPr>
        <p:spPr>
          <a:xfrm>
            <a:off x="323850" y="620714"/>
            <a:ext cx="11537950" cy="972000"/>
          </a:xfrm>
        </p:spPr>
        <p:txBody>
          <a:bodyPr/>
          <a:lstStyle/>
          <a:p>
            <a:r>
              <a:rPr lang="en-US" dirty="0" err="1"/>
              <a:t>ProtectIOn</a:t>
            </a:r>
            <a:endParaRPr lang="en-US" dirty="0"/>
          </a:p>
        </p:txBody>
      </p:sp>
      <p:pic>
        <p:nvPicPr>
          <p:cNvPr id="20" name="Picture 19"/>
          <p:cNvPicPr>
            <a:picLocks noChangeAspect="1"/>
          </p:cNvPicPr>
          <p:nvPr/>
        </p:nvPicPr>
        <p:blipFill rotWithShape="1">
          <a:blip r:embed="rId2" cstate="print">
            <a:extLst>
              <a:ext uri="{28A0092B-C50C-407E-A947-70E740481C1C}">
                <a14:useLocalDpi xmlns:a14="http://schemas.microsoft.com/office/drawing/2010/main" val="0"/>
              </a:ext>
            </a:extLst>
          </a:blip>
          <a:srcRect l="18745" r="18747"/>
          <a:stretch/>
        </p:blipFill>
        <p:spPr>
          <a:xfrm>
            <a:off x="5697509" y="3062478"/>
            <a:ext cx="609600" cy="975238"/>
          </a:xfrm>
          <a:prstGeom prst="rect">
            <a:avLst/>
          </a:prstGeom>
        </p:spPr>
      </p:pic>
      <p:grpSp>
        <p:nvGrpSpPr>
          <p:cNvPr id="49" name="Group 48"/>
          <p:cNvGrpSpPr/>
          <p:nvPr/>
        </p:nvGrpSpPr>
        <p:grpSpPr>
          <a:xfrm>
            <a:off x="7956176" y="4522648"/>
            <a:ext cx="3905623" cy="1055228"/>
            <a:chOff x="7956176" y="4522648"/>
            <a:chExt cx="3905623" cy="1055228"/>
          </a:xfrm>
        </p:grpSpPr>
        <p:sp>
          <p:nvSpPr>
            <p:cNvPr id="26" name="Rounded Rectangle 25"/>
            <p:cNvSpPr/>
            <p:nvPr/>
          </p:nvSpPr>
          <p:spPr>
            <a:xfrm>
              <a:off x="7956176" y="4551643"/>
              <a:ext cx="3905623" cy="1026233"/>
            </a:xfrm>
            <a:prstGeom prst="roundRect">
              <a:avLst>
                <a:gd name="adj" fmla="val 10215"/>
              </a:avLst>
            </a:prstGeom>
            <a:solidFill>
              <a:srgbClr val="BAC5E8"/>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21" name="Picture 20"/>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9466510" y="4658145"/>
              <a:ext cx="914400" cy="749534"/>
            </a:xfrm>
            <a:prstGeom prst="rect">
              <a:avLst/>
            </a:prstGeom>
          </p:spPr>
        </p:pic>
        <p:pic>
          <p:nvPicPr>
            <p:cNvPr id="22" name="Picture 2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10480" y="4624695"/>
              <a:ext cx="770219" cy="770219"/>
            </a:xfrm>
            <a:prstGeom prst="rect">
              <a:avLst/>
            </a:prstGeom>
          </p:spPr>
        </p:pic>
        <p:pic>
          <p:nvPicPr>
            <p:cNvPr id="25" name="Picture 2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744377" y="4522648"/>
              <a:ext cx="956267" cy="956267"/>
            </a:xfrm>
            <a:prstGeom prst="rect">
              <a:avLst/>
            </a:prstGeom>
          </p:spPr>
        </p:pic>
      </p:grpSp>
      <p:cxnSp>
        <p:nvCxnSpPr>
          <p:cNvPr id="28" name="Straight Arrow Connector 27"/>
          <p:cNvCxnSpPr>
            <a:stCxn id="26" idx="1"/>
            <a:endCxn id="16" idx="3"/>
          </p:cNvCxnSpPr>
          <p:nvPr/>
        </p:nvCxnSpPr>
        <p:spPr>
          <a:xfrm flipH="1">
            <a:off x="6779418" y="5064760"/>
            <a:ext cx="1176758" cy="5346"/>
          </a:xfrm>
          <a:prstGeom prst="straightConnector1">
            <a:avLst/>
          </a:prstGeom>
          <a:ln w="28575"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29" name="Picture 2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697509" y="2839189"/>
            <a:ext cx="624145" cy="624145"/>
          </a:xfrm>
          <a:prstGeom prst="rect">
            <a:avLst/>
          </a:prstGeom>
        </p:spPr>
      </p:pic>
      <p:cxnSp>
        <p:nvCxnSpPr>
          <p:cNvPr id="30" name="Straight Arrow Connector 29"/>
          <p:cNvCxnSpPr/>
          <p:nvPr/>
        </p:nvCxnSpPr>
        <p:spPr>
          <a:xfrm flipH="1" flipV="1">
            <a:off x="6115436" y="4037716"/>
            <a:ext cx="12453" cy="524619"/>
          </a:xfrm>
          <a:prstGeom prst="straightConnector1">
            <a:avLst/>
          </a:prstGeom>
          <a:ln w="28575"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flipH="1" flipV="1">
            <a:off x="5834404" y="4037716"/>
            <a:ext cx="12453" cy="524619"/>
          </a:xfrm>
          <a:prstGeom prst="straightConnector1">
            <a:avLst/>
          </a:prstGeom>
          <a:ln w="28575" cap="sq">
            <a:solidFill>
              <a:schemeClr val="tx1"/>
            </a:solidFill>
            <a:roun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flipH="1">
            <a:off x="3960019" y="5045780"/>
            <a:ext cx="1382461" cy="0"/>
          </a:xfrm>
          <a:prstGeom prst="straightConnector1">
            <a:avLst/>
          </a:prstGeom>
          <a:ln w="28575"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44" name="Picture 4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519912" y="1703402"/>
            <a:ext cx="964794" cy="964794"/>
          </a:xfrm>
          <a:prstGeom prst="rect">
            <a:avLst/>
          </a:prstGeom>
        </p:spPr>
      </p:pic>
      <p:pic>
        <p:nvPicPr>
          <p:cNvPr id="45" name="Picture 4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622881" y="702160"/>
            <a:ext cx="773400" cy="773400"/>
          </a:xfrm>
          <a:prstGeom prst="rect">
            <a:avLst/>
          </a:prstGeom>
        </p:spPr>
      </p:pic>
      <p:pic>
        <p:nvPicPr>
          <p:cNvPr id="46" name="Picture 4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310808" y="1640662"/>
            <a:ext cx="624145" cy="624145"/>
          </a:xfrm>
          <a:prstGeom prst="rect">
            <a:avLst/>
          </a:prstGeom>
        </p:spPr>
      </p:pic>
      <p:grpSp>
        <p:nvGrpSpPr>
          <p:cNvPr id="57" name="Group 56"/>
          <p:cNvGrpSpPr/>
          <p:nvPr/>
        </p:nvGrpSpPr>
        <p:grpSpPr>
          <a:xfrm>
            <a:off x="5185466" y="5942687"/>
            <a:ext cx="598602" cy="598602"/>
            <a:chOff x="5185466" y="5942687"/>
            <a:chExt cx="598602" cy="598602"/>
          </a:xfrm>
        </p:grpSpPr>
        <p:pic>
          <p:nvPicPr>
            <p:cNvPr id="55" name="Picture 5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207839" y="5965059"/>
              <a:ext cx="576229" cy="576229"/>
            </a:xfrm>
            <a:prstGeom prst="rect">
              <a:avLst/>
            </a:prstGeom>
          </p:spPr>
        </p:pic>
        <p:pic>
          <p:nvPicPr>
            <p:cNvPr id="56" name="Picture 55"/>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flipH="1">
              <a:off x="5185466" y="5942687"/>
              <a:ext cx="598602" cy="598602"/>
            </a:xfrm>
            <a:prstGeom prst="rect">
              <a:avLst/>
            </a:prstGeom>
          </p:spPr>
        </p:pic>
      </p:grpSp>
      <p:grpSp>
        <p:nvGrpSpPr>
          <p:cNvPr id="60" name="Group 59"/>
          <p:cNvGrpSpPr/>
          <p:nvPr/>
        </p:nvGrpSpPr>
        <p:grpSpPr>
          <a:xfrm>
            <a:off x="5865037" y="5942687"/>
            <a:ext cx="598602" cy="598602"/>
            <a:chOff x="5865037" y="5942687"/>
            <a:chExt cx="598602" cy="598602"/>
          </a:xfrm>
        </p:grpSpPr>
        <p:pic>
          <p:nvPicPr>
            <p:cNvPr id="54" name="Picture 53"/>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880462" y="5958597"/>
              <a:ext cx="582691" cy="582691"/>
            </a:xfrm>
            <a:prstGeom prst="rect">
              <a:avLst/>
            </a:prstGeom>
          </p:spPr>
        </p:pic>
        <p:pic>
          <p:nvPicPr>
            <p:cNvPr id="58" name="Picture 57"/>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flipH="1">
              <a:off x="5865037" y="5942687"/>
              <a:ext cx="598602" cy="598602"/>
            </a:xfrm>
            <a:prstGeom prst="rect">
              <a:avLst/>
            </a:prstGeom>
          </p:spPr>
        </p:pic>
      </p:grpSp>
      <p:grpSp>
        <p:nvGrpSpPr>
          <p:cNvPr id="61" name="Group 60"/>
          <p:cNvGrpSpPr/>
          <p:nvPr/>
        </p:nvGrpSpPr>
        <p:grpSpPr>
          <a:xfrm>
            <a:off x="6616163" y="5942687"/>
            <a:ext cx="598602" cy="598602"/>
            <a:chOff x="6616163" y="5942687"/>
            <a:chExt cx="598602" cy="598602"/>
          </a:xfrm>
        </p:grpSpPr>
        <p:pic>
          <p:nvPicPr>
            <p:cNvPr id="1026" name="Picture 2" descr="Image result for qemu"/>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r="67767"/>
            <a:stretch/>
          </p:blipFill>
          <p:spPr bwMode="auto">
            <a:xfrm>
              <a:off x="6621839" y="5955711"/>
              <a:ext cx="592926" cy="585578"/>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5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flipH="1">
              <a:off x="6616163" y="5942687"/>
              <a:ext cx="598602" cy="598602"/>
            </a:xfrm>
            <a:prstGeom prst="rect">
              <a:avLst/>
            </a:prstGeom>
          </p:spPr>
        </p:pic>
      </p:grpSp>
      <p:pic>
        <p:nvPicPr>
          <p:cNvPr id="67" name="Picture 66"/>
          <p:cNvPicPr>
            <a:picLocks noChangeAspect="1"/>
          </p:cNvPicPr>
          <p:nvPr/>
        </p:nvPicPr>
        <p:blipFill rotWithShape="1">
          <a:blip r:embed="rId13" cstate="print">
            <a:extLst>
              <a:ext uri="{28A0092B-C50C-407E-A947-70E740481C1C}">
                <a14:useLocalDpi xmlns:a14="http://schemas.microsoft.com/office/drawing/2010/main" val="0"/>
              </a:ext>
            </a:extLst>
          </a:blip>
          <a:srcRect t="10926" b="10939"/>
          <a:stretch/>
        </p:blipFill>
        <p:spPr>
          <a:xfrm>
            <a:off x="2147294" y="4551643"/>
            <a:ext cx="1758988" cy="1374380"/>
          </a:xfrm>
          <a:prstGeom prst="rect">
            <a:avLst/>
          </a:prstGeom>
        </p:spPr>
      </p:pic>
      <p:grpSp>
        <p:nvGrpSpPr>
          <p:cNvPr id="7" name="Group 6">
            <a:extLst>
              <a:ext uri="{FF2B5EF4-FFF2-40B4-BE49-F238E27FC236}">
                <a16:creationId xmlns:a16="http://schemas.microsoft.com/office/drawing/2014/main" id="{CEE7D53B-9B4B-3446-BF13-43C592669E65}"/>
              </a:ext>
            </a:extLst>
          </p:cNvPr>
          <p:cNvGrpSpPr/>
          <p:nvPr/>
        </p:nvGrpSpPr>
        <p:grpSpPr>
          <a:xfrm>
            <a:off x="72136" y="3632585"/>
            <a:ext cx="1717137" cy="1826755"/>
            <a:chOff x="227280" y="1415332"/>
            <a:chExt cx="1717137" cy="1826755"/>
          </a:xfrm>
        </p:grpSpPr>
        <p:grpSp>
          <p:nvGrpSpPr>
            <p:cNvPr id="23" name="Group 22"/>
            <p:cNvGrpSpPr/>
            <p:nvPr/>
          </p:nvGrpSpPr>
          <p:grpSpPr>
            <a:xfrm>
              <a:off x="323850" y="1415332"/>
              <a:ext cx="1524000" cy="1524000"/>
              <a:chOff x="6855619" y="1371600"/>
              <a:chExt cx="1524000" cy="1524000"/>
            </a:xfrm>
          </p:grpSpPr>
          <p:sp>
            <p:nvSpPr>
              <p:cNvPr id="10" name="Oval 9"/>
              <p:cNvSpPr/>
              <p:nvPr/>
            </p:nvSpPr>
            <p:spPr>
              <a:xfrm>
                <a:off x="6855619" y="1371600"/>
                <a:ext cx="1524000" cy="1524000"/>
              </a:xfrm>
              <a:prstGeom prst="ellipse">
                <a:avLst/>
              </a:prstGeom>
              <a:solidFill>
                <a:srgbClr val="BAC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7769590" y="1726135"/>
                <a:ext cx="535093" cy="438616"/>
              </a:xfrm>
              <a:prstGeom prst="rect">
                <a:avLst/>
              </a:prstGeom>
            </p:spPr>
          </p:pic>
          <p:pic>
            <p:nvPicPr>
              <p:cNvPr id="12" name="Picture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312971" y="2213254"/>
                <a:ext cx="609295" cy="609295"/>
              </a:xfrm>
              <a:prstGeom prst="rect">
                <a:avLst/>
              </a:prstGeom>
            </p:spPr>
          </p:pic>
          <p:pic>
            <p:nvPicPr>
              <p:cNvPr id="13" name="Picture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59824" y="1682058"/>
                <a:ext cx="482693" cy="482693"/>
              </a:xfrm>
              <a:prstGeom prst="rect">
                <a:avLst/>
              </a:prstGeom>
            </p:spPr>
          </p:pic>
        </p:grpSp>
        <p:sp>
          <p:nvSpPr>
            <p:cNvPr id="2" name="Rectangle 1"/>
            <p:cNvSpPr/>
            <p:nvPr/>
          </p:nvSpPr>
          <p:spPr>
            <a:xfrm>
              <a:off x="227280" y="2872755"/>
              <a:ext cx="1717137" cy="369332"/>
            </a:xfrm>
            <a:prstGeom prst="rect">
              <a:avLst/>
            </a:prstGeom>
          </p:spPr>
          <p:txBody>
            <a:bodyPr wrap="none">
              <a:spAutoFit/>
            </a:bodyPr>
            <a:lstStyle/>
            <a:p>
              <a:r>
                <a:rPr lang="en-US" dirty="0">
                  <a:solidFill>
                    <a:prstClr val="black"/>
                  </a:solidFill>
                  <a:latin typeface="Calibri" panose="020F0502020204030204"/>
                </a:rPr>
                <a:t>Input modalities</a:t>
              </a:r>
            </a:p>
          </p:txBody>
        </p:sp>
      </p:grpSp>
      <p:grpSp>
        <p:nvGrpSpPr>
          <p:cNvPr id="8" name="Group 7">
            <a:extLst>
              <a:ext uri="{FF2B5EF4-FFF2-40B4-BE49-F238E27FC236}">
                <a16:creationId xmlns:a16="http://schemas.microsoft.com/office/drawing/2014/main" id="{728F124F-FA2F-3943-AD14-F1DBC45AB49E}"/>
              </a:ext>
            </a:extLst>
          </p:cNvPr>
          <p:cNvGrpSpPr/>
          <p:nvPr/>
        </p:nvGrpSpPr>
        <p:grpSpPr>
          <a:xfrm>
            <a:off x="204739" y="1379891"/>
            <a:ext cx="1663840" cy="2103568"/>
            <a:chOff x="164734" y="3479532"/>
            <a:chExt cx="1663840" cy="2103568"/>
          </a:xfrm>
        </p:grpSpPr>
        <p:grpSp>
          <p:nvGrpSpPr>
            <p:cNvPr id="50" name="Group 49"/>
            <p:cNvGrpSpPr/>
            <p:nvPr/>
          </p:nvGrpSpPr>
          <p:grpSpPr>
            <a:xfrm>
              <a:off x="274972" y="3479532"/>
              <a:ext cx="1524000" cy="1524000"/>
              <a:chOff x="9751219" y="2807638"/>
              <a:chExt cx="1524000" cy="1524000"/>
            </a:xfrm>
          </p:grpSpPr>
          <p:sp>
            <p:nvSpPr>
              <p:cNvPr id="51" name="Oval 50"/>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2" name="Picture 51"/>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53" name="Picture 52"/>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sp>
          <p:nvSpPr>
            <p:cNvPr id="43" name="Rectangle 42"/>
            <p:cNvSpPr/>
            <p:nvPr/>
          </p:nvSpPr>
          <p:spPr>
            <a:xfrm>
              <a:off x="164734" y="4936769"/>
              <a:ext cx="1663840" cy="646331"/>
            </a:xfrm>
            <a:prstGeom prst="rect">
              <a:avLst/>
            </a:prstGeom>
          </p:spPr>
          <p:txBody>
            <a:bodyPr wrap="square">
              <a:spAutoFit/>
            </a:bodyPr>
            <a:lstStyle/>
            <a:p>
              <a:pPr algn="ctr"/>
              <a:r>
                <a:rPr lang="en-US" dirty="0">
                  <a:solidFill>
                    <a:prstClr val="black"/>
                  </a:solidFill>
                  <a:latin typeface="Calibri" panose="020F0502020204030204"/>
                </a:rPr>
                <a:t>Low TCB + fast deployment</a:t>
              </a:r>
            </a:p>
          </p:txBody>
        </p:sp>
      </p:grpSp>
      <p:pic>
        <p:nvPicPr>
          <p:cNvPr id="48" name="Picture 47">
            <a:extLst>
              <a:ext uri="{FF2B5EF4-FFF2-40B4-BE49-F238E27FC236}">
                <a16:creationId xmlns:a16="http://schemas.microsoft.com/office/drawing/2014/main" id="{AFB4D900-89EB-F845-9F1D-83EDAE82E80E}"/>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9748354" y="3872324"/>
            <a:ext cx="623694" cy="623694"/>
          </a:xfrm>
          <a:prstGeom prst="rect">
            <a:avLst/>
          </a:prstGeom>
        </p:spPr>
      </p:pic>
      <p:pic>
        <p:nvPicPr>
          <p:cNvPr id="62" name="Picture 61">
            <a:extLst>
              <a:ext uri="{FF2B5EF4-FFF2-40B4-BE49-F238E27FC236}">
                <a16:creationId xmlns:a16="http://schemas.microsoft.com/office/drawing/2014/main" id="{717E62E9-D02B-544D-8778-1517331FA593}"/>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2836631" y="3872324"/>
            <a:ext cx="623694" cy="623694"/>
          </a:xfrm>
          <a:prstGeom prst="rect">
            <a:avLst/>
          </a:prstGeom>
        </p:spPr>
      </p:pic>
      <p:grpSp>
        <p:nvGrpSpPr>
          <p:cNvPr id="9" name="Group 8">
            <a:extLst>
              <a:ext uri="{FF2B5EF4-FFF2-40B4-BE49-F238E27FC236}">
                <a16:creationId xmlns:a16="http://schemas.microsoft.com/office/drawing/2014/main" id="{5146B793-1BE2-8141-8F46-3B6ED29027AF}"/>
              </a:ext>
            </a:extLst>
          </p:cNvPr>
          <p:cNvGrpSpPr/>
          <p:nvPr/>
        </p:nvGrpSpPr>
        <p:grpSpPr>
          <a:xfrm>
            <a:off x="5378789" y="4562335"/>
            <a:ext cx="1400629" cy="1396262"/>
            <a:chOff x="5378789" y="4562335"/>
            <a:chExt cx="1400629" cy="1396262"/>
          </a:xfrm>
        </p:grpSpPr>
        <p:grpSp>
          <p:nvGrpSpPr>
            <p:cNvPr id="47" name="Group 46"/>
            <p:cNvGrpSpPr/>
            <p:nvPr/>
          </p:nvGrpSpPr>
          <p:grpSpPr>
            <a:xfrm>
              <a:off x="5378789" y="4562335"/>
              <a:ext cx="1400629" cy="1396262"/>
              <a:chOff x="5378789" y="4562335"/>
              <a:chExt cx="1400629" cy="1396262"/>
            </a:xfrm>
          </p:grpSpPr>
          <p:pic>
            <p:nvPicPr>
              <p:cNvPr id="16" name="Picture 15"/>
              <p:cNvPicPr>
                <a:picLocks noChangeAspect="1"/>
              </p:cNvPicPr>
              <p:nvPr/>
            </p:nvPicPr>
            <p:blipFill rotWithShape="1">
              <a:blip r:embed="rId17"/>
              <a:srcRect l="35542" t="19680" r="35441" b="39379"/>
              <a:stretch/>
            </p:blipFill>
            <p:spPr>
              <a:xfrm>
                <a:off x="5378789" y="4562335"/>
                <a:ext cx="1400629" cy="1015541"/>
              </a:xfrm>
              <a:prstGeom prst="rect">
                <a:avLst/>
              </a:prstGeom>
            </p:spPr>
          </p:pic>
          <p:sp>
            <p:nvSpPr>
              <p:cNvPr id="17" name="Rectangle 16"/>
              <p:cNvSpPr/>
              <p:nvPr/>
            </p:nvSpPr>
            <p:spPr>
              <a:xfrm>
                <a:off x="5697509" y="5558487"/>
                <a:ext cx="848309" cy="400110"/>
              </a:xfrm>
              <a:prstGeom prst="rect">
                <a:avLst/>
              </a:prstGeom>
            </p:spPr>
            <p:txBody>
              <a:bodyPr wrap="none">
                <a:spAutoFit/>
              </a:bodyPr>
              <a:lstStyle/>
              <a:p>
                <a:r>
                  <a:rPr lang="en-US" sz="2000" dirty="0">
                    <a:solidFill>
                      <a:prstClr val="black"/>
                    </a:solidFill>
                    <a:latin typeface="Calibri" panose="020F0502020204030204"/>
                  </a:rPr>
                  <a:t>IOHub</a:t>
                </a:r>
              </a:p>
            </p:txBody>
          </p:sp>
        </p:grpSp>
        <p:pic>
          <p:nvPicPr>
            <p:cNvPr id="63" name="Picture 62">
              <a:extLst>
                <a:ext uri="{FF2B5EF4-FFF2-40B4-BE49-F238E27FC236}">
                  <a16:creationId xmlns:a16="http://schemas.microsoft.com/office/drawing/2014/main" id="{3529E526-0343-2243-B994-263DE7A41960}"/>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5760080" y="4672484"/>
              <a:ext cx="623694" cy="623694"/>
            </a:xfrm>
            <a:prstGeom prst="rect">
              <a:avLst/>
            </a:prstGeom>
          </p:spPr>
        </p:pic>
      </p:grpSp>
      <p:pic>
        <p:nvPicPr>
          <p:cNvPr id="64" name="Picture 63">
            <a:extLst>
              <a:ext uri="{FF2B5EF4-FFF2-40B4-BE49-F238E27FC236}">
                <a16:creationId xmlns:a16="http://schemas.microsoft.com/office/drawing/2014/main" id="{6D6989BA-194A-EA4B-9AC1-56858581FB65}"/>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4938998" y="702160"/>
            <a:ext cx="623694" cy="623694"/>
          </a:xfrm>
          <a:prstGeom prst="rect">
            <a:avLst/>
          </a:prstGeom>
        </p:spPr>
      </p:pic>
    </p:spTree>
    <p:extLst>
      <p:ext uri="{BB962C8B-B14F-4D97-AF65-F5344CB8AC3E}">
        <p14:creationId xmlns:p14="http://schemas.microsoft.com/office/powerpoint/2010/main" val="60893554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7"/>
                                        </p:tgtEl>
                                        <p:attrNameLst>
                                          <p:attrName>style.visibility</p:attrName>
                                        </p:attrNameLst>
                                      </p:cBhvr>
                                      <p:to>
                                        <p:strVal val="visible"/>
                                      </p:to>
                                    </p:set>
                                    <p:animEffect transition="in" filter="fade">
                                      <p:cBhvr>
                                        <p:cTn id="17" dur="500"/>
                                        <p:tgtEl>
                                          <p:spTgt spid="5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0"/>
                                        </p:tgtEl>
                                        <p:attrNameLst>
                                          <p:attrName>style.visibility</p:attrName>
                                        </p:attrNameLst>
                                      </p:cBhvr>
                                      <p:to>
                                        <p:strVal val="visible"/>
                                      </p:to>
                                    </p:set>
                                    <p:animEffect transition="in" filter="fade">
                                      <p:cBhvr>
                                        <p:cTn id="22" dur="500"/>
                                        <p:tgtEl>
                                          <p:spTgt spid="6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1"/>
                                        </p:tgtEl>
                                        <p:attrNameLst>
                                          <p:attrName>style.visibility</p:attrName>
                                        </p:attrNameLst>
                                      </p:cBhvr>
                                      <p:to>
                                        <p:strVal val="visible"/>
                                      </p:to>
                                    </p:set>
                                    <p:animEffect transition="in" filter="fade">
                                      <p:cBhvr>
                                        <p:cTn id="27" dur="500"/>
                                        <p:tgtEl>
                                          <p:spTgt spid="6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9"/>
                                        </p:tgtEl>
                                        <p:attrNameLst>
                                          <p:attrName>style.visibility</p:attrName>
                                        </p:attrNameLst>
                                      </p:cBhvr>
                                      <p:to>
                                        <p:strVal val="visible"/>
                                      </p:to>
                                    </p:set>
                                    <p:animEffect transition="in" filter="fade">
                                      <p:cBhvr>
                                        <p:cTn id="37" dur="500"/>
                                        <p:tgtEl>
                                          <p:spTgt spid="49"/>
                                        </p:tgtEl>
                                      </p:cBhvr>
                                    </p:animEffect>
                                  </p:childTnLst>
                                </p:cTn>
                              </p:par>
                              <p:par>
                                <p:cTn id="38" presetID="22" presetClass="entr" presetSubtype="2" fill="hold" nodeType="withEffect">
                                  <p:stCondLst>
                                    <p:cond delay="0"/>
                                  </p:stCondLst>
                                  <p:childTnLst>
                                    <p:set>
                                      <p:cBhvr>
                                        <p:cTn id="39" dur="1" fill="hold">
                                          <p:stCondLst>
                                            <p:cond delay="0"/>
                                          </p:stCondLst>
                                        </p:cTn>
                                        <p:tgtEl>
                                          <p:spTgt spid="28"/>
                                        </p:tgtEl>
                                        <p:attrNameLst>
                                          <p:attrName>style.visibility</p:attrName>
                                        </p:attrNameLst>
                                      </p:cBhvr>
                                      <p:to>
                                        <p:strVal val="visible"/>
                                      </p:to>
                                    </p:set>
                                    <p:animEffect transition="in" filter="wipe(right)">
                                      <p:cBhvr>
                                        <p:cTn id="40" dur="500"/>
                                        <p:tgtEl>
                                          <p:spTgt spid="28"/>
                                        </p:tgtEl>
                                      </p:cBhvr>
                                    </p:animEffect>
                                  </p:childTnLst>
                                </p:cTn>
                              </p:par>
                            </p:childTnLst>
                          </p:cTn>
                        </p:par>
                        <p:par>
                          <p:cTn id="41" fill="hold">
                            <p:stCondLst>
                              <p:cond delay="500"/>
                            </p:stCondLst>
                            <p:childTnLst>
                              <p:par>
                                <p:cTn id="42" presetID="22" presetClass="entr" presetSubtype="4" fill="hold" nodeType="afterEffect">
                                  <p:stCondLst>
                                    <p:cond delay="0"/>
                                  </p:stCondLst>
                                  <p:childTnLst>
                                    <p:set>
                                      <p:cBhvr>
                                        <p:cTn id="43" dur="1" fill="hold">
                                          <p:stCondLst>
                                            <p:cond delay="0"/>
                                          </p:stCondLst>
                                        </p:cTn>
                                        <p:tgtEl>
                                          <p:spTgt spid="30"/>
                                        </p:tgtEl>
                                        <p:attrNameLst>
                                          <p:attrName>style.visibility</p:attrName>
                                        </p:attrNameLst>
                                      </p:cBhvr>
                                      <p:to>
                                        <p:strVal val="visible"/>
                                      </p:to>
                                    </p:set>
                                    <p:animEffect transition="in" filter="wipe(down)">
                                      <p:cBhvr>
                                        <p:cTn id="44" dur="500"/>
                                        <p:tgtEl>
                                          <p:spTgt spid="30"/>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1" fill="hold" nodeType="clickEffect">
                                  <p:stCondLst>
                                    <p:cond delay="0"/>
                                  </p:stCondLst>
                                  <p:childTnLst>
                                    <p:set>
                                      <p:cBhvr>
                                        <p:cTn id="48" dur="1" fill="hold">
                                          <p:stCondLst>
                                            <p:cond delay="0"/>
                                          </p:stCondLst>
                                        </p:cTn>
                                        <p:tgtEl>
                                          <p:spTgt spid="39"/>
                                        </p:tgtEl>
                                        <p:attrNameLst>
                                          <p:attrName>style.visibility</p:attrName>
                                        </p:attrNameLst>
                                      </p:cBhvr>
                                      <p:to>
                                        <p:strVal val="visible"/>
                                      </p:to>
                                    </p:set>
                                    <p:animEffect transition="in" filter="wipe(up)">
                                      <p:cBhvr>
                                        <p:cTn id="49" dur="500"/>
                                        <p:tgtEl>
                                          <p:spTgt spid="39"/>
                                        </p:tgtEl>
                                      </p:cBhvr>
                                    </p:animEffect>
                                  </p:childTnLst>
                                </p:cTn>
                              </p:par>
                            </p:childTnLst>
                          </p:cTn>
                        </p:par>
                        <p:par>
                          <p:cTn id="50" fill="hold">
                            <p:stCondLst>
                              <p:cond delay="500"/>
                            </p:stCondLst>
                            <p:childTnLst>
                              <p:par>
                                <p:cTn id="51" presetID="22" presetClass="entr" presetSubtype="2" fill="hold" nodeType="afterEffect">
                                  <p:stCondLst>
                                    <p:cond delay="0"/>
                                  </p:stCondLst>
                                  <p:childTnLst>
                                    <p:set>
                                      <p:cBhvr>
                                        <p:cTn id="52" dur="1" fill="hold">
                                          <p:stCondLst>
                                            <p:cond delay="0"/>
                                          </p:stCondLst>
                                        </p:cTn>
                                        <p:tgtEl>
                                          <p:spTgt spid="40"/>
                                        </p:tgtEl>
                                        <p:attrNameLst>
                                          <p:attrName>style.visibility</p:attrName>
                                        </p:attrNameLst>
                                      </p:cBhvr>
                                      <p:to>
                                        <p:strVal val="visible"/>
                                      </p:to>
                                    </p:set>
                                    <p:animEffect transition="in" filter="wipe(right)">
                                      <p:cBhvr>
                                        <p:cTn id="53" dur="500"/>
                                        <p:tgtEl>
                                          <p:spTgt spid="40"/>
                                        </p:tgtEl>
                                      </p:cBhvr>
                                    </p:animEffect>
                                  </p:childTnLst>
                                </p:cTn>
                              </p:par>
                            </p:childTnLst>
                          </p:cTn>
                        </p:par>
                        <p:par>
                          <p:cTn id="54" fill="hold">
                            <p:stCondLst>
                              <p:cond delay="1000"/>
                            </p:stCondLst>
                            <p:childTnLst>
                              <p:par>
                                <p:cTn id="55" presetID="10" presetClass="entr" presetSubtype="0" fill="hold" nodeType="afterEffect">
                                  <p:stCondLst>
                                    <p:cond delay="0"/>
                                  </p:stCondLst>
                                  <p:childTnLst>
                                    <p:set>
                                      <p:cBhvr>
                                        <p:cTn id="56" dur="1" fill="hold">
                                          <p:stCondLst>
                                            <p:cond delay="0"/>
                                          </p:stCondLst>
                                        </p:cTn>
                                        <p:tgtEl>
                                          <p:spTgt spid="67"/>
                                        </p:tgtEl>
                                        <p:attrNameLst>
                                          <p:attrName>style.visibility</p:attrName>
                                        </p:attrNameLst>
                                      </p:cBhvr>
                                      <p:to>
                                        <p:strVal val="visible"/>
                                      </p:to>
                                    </p:set>
                                    <p:animEffect transition="in" filter="fade">
                                      <p:cBhvr>
                                        <p:cTn id="57" dur="500"/>
                                        <p:tgtEl>
                                          <p:spTgt spid="67"/>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62"/>
                                        </p:tgtEl>
                                        <p:attrNameLst>
                                          <p:attrName>style.visibility</p:attrName>
                                        </p:attrNameLst>
                                      </p:cBhvr>
                                      <p:to>
                                        <p:strVal val="visible"/>
                                      </p:to>
                                    </p:set>
                                    <p:animEffect transition="in" filter="fade">
                                      <p:cBhvr>
                                        <p:cTn id="62" dur="500"/>
                                        <p:tgtEl>
                                          <p:spTgt spid="62"/>
                                        </p:tgtEl>
                                      </p:cBhvr>
                                    </p:animEffect>
                                  </p:childTnLst>
                                </p:cTn>
                              </p:par>
                              <p:par>
                                <p:cTn id="63" presetID="10" presetClass="entr" presetSubtype="0" fill="hold" nodeType="withEffect">
                                  <p:stCondLst>
                                    <p:cond delay="0"/>
                                  </p:stCondLst>
                                  <p:childTnLst>
                                    <p:set>
                                      <p:cBhvr>
                                        <p:cTn id="64" dur="1" fill="hold">
                                          <p:stCondLst>
                                            <p:cond delay="0"/>
                                          </p:stCondLst>
                                        </p:cTn>
                                        <p:tgtEl>
                                          <p:spTgt spid="48"/>
                                        </p:tgtEl>
                                        <p:attrNameLst>
                                          <p:attrName>style.visibility</p:attrName>
                                        </p:attrNameLst>
                                      </p:cBhvr>
                                      <p:to>
                                        <p:strVal val="visible"/>
                                      </p:to>
                                    </p:set>
                                    <p:animEffect transition="in" filter="fade">
                                      <p:cBhvr>
                                        <p:cTn id="65"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IO Integrity – Server-side Annotation</a:t>
            </a:r>
          </a:p>
        </p:txBody>
      </p:sp>
      <p:grpSp>
        <p:nvGrpSpPr>
          <p:cNvPr id="22" name="Group 21">
            <a:extLst>
              <a:ext uri="{FF2B5EF4-FFF2-40B4-BE49-F238E27FC236}">
                <a16:creationId xmlns:a16="http://schemas.microsoft.com/office/drawing/2014/main" id="{90882B13-59A4-8B41-928A-92FBE6310DC6}"/>
              </a:ext>
            </a:extLst>
          </p:cNvPr>
          <p:cNvGrpSpPr/>
          <p:nvPr/>
        </p:nvGrpSpPr>
        <p:grpSpPr>
          <a:xfrm>
            <a:off x="3960019" y="1433283"/>
            <a:ext cx="3539206" cy="3824517"/>
            <a:chOff x="1259013" y="1971661"/>
            <a:chExt cx="3539206" cy="3824517"/>
          </a:xfrm>
        </p:grpSpPr>
        <p:sp>
          <p:nvSpPr>
            <p:cNvPr id="23" name="Rounded Rectangle 22">
              <a:extLst>
                <a:ext uri="{FF2B5EF4-FFF2-40B4-BE49-F238E27FC236}">
                  <a16:creationId xmlns:a16="http://schemas.microsoft.com/office/drawing/2014/main" id="{3CCA6438-3AAD-3343-A124-A7EA4378413F}"/>
                </a:ext>
              </a:extLst>
            </p:cNvPr>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 name="Rectangle 23">
              <a:extLst>
                <a:ext uri="{FF2B5EF4-FFF2-40B4-BE49-F238E27FC236}">
                  <a16:creationId xmlns:a16="http://schemas.microsoft.com/office/drawing/2014/main" id="{F795808E-3A01-9F4F-A69F-304960741C58}"/>
                </a:ext>
              </a:extLst>
            </p:cNvPr>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25" name="Rectangle 24">
              <a:extLst>
                <a:ext uri="{FF2B5EF4-FFF2-40B4-BE49-F238E27FC236}">
                  <a16:creationId xmlns:a16="http://schemas.microsoft.com/office/drawing/2014/main" id="{D33E4BC2-4CEB-E446-A21D-B447FCCF21D1}"/>
                </a:ext>
              </a:extLst>
            </p:cNvPr>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26" name="Rectangle 25">
              <a:extLst>
                <a:ext uri="{FF2B5EF4-FFF2-40B4-BE49-F238E27FC236}">
                  <a16:creationId xmlns:a16="http://schemas.microsoft.com/office/drawing/2014/main" id="{0F56B88A-8681-A946-BC04-FF53008733B4}"/>
                </a:ext>
              </a:extLst>
            </p:cNvPr>
            <p:cNvSpPr/>
            <p:nvPr/>
          </p:nvSpPr>
          <p:spPr>
            <a:xfrm>
              <a:off x="3053747" y="2384240"/>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 name="TextBox 26">
              <a:extLst>
                <a:ext uri="{FF2B5EF4-FFF2-40B4-BE49-F238E27FC236}">
                  <a16:creationId xmlns:a16="http://schemas.microsoft.com/office/drawing/2014/main" id="{9DFEE4A6-37BE-2F4C-A4DD-6A04599C33B3}"/>
                </a:ext>
              </a:extLst>
            </p:cNvPr>
            <p:cNvSpPr txBox="1"/>
            <p:nvPr/>
          </p:nvSpPr>
          <p:spPr>
            <a:xfrm>
              <a:off x="1324992" y="2401742"/>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28" name="Rectangle 27">
              <a:extLst>
                <a:ext uri="{FF2B5EF4-FFF2-40B4-BE49-F238E27FC236}">
                  <a16:creationId xmlns:a16="http://schemas.microsoft.com/office/drawing/2014/main" id="{35AF244D-5758-174B-A293-9F36C3515B0D}"/>
                </a:ext>
              </a:extLst>
            </p:cNvPr>
            <p:cNvSpPr/>
            <p:nvPr/>
          </p:nvSpPr>
          <p:spPr>
            <a:xfrm>
              <a:off x="3053747" y="2935797"/>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9" name="TextBox 28">
              <a:extLst>
                <a:ext uri="{FF2B5EF4-FFF2-40B4-BE49-F238E27FC236}">
                  <a16:creationId xmlns:a16="http://schemas.microsoft.com/office/drawing/2014/main" id="{A91DA113-F4D7-954E-A425-509349AB62F8}"/>
                </a:ext>
              </a:extLst>
            </p:cNvPr>
            <p:cNvSpPr txBox="1"/>
            <p:nvPr/>
          </p:nvSpPr>
          <p:spPr>
            <a:xfrm>
              <a:off x="1324992" y="2953299"/>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30" name="Rectangle 29">
              <a:extLst>
                <a:ext uri="{FF2B5EF4-FFF2-40B4-BE49-F238E27FC236}">
                  <a16:creationId xmlns:a16="http://schemas.microsoft.com/office/drawing/2014/main" id="{E0C115C6-C5C3-A74A-83B1-1816CFFF1EAC}"/>
                </a:ext>
              </a:extLst>
            </p:cNvPr>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1" name="TextBox 30">
              <a:extLst>
                <a:ext uri="{FF2B5EF4-FFF2-40B4-BE49-F238E27FC236}">
                  <a16:creationId xmlns:a16="http://schemas.microsoft.com/office/drawing/2014/main" id="{132FD95E-958A-4141-A615-39A0E136635E}"/>
                </a:ext>
              </a:extLst>
            </p:cNvPr>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32" name="TextBox 31">
              <a:extLst>
                <a:ext uri="{FF2B5EF4-FFF2-40B4-BE49-F238E27FC236}">
                  <a16:creationId xmlns:a16="http://schemas.microsoft.com/office/drawing/2014/main" id="{A4E30043-9E1F-7240-A579-0406024D10B8}"/>
                </a:ext>
              </a:extLst>
            </p:cNvPr>
            <p:cNvSpPr txBox="1"/>
            <p:nvPr/>
          </p:nvSpPr>
          <p:spPr>
            <a:xfrm>
              <a:off x="1302880" y="4054494"/>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33" name="TextBox 32">
              <a:extLst>
                <a:ext uri="{FF2B5EF4-FFF2-40B4-BE49-F238E27FC236}">
                  <a16:creationId xmlns:a16="http://schemas.microsoft.com/office/drawing/2014/main" id="{C3DFB474-7D30-AF49-B5B7-03CB8251BC46}"/>
                </a:ext>
              </a:extLst>
            </p:cNvPr>
            <p:cNvSpPr txBox="1"/>
            <p:nvPr/>
          </p:nvSpPr>
          <p:spPr>
            <a:xfrm>
              <a:off x="1300157" y="4604520"/>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34" name="Rectangle 33">
              <a:extLst>
                <a:ext uri="{FF2B5EF4-FFF2-40B4-BE49-F238E27FC236}">
                  <a16:creationId xmlns:a16="http://schemas.microsoft.com/office/drawing/2014/main" id="{0E998B52-F5FD-E24E-BF34-3C3B9F67F052}"/>
                </a:ext>
              </a:extLst>
            </p:cNvPr>
            <p:cNvSpPr/>
            <p:nvPr/>
          </p:nvSpPr>
          <p:spPr>
            <a:xfrm>
              <a:off x="3053747" y="3469882"/>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5" name="TextBox 34">
              <a:extLst>
                <a:ext uri="{FF2B5EF4-FFF2-40B4-BE49-F238E27FC236}">
                  <a16:creationId xmlns:a16="http://schemas.microsoft.com/office/drawing/2014/main" id="{A603785C-CA42-0047-A14B-500F5699507D}"/>
                </a:ext>
              </a:extLst>
            </p:cNvPr>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36" name="Isosceles Triangle 134">
              <a:extLst>
                <a:ext uri="{FF2B5EF4-FFF2-40B4-BE49-F238E27FC236}">
                  <a16:creationId xmlns:a16="http://schemas.microsoft.com/office/drawing/2014/main" id="{E39FB9F9-8C22-B648-81A9-7A56D26D99D5}"/>
                </a:ext>
              </a:extLst>
            </p:cNvPr>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Isosceles Triangle 135">
              <a:extLst>
                <a:ext uri="{FF2B5EF4-FFF2-40B4-BE49-F238E27FC236}">
                  <a16:creationId xmlns:a16="http://schemas.microsoft.com/office/drawing/2014/main" id="{D4F541A4-6CFA-AE45-A8EE-8E7854B3182A}"/>
                </a:ext>
              </a:extLst>
            </p:cNvPr>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8" name="Straight Connector 37">
              <a:extLst>
                <a:ext uri="{FF2B5EF4-FFF2-40B4-BE49-F238E27FC236}">
                  <a16:creationId xmlns:a16="http://schemas.microsoft.com/office/drawing/2014/main" id="{304BD04F-22A3-7741-BD59-B3E6CDE9C9B3}"/>
                </a:ext>
              </a:extLst>
            </p:cNvPr>
            <p:cNvCxnSpPr>
              <a:stCxn id="36" idx="3"/>
              <a:endCxn id="37"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C3411E1F-FEEA-324D-9948-B7E6327720FC}"/>
                </a:ext>
              </a:extLst>
            </p:cNvPr>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Arrow Connector 39">
              <a:extLst>
                <a:ext uri="{FF2B5EF4-FFF2-40B4-BE49-F238E27FC236}">
                  <a16:creationId xmlns:a16="http://schemas.microsoft.com/office/drawing/2014/main" id="{99CCDE8B-C750-B548-B7AA-0DF6B7A9766A}"/>
                </a:ext>
              </a:extLst>
            </p:cNvPr>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821B8363-648B-C341-9E4A-197CADD3F26B}"/>
                </a:ext>
              </a:extLst>
            </p:cNvPr>
            <p:cNvSpPr/>
            <p:nvPr/>
          </p:nvSpPr>
          <p:spPr>
            <a:xfrm>
              <a:off x="3992432" y="4052366"/>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42" name="Straight Arrow Connector 41">
              <a:extLst>
                <a:ext uri="{FF2B5EF4-FFF2-40B4-BE49-F238E27FC236}">
                  <a16:creationId xmlns:a16="http://schemas.microsoft.com/office/drawing/2014/main" id="{3509B7BA-23A1-5F47-AE78-9708894C7A70}"/>
                </a:ext>
              </a:extLst>
            </p:cNvPr>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A631EE2C-F2B2-F64C-A509-6CE36F3CD402}"/>
                </a:ext>
              </a:extLst>
            </p:cNvPr>
            <p:cNvSpPr/>
            <p:nvPr/>
          </p:nvSpPr>
          <p:spPr>
            <a:xfrm>
              <a:off x="3992432" y="4561945"/>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4" name="TextBox 43">
              <a:extLst>
                <a:ext uri="{FF2B5EF4-FFF2-40B4-BE49-F238E27FC236}">
                  <a16:creationId xmlns:a16="http://schemas.microsoft.com/office/drawing/2014/main" id="{9D22F017-7C9E-CC43-A4FF-0D3ECD589121}"/>
                </a:ext>
              </a:extLst>
            </p:cNvPr>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5" name="TextBox 44">
              <a:extLst>
                <a:ext uri="{FF2B5EF4-FFF2-40B4-BE49-F238E27FC236}">
                  <a16:creationId xmlns:a16="http://schemas.microsoft.com/office/drawing/2014/main" id="{414C4F34-08D3-414F-9FD3-447A4BC936A9}"/>
                </a:ext>
              </a:extLst>
            </p:cNvPr>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sp>
        <p:nvSpPr>
          <p:cNvPr id="3" name="Date Placeholder 2"/>
          <p:cNvSpPr>
            <a:spLocks noGrp="1"/>
          </p:cNvSpPr>
          <p:nvPr>
            <p:ph type="dt" sz="half" idx="10"/>
          </p:nvPr>
        </p:nvSpPr>
        <p:spPr/>
        <p:txBody>
          <a:bodyPr/>
          <a:lstStyle/>
          <a:p>
            <a:fld id="{C363C073-2380-4712-889F-608C00A94AA5}" type="datetime1">
              <a:rPr lang="en-US" smtClean="0"/>
              <a:t>6/8/2021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37</a:t>
            </a:fld>
            <a:endParaRPr lang="en-GB" dirty="0"/>
          </a:p>
        </p:txBody>
      </p:sp>
      <p:sp>
        <p:nvSpPr>
          <p:cNvPr id="55" name="Rectangle 54"/>
          <p:cNvSpPr/>
          <p:nvPr/>
        </p:nvSpPr>
        <p:spPr>
          <a:xfrm>
            <a:off x="4040539" y="1812723"/>
            <a:ext cx="3205141" cy="479366"/>
          </a:xfrm>
          <a:prstGeom prst="rect">
            <a:avLst/>
          </a:prstGeom>
          <a:noFill/>
          <a:ln>
            <a:solidFill>
              <a:srgbClr val="F4433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6" name="Rectangle 55"/>
          <p:cNvSpPr/>
          <p:nvPr/>
        </p:nvSpPr>
        <p:spPr>
          <a:xfrm>
            <a:off x="4025998" y="2898886"/>
            <a:ext cx="3205141" cy="479366"/>
          </a:xfrm>
          <a:prstGeom prst="rect">
            <a:avLst/>
          </a:prstGeom>
          <a:noFill/>
          <a:ln>
            <a:solidFill>
              <a:srgbClr val="F4433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7" name="Rectangle 56"/>
          <p:cNvSpPr/>
          <p:nvPr/>
        </p:nvSpPr>
        <p:spPr>
          <a:xfrm>
            <a:off x="4025998" y="3490341"/>
            <a:ext cx="3265669" cy="479366"/>
          </a:xfrm>
          <a:prstGeom prst="rect">
            <a:avLst/>
          </a:prstGeom>
          <a:noFill/>
          <a:ln>
            <a:solidFill>
              <a:srgbClr val="F4433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8" name="Rectangle 57"/>
          <p:cNvSpPr/>
          <p:nvPr/>
        </p:nvSpPr>
        <p:spPr>
          <a:xfrm>
            <a:off x="2119173" y="6048768"/>
            <a:ext cx="9394892" cy="369332"/>
          </a:xfrm>
          <a:prstGeom prst="rect">
            <a:avLst/>
          </a:prstGeom>
        </p:spPr>
        <p:txBody>
          <a:bodyPr wrap="square">
            <a:spAutoFit/>
          </a:bodyPr>
          <a:lstStyle/>
          <a:p>
            <a:r>
              <a:rPr lang="en-US" dirty="0">
                <a:solidFill>
                  <a:prstClr val="black"/>
                </a:solidFill>
                <a:latin typeface="Consolas" panose="020B0609020204030204" pitchFamily="49" charset="0"/>
              </a:rPr>
              <a:t>&lt;form action="/</a:t>
            </a:r>
            <a:r>
              <a:rPr lang="en-US" dirty="0" err="1">
                <a:solidFill>
                  <a:prstClr val="black"/>
                </a:solidFill>
                <a:latin typeface="Consolas" panose="020B0609020204030204" pitchFamily="49" charset="0"/>
              </a:rPr>
              <a:t>some_action</a:t>
            </a:r>
            <a:r>
              <a:rPr lang="en-US" dirty="0">
                <a:solidFill>
                  <a:prstClr val="black"/>
                </a:solidFill>
                <a:latin typeface="Consolas" panose="020B0609020204030204" pitchFamily="49" charset="0"/>
              </a:rPr>
              <a:t>", </a:t>
            </a:r>
            <a:r>
              <a:rPr lang="en-US" b="1" dirty="0">
                <a:solidFill>
                  <a:srgbClr val="FF0000"/>
                </a:solidFill>
                <a:latin typeface="Consolas" panose="020B0609020204030204" pitchFamily="49" charset="0"/>
              </a:rPr>
              <a:t>signature = "0x45AB…"</a:t>
            </a:r>
            <a:r>
              <a:rPr lang="en-US" dirty="0">
                <a:latin typeface="Consolas" panose="020B0609020204030204" pitchFamily="49" charset="0"/>
              </a:rPr>
              <a:t>,</a:t>
            </a:r>
            <a:r>
              <a:rPr lang="en-US" dirty="0">
                <a:solidFill>
                  <a:srgbClr val="FF0000"/>
                </a:solidFill>
                <a:latin typeface="Consolas" panose="020B0609020204030204" pitchFamily="49" charset="0"/>
              </a:rPr>
              <a:t> </a:t>
            </a:r>
            <a:r>
              <a:rPr lang="en-US" b="1" dirty="0">
                <a:solidFill>
                  <a:srgbClr val="FF0000"/>
                </a:solidFill>
                <a:latin typeface="Consolas" panose="020B0609020204030204" pitchFamily="49" charset="0"/>
              </a:rPr>
              <a:t>id = "0x0ab.."</a:t>
            </a:r>
            <a:r>
              <a:rPr lang="en-US" dirty="0">
                <a:solidFill>
                  <a:prstClr val="black"/>
                </a:solidFill>
                <a:latin typeface="Consolas" panose="020B0609020204030204" pitchFamily="49" charset="0"/>
              </a:rPr>
              <a:t>&gt;</a:t>
            </a:r>
          </a:p>
        </p:txBody>
      </p:sp>
      <p:grpSp>
        <p:nvGrpSpPr>
          <p:cNvPr id="60" name="Group 59"/>
          <p:cNvGrpSpPr/>
          <p:nvPr/>
        </p:nvGrpSpPr>
        <p:grpSpPr>
          <a:xfrm>
            <a:off x="323850" y="1600200"/>
            <a:ext cx="1524000" cy="1524000"/>
            <a:chOff x="603009" y="2819400"/>
            <a:chExt cx="1524000" cy="1524000"/>
          </a:xfrm>
        </p:grpSpPr>
        <p:sp>
          <p:nvSpPr>
            <p:cNvPr id="61" name="Oval 60"/>
            <p:cNvSpPr/>
            <p:nvPr/>
          </p:nvSpPr>
          <p:spPr>
            <a:xfrm>
              <a:off x="60300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Picture 6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63" name="Picture 6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
        <p:nvSpPr>
          <p:cNvPr id="59" name="Rectangle 58"/>
          <p:cNvSpPr/>
          <p:nvPr/>
        </p:nvSpPr>
        <p:spPr>
          <a:xfrm>
            <a:off x="227280" y="3135868"/>
            <a:ext cx="1720727" cy="369332"/>
          </a:xfrm>
          <a:prstGeom prst="rect">
            <a:avLst/>
          </a:prstGeom>
        </p:spPr>
        <p:txBody>
          <a:bodyPr wrap="none">
            <a:spAutoFit/>
          </a:bodyPr>
          <a:lstStyle/>
          <a:p>
            <a:r>
              <a:rPr lang="en-US" dirty="0">
                <a:solidFill>
                  <a:prstClr val="black"/>
                </a:solidFill>
                <a:latin typeface="Calibri" panose="020F0502020204030204"/>
              </a:rPr>
              <a:t>Simultaneous IO</a:t>
            </a:r>
          </a:p>
        </p:txBody>
      </p:sp>
      <p:sp>
        <p:nvSpPr>
          <p:cNvPr id="65" name="Rectangle 64">
            <a:extLst>
              <a:ext uri="{FF2B5EF4-FFF2-40B4-BE49-F238E27FC236}">
                <a16:creationId xmlns:a16="http://schemas.microsoft.com/office/drawing/2014/main" id="{A64245D1-C6D4-2540-A421-E13C2AD689CC}"/>
              </a:ext>
            </a:extLst>
          </p:cNvPr>
          <p:cNvSpPr/>
          <p:nvPr/>
        </p:nvSpPr>
        <p:spPr>
          <a:xfrm>
            <a:off x="7774721" y="1738066"/>
            <a:ext cx="4087079" cy="1077218"/>
          </a:xfrm>
          <a:prstGeom prst="rect">
            <a:avLst/>
          </a:prstGeom>
        </p:spPr>
        <p:txBody>
          <a:bodyPr wrap="square">
            <a:spAutoFit/>
          </a:bodyPr>
          <a:lstStyle/>
          <a:p>
            <a:r>
              <a:rPr lang="en-US" sz="1600" dirty="0">
                <a:latin typeface="Consolas" panose="020B0609020204030204" pitchFamily="49" charset="0"/>
                <a:cs typeface="Consolas" panose="020B0609020204030204" pitchFamily="49" charset="0"/>
              </a:rPr>
              <a:t>&lt;label for="insulin" </a:t>
            </a:r>
            <a:r>
              <a:rPr lang="en-US" sz="1600" b="1" dirty="0">
                <a:solidFill>
                  <a:srgbClr val="FF0000"/>
                </a:solidFill>
                <a:latin typeface="Consolas" panose="020B0609020204030204" pitchFamily="49" charset="0"/>
                <a:cs typeface="Consolas" panose="020B0609020204030204" pitchFamily="49" charset="0"/>
              </a:rPr>
              <a:t>secure="true"</a:t>
            </a:r>
            <a:r>
              <a:rPr lang="en-US" sz="1600" dirty="0">
                <a:latin typeface="Consolas" panose="020B0609020204030204" pitchFamily="49" charset="0"/>
                <a:cs typeface="Consolas" panose="020B0609020204030204" pitchFamily="49" charset="0"/>
              </a:rPr>
              <a:t>&gt;Insulin (U)&lt;/label&gt;</a:t>
            </a:r>
            <a:br>
              <a:rPr lang="en-US" sz="1600" dirty="0">
                <a:latin typeface="Consolas" panose="020B0609020204030204" pitchFamily="49" charset="0"/>
                <a:cs typeface="Consolas" panose="020B0609020204030204" pitchFamily="49" charset="0"/>
              </a:rPr>
            </a:br>
            <a:r>
              <a:rPr lang="en-US" sz="1600" dirty="0">
                <a:latin typeface="Consolas" panose="020B0609020204030204" pitchFamily="49" charset="0"/>
                <a:cs typeface="Consolas" panose="020B0609020204030204" pitchFamily="49" charset="0"/>
              </a:rPr>
              <a:t>&lt;input type="text" id="insulin" name="insulin" </a:t>
            </a:r>
            <a:r>
              <a:rPr lang="en-US" sz="1600" b="1" dirty="0">
                <a:solidFill>
                  <a:srgbClr val="FF0000"/>
                </a:solidFill>
                <a:latin typeface="Consolas" panose="020B0609020204030204" pitchFamily="49" charset="0"/>
                <a:cs typeface="Consolas" panose="020B0609020204030204" pitchFamily="49" charset="0"/>
              </a:rPr>
              <a:t>secure="true"</a:t>
            </a:r>
            <a:r>
              <a:rPr lang="en-US" sz="1600" dirty="0">
                <a:latin typeface="Consolas" panose="020B0609020204030204" pitchFamily="49" charset="0"/>
                <a:cs typeface="Consolas" panose="020B0609020204030204" pitchFamily="49" charset="0"/>
              </a:rPr>
              <a:t>&gt;</a:t>
            </a:r>
            <a:endParaRPr lang="en-US" sz="1600" dirty="0">
              <a:solidFill>
                <a:prstClr val="black"/>
              </a:solidFill>
              <a:latin typeface="Consolas" panose="020B0609020204030204" pitchFamily="49" charset="0"/>
              <a:cs typeface="Consolas" panose="020B0609020204030204" pitchFamily="49" charset="0"/>
            </a:endParaRPr>
          </a:p>
        </p:txBody>
      </p:sp>
      <p:grpSp>
        <p:nvGrpSpPr>
          <p:cNvPr id="7" name="Group 6">
            <a:extLst>
              <a:ext uri="{FF2B5EF4-FFF2-40B4-BE49-F238E27FC236}">
                <a16:creationId xmlns:a16="http://schemas.microsoft.com/office/drawing/2014/main" id="{2BD2173E-B2E1-4737-AE56-801F71714E57}"/>
              </a:ext>
            </a:extLst>
          </p:cNvPr>
          <p:cNvGrpSpPr/>
          <p:nvPr/>
        </p:nvGrpSpPr>
        <p:grpSpPr>
          <a:xfrm>
            <a:off x="8628307" y="4353467"/>
            <a:ext cx="1430392" cy="1326724"/>
            <a:chOff x="8628307" y="4353467"/>
            <a:chExt cx="1430392" cy="1326724"/>
          </a:xfrm>
        </p:grpSpPr>
        <p:pic>
          <p:nvPicPr>
            <p:cNvPr id="64" name="Picture 63">
              <a:extLst>
                <a:ext uri="{FF2B5EF4-FFF2-40B4-BE49-F238E27FC236}">
                  <a16:creationId xmlns:a16="http://schemas.microsoft.com/office/drawing/2014/main" id="{8C2DA3BC-7709-452F-850D-5C708A5139B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869865" y="4353467"/>
              <a:ext cx="947277" cy="947277"/>
            </a:xfrm>
            <a:prstGeom prst="rect">
              <a:avLst/>
            </a:prstGeom>
          </p:spPr>
        </p:pic>
        <p:sp>
          <p:nvSpPr>
            <p:cNvPr id="2" name="Rectangle 1">
              <a:extLst>
                <a:ext uri="{FF2B5EF4-FFF2-40B4-BE49-F238E27FC236}">
                  <a16:creationId xmlns:a16="http://schemas.microsoft.com/office/drawing/2014/main" id="{5FBCE7E4-2561-4F81-B990-2A06EB3FA851}"/>
                </a:ext>
              </a:extLst>
            </p:cNvPr>
            <p:cNvSpPr/>
            <p:nvPr/>
          </p:nvSpPr>
          <p:spPr>
            <a:xfrm>
              <a:off x="8628307" y="5310859"/>
              <a:ext cx="1430392" cy="369332"/>
            </a:xfrm>
            <a:prstGeom prst="rect">
              <a:avLst/>
            </a:prstGeom>
          </p:spPr>
          <p:txBody>
            <a:bodyPr wrap="none">
              <a:spAutoFit/>
            </a:bodyPr>
            <a:lstStyle/>
            <a:p>
              <a:r>
                <a:rPr lang="en-US" dirty="0" err="1">
                  <a:solidFill>
                    <a:prstClr val="black"/>
                  </a:solidFill>
                  <a:latin typeface="Calibri" panose="020F0502020204030204"/>
                </a:rPr>
                <a:t>ProtectIOn</a:t>
              </a:r>
              <a:r>
                <a:rPr lang="en-US" dirty="0">
                  <a:solidFill>
                    <a:prstClr val="black"/>
                  </a:solidFill>
                  <a:latin typeface="Calibri" panose="020F0502020204030204"/>
                </a:rPr>
                <a:t> JS</a:t>
              </a:r>
              <a:endParaRPr lang="en-US" dirty="0"/>
            </a:p>
          </p:txBody>
        </p:sp>
      </p:grpSp>
      <p:sp>
        <p:nvSpPr>
          <p:cNvPr id="66" name="Rectangle 65">
            <a:extLst>
              <a:ext uri="{FF2B5EF4-FFF2-40B4-BE49-F238E27FC236}">
                <a16:creationId xmlns:a16="http://schemas.microsoft.com/office/drawing/2014/main" id="{01FFE4F4-6F5E-4948-BB6C-C75575FDB4BB}"/>
              </a:ext>
            </a:extLst>
          </p:cNvPr>
          <p:cNvSpPr/>
          <p:nvPr/>
        </p:nvSpPr>
        <p:spPr>
          <a:xfrm>
            <a:off x="4341019" y="4618575"/>
            <a:ext cx="1219200" cy="591452"/>
          </a:xfrm>
          <a:prstGeom prst="rect">
            <a:avLst/>
          </a:prstGeom>
          <a:noFill/>
          <a:ln>
            <a:solidFill>
              <a:srgbClr val="F4433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7" name="Rectangle 66">
            <a:extLst>
              <a:ext uri="{FF2B5EF4-FFF2-40B4-BE49-F238E27FC236}">
                <a16:creationId xmlns:a16="http://schemas.microsoft.com/office/drawing/2014/main" id="{63C82D32-C354-4724-B371-00B3DDF08019}"/>
              </a:ext>
            </a:extLst>
          </p:cNvPr>
          <p:cNvSpPr/>
          <p:nvPr/>
        </p:nvSpPr>
        <p:spPr>
          <a:xfrm>
            <a:off x="5793350" y="4618575"/>
            <a:ext cx="1219200" cy="591452"/>
          </a:xfrm>
          <a:prstGeom prst="rect">
            <a:avLst/>
          </a:prstGeom>
          <a:noFill/>
          <a:ln>
            <a:solidFill>
              <a:srgbClr val="F4433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46" name="Picture 45">
            <a:extLst>
              <a:ext uri="{FF2B5EF4-FFF2-40B4-BE49-F238E27FC236}">
                <a16:creationId xmlns:a16="http://schemas.microsoft.com/office/drawing/2014/main" id="{B61A11A9-EA3D-5F4B-9E0C-BD0611BBA7E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566438" y="4897722"/>
            <a:ext cx="699928" cy="699928"/>
          </a:xfrm>
          <a:prstGeom prst="rect">
            <a:avLst/>
          </a:prstGeom>
        </p:spPr>
      </p:pic>
    </p:spTree>
    <p:extLst>
      <p:ext uri="{BB962C8B-B14F-4D97-AF65-F5344CB8AC3E}">
        <p14:creationId xmlns:p14="http://schemas.microsoft.com/office/powerpoint/2010/main" val="271143062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500"/>
                                        <p:tgtEl>
                                          <p:spTgt spid="5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5"/>
                                        </p:tgtEl>
                                        <p:attrNameLst>
                                          <p:attrName>style.visibility</p:attrName>
                                        </p:attrNameLst>
                                      </p:cBhvr>
                                      <p:to>
                                        <p:strVal val="visible"/>
                                      </p:to>
                                    </p:set>
                                    <p:animEffect transition="in" filter="fade">
                                      <p:cBhvr>
                                        <p:cTn id="11" dur="500"/>
                                        <p:tgtEl>
                                          <p:spTgt spid="65"/>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56"/>
                                        </p:tgtEl>
                                        <p:attrNameLst>
                                          <p:attrName>style.visibility</p:attrName>
                                        </p:attrNameLst>
                                      </p:cBhvr>
                                      <p:to>
                                        <p:strVal val="visible"/>
                                      </p:to>
                                    </p:set>
                                    <p:animEffect transition="in" filter="fade">
                                      <p:cBhvr>
                                        <p:cTn id="16" dur="500"/>
                                        <p:tgtEl>
                                          <p:spTgt spid="56"/>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57"/>
                                        </p:tgtEl>
                                        <p:attrNameLst>
                                          <p:attrName>style.visibility</p:attrName>
                                        </p:attrNameLst>
                                      </p:cBhvr>
                                      <p:to>
                                        <p:strVal val="visible"/>
                                      </p:to>
                                    </p:set>
                                    <p:animEffect transition="in" filter="fade">
                                      <p:cBhvr>
                                        <p:cTn id="20" dur="500"/>
                                        <p:tgtEl>
                                          <p:spTgt spid="57"/>
                                        </p:tgtEl>
                                      </p:cBhvr>
                                    </p:animEffect>
                                  </p:childTnLst>
                                </p:cTn>
                              </p:par>
                            </p:childTnLst>
                          </p:cTn>
                        </p:par>
                        <p:par>
                          <p:cTn id="21" fill="hold">
                            <p:stCondLst>
                              <p:cond delay="1000"/>
                            </p:stCondLst>
                            <p:childTnLst>
                              <p:par>
                                <p:cTn id="22" presetID="10" presetClass="entr" presetSubtype="0" fill="hold" grpId="0" nodeType="afterEffect">
                                  <p:stCondLst>
                                    <p:cond delay="0"/>
                                  </p:stCondLst>
                                  <p:childTnLst>
                                    <p:set>
                                      <p:cBhvr>
                                        <p:cTn id="23" dur="1" fill="hold">
                                          <p:stCondLst>
                                            <p:cond delay="0"/>
                                          </p:stCondLst>
                                        </p:cTn>
                                        <p:tgtEl>
                                          <p:spTgt spid="66"/>
                                        </p:tgtEl>
                                        <p:attrNameLst>
                                          <p:attrName>style.visibility</p:attrName>
                                        </p:attrNameLst>
                                      </p:cBhvr>
                                      <p:to>
                                        <p:strVal val="visible"/>
                                      </p:to>
                                    </p:set>
                                    <p:animEffect transition="in" filter="fade">
                                      <p:cBhvr>
                                        <p:cTn id="24" dur="500"/>
                                        <p:tgtEl>
                                          <p:spTgt spid="66"/>
                                        </p:tgtEl>
                                      </p:cBhvr>
                                    </p:animEffect>
                                  </p:childTnLst>
                                </p:cTn>
                              </p:par>
                            </p:childTnLst>
                          </p:cTn>
                        </p:par>
                        <p:par>
                          <p:cTn id="25" fill="hold">
                            <p:stCondLst>
                              <p:cond delay="1500"/>
                            </p:stCondLst>
                            <p:childTnLst>
                              <p:par>
                                <p:cTn id="26" presetID="10" presetClass="entr" presetSubtype="0" fill="hold" grpId="0" nodeType="afterEffect">
                                  <p:stCondLst>
                                    <p:cond delay="0"/>
                                  </p:stCondLst>
                                  <p:childTnLst>
                                    <p:set>
                                      <p:cBhvr>
                                        <p:cTn id="27" dur="1" fill="hold">
                                          <p:stCondLst>
                                            <p:cond delay="0"/>
                                          </p:stCondLst>
                                        </p:cTn>
                                        <p:tgtEl>
                                          <p:spTgt spid="67"/>
                                        </p:tgtEl>
                                        <p:attrNameLst>
                                          <p:attrName>style.visibility</p:attrName>
                                        </p:attrNameLst>
                                      </p:cBhvr>
                                      <p:to>
                                        <p:strVal val="visible"/>
                                      </p:to>
                                    </p:set>
                                    <p:animEffect transition="in" filter="fade">
                                      <p:cBhvr>
                                        <p:cTn id="28" dur="500"/>
                                        <p:tgtEl>
                                          <p:spTgt spid="67"/>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58"/>
                                        </p:tgtEl>
                                        <p:attrNameLst>
                                          <p:attrName>style.visibility</p:attrName>
                                        </p:attrNameLst>
                                      </p:cBhvr>
                                      <p:to>
                                        <p:strVal val="visible"/>
                                      </p:to>
                                    </p:set>
                                    <p:animEffect transition="in" filter="fade">
                                      <p:cBhvr>
                                        <p:cTn id="33" dur="500"/>
                                        <p:tgtEl>
                                          <p:spTgt spid="58"/>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7"/>
                                        </p:tgtEl>
                                        <p:attrNameLst>
                                          <p:attrName>style.visibility</p:attrName>
                                        </p:attrNameLst>
                                      </p:cBhvr>
                                      <p:to>
                                        <p:strVal val="visible"/>
                                      </p:to>
                                    </p:set>
                                    <p:animEffect transition="in" filter="fade">
                                      <p:cBhvr>
                                        <p:cTn id="3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56" grpId="0" animBg="1"/>
      <p:bldP spid="57" grpId="0" animBg="1"/>
      <p:bldP spid="58" grpId="0"/>
      <p:bldP spid="65" grpId="0"/>
      <p:bldP spid="66" grpId="0" animBg="1"/>
      <p:bldP spid="67"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Arrow: Right 26">
            <a:extLst>
              <a:ext uri="{FF2B5EF4-FFF2-40B4-BE49-F238E27FC236}">
                <a16:creationId xmlns:a16="http://schemas.microsoft.com/office/drawing/2014/main" id="{7C730DCC-C03A-48D6-AC3D-FCFF57E5B0A7}"/>
              </a:ext>
            </a:extLst>
          </p:cNvPr>
          <p:cNvSpPr/>
          <p:nvPr/>
        </p:nvSpPr>
        <p:spPr>
          <a:xfrm>
            <a:off x="6556830" y="1830552"/>
            <a:ext cx="1428180" cy="245524"/>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 name="Title 5"/>
              <p:cNvSpPr>
                <a:spLocks noGrp="1"/>
              </p:cNvSpPr>
              <p:nvPr>
                <p:ph type="title"/>
              </p:nvPr>
            </p:nvSpPr>
            <p:spPr/>
            <p:txBody>
              <a:bodyPr/>
              <a:lstStyle/>
              <a:p>
                <a:r>
                  <a:rPr lang="en-US" dirty="0"/>
                  <a:t>IO Integrity – HTML </a:t>
                </a:r>
                <a14:m>
                  <m:oMath xmlns:m="http://schemas.openxmlformats.org/officeDocument/2006/math">
                    <m:r>
                      <a:rPr lang="en-US" b="1" i="1" smtClean="0">
                        <a:latin typeface="Cambria Math" panose="02040503050406030204" pitchFamily="18" charset="0"/>
                      </a:rPr>
                      <m:t>→</m:t>
                    </m:r>
                  </m:oMath>
                </a14:m>
                <a:r>
                  <a:rPr lang="en-US" dirty="0"/>
                  <a:t> Specification</a:t>
                </a:r>
              </a:p>
            </p:txBody>
          </p:sp>
        </mc:Choice>
        <mc:Fallback xmlns="">
          <p:sp>
            <p:nvSpPr>
              <p:cNvPr id="6" name="Title 5"/>
              <p:cNvSpPr>
                <a:spLocks noGrp="1" noRot="1" noChangeAspect="1" noMove="1" noResize="1" noEditPoints="1" noAdjustHandles="1" noChangeArrowheads="1" noChangeShapeType="1" noTextEdit="1"/>
              </p:cNvSpPr>
              <p:nvPr>
                <p:ph type="title"/>
              </p:nvPr>
            </p:nvSpPr>
            <p:spPr>
              <a:blipFill>
                <a:blip r:embed="rId2"/>
                <a:stretch>
                  <a:fillRect l="-634" t="-5660"/>
                </a:stretch>
              </a:blipFill>
            </p:spPr>
            <p:txBody>
              <a:bodyPr/>
              <a:lstStyle/>
              <a:p>
                <a:r>
                  <a:rPr lang="en-US">
                    <a:noFill/>
                  </a:rPr>
                  <a:t> </a:t>
                </a:r>
              </a:p>
            </p:txBody>
          </p:sp>
        </mc:Fallback>
      </mc:AlternateContent>
      <p:sp>
        <p:nvSpPr>
          <p:cNvPr id="3" name="Date Placeholder 2"/>
          <p:cNvSpPr>
            <a:spLocks noGrp="1"/>
          </p:cNvSpPr>
          <p:nvPr>
            <p:ph type="dt" sz="half" idx="10"/>
          </p:nvPr>
        </p:nvSpPr>
        <p:spPr/>
        <p:txBody>
          <a:bodyPr/>
          <a:lstStyle/>
          <a:p>
            <a:fld id="{C363C073-2380-4712-889F-608C00A94AA5}" type="datetime1">
              <a:rPr lang="en-US" smtClean="0"/>
              <a:t>6/8/2021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38</a:t>
            </a:fld>
            <a:endParaRPr lang="en-GB" dirty="0"/>
          </a:p>
        </p:txBody>
      </p:sp>
      <p:grpSp>
        <p:nvGrpSpPr>
          <p:cNvPr id="60" name="Group 59"/>
          <p:cNvGrpSpPr/>
          <p:nvPr/>
        </p:nvGrpSpPr>
        <p:grpSpPr>
          <a:xfrm>
            <a:off x="323850" y="1600200"/>
            <a:ext cx="1524000" cy="1524000"/>
            <a:chOff x="603009" y="2819400"/>
            <a:chExt cx="1524000" cy="1524000"/>
          </a:xfrm>
        </p:grpSpPr>
        <p:sp>
          <p:nvSpPr>
            <p:cNvPr id="61" name="Oval 60"/>
            <p:cNvSpPr/>
            <p:nvPr/>
          </p:nvSpPr>
          <p:spPr>
            <a:xfrm>
              <a:off x="60300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Picture 6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63" name="Picture 6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
        <p:nvSpPr>
          <p:cNvPr id="59" name="Rectangle 58"/>
          <p:cNvSpPr/>
          <p:nvPr/>
        </p:nvSpPr>
        <p:spPr>
          <a:xfrm>
            <a:off x="227280" y="3135868"/>
            <a:ext cx="1720727" cy="369332"/>
          </a:xfrm>
          <a:prstGeom prst="rect">
            <a:avLst/>
          </a:prstGeom>
        </p:spPr>
        <p:txBody>
          <a:bodyPr wrap="none">
            <a:spAutoFit/>
          </a:bodyPr>
          <a:lstStyle/>
          <a:p>
            <a:r>
              <a:rPr lang="en-US" dirty="0">
                <a:solidFill>
                  <a:prstClr val="black"/>
                </a:solidFill>
                <a:latin typeface="Calibri" panose="020F0502020204030204"/>
              </a:rPr>
              <a:t>Simultaneous IO</a:t>
            </a:r>
          </a:p>
        </p:txBody>
      </p:sp>
      <p:sp>
        <p:nvSpPr>
          <p:cNvPr id="22" name="Rectangle 21">
            <a:extLst>
              <a:ext uri="{FF2B5EF4-FFF2-40B4-BE49-F238E27FC236}">
                <a16:creationId xmlns:a16="http://schemas.microsoft.com/office/drawing/2014/main" id="{E7A85074-37F9-4279-AABF-0721FF49395B}"/>
              </a:ext>
            </a:extLst>
          </p:cNvPr>
          <p:cNvSpPr/>
          <p:nvPr/>
        </p:nvSpPr>
        <p:spPr>
          <a:xfrm>
            <a:off x="2145894" y="1400252"/>
            <a:ext cx="4557325" cy="1384995"/>
          </a:xfrm>
          <a:prstGeom prst="rect">
            <a:avLst/>
          </a:prstGeom>
        </p:spPr>
        <p:txBody>
          <a:bodyPr wrap="square">
            <a:spAutoFit/>
          </a:bodyPr>
          <a:lstStyle/>
          <a:p>
            <a:r>
              <a:rPr lang="en-US" sz="1200" dirty="0">
                <a:solidFill>
                  <a:prstClr val="black"/>
                </a:solidFill>
                <a:latin typeface="Consolas" panose="020B0609020204030204" pitchFamily="49" charset="0"/>
              </a:rPr>
              <a:t>&lt;form action="/</a:t>
            </a:r>
            <a:r>
              <a:rPr lang="en-US" sz="1200" dirty="0" err="1">
                <a:solidFill>
                  <a:prstClr val="black"/>
                </a:solidFill>
                <a:latin typeface="Consolas" panose="020B0609020204030204" pitchFamily="49" charset="0"/>
              </a:rPr>
              <a:t>some_action</a:t>
            </a:r>
            <a:r>
              <a:rPr lang="en-US" sz="1200" dirty="0">
                <a:solidFill>
                  <a:prstClr val="black"/>
                </a:solidFill>
                <a:latin typeface="Consolas" panose="020B0609020204030204" pitchFamily="49" charset="0"/>
              </a:rPr>
              <a:t>", </a:t>
            </a:r>
            <a:r>
              <a:rPr lang="en-US" sz="1200" dirty="0">
                <a:solidFill>
                  <a:srgbClr val="FF0000"/>
                </a:solidFill>
                <a:latin typeface="Consolas" panose="020B0609020204030204" pitchFamily="49" charset="0"/>
              </a:rPr>
              <a:t>signature = "0x45AB…"</a:t>
            </a:r>
            <a:r>
              <a:rPr lang="en-US" sz="1200" dirty="0">
                <a:latin typeface="Consolas" panose="020B0609020204030204" pitchFamily="49" charset="0"/>
              </a:rPr>
              <a:t>,</a:t>
            </a:r>
            <a:r>
              <a:rPr lang="en-US" sz="1200" dirty="0">
                <a:solidFill>
                  <a:srgbClr val="FF0000"/>
                </a:solidFill>
                <a:latin typeface="Consolas" panose="020B0609020204030204" pitchFamily="49" charset="0"/>
              </a:rPr>
              <a:t> id = "0x0ab.."</a:t>
            </a:r>
            <a:r>
              <a:rPr lang="en-US" sz="1200" dirty="0">
                <a:solidFill>
                  <a:prstClr val="black"/>
                </a:solidFill>
                <a:latin typeface="Consolas" panose="020B0609020204030204" pitchFamily="49" charset="0"/>
              </a:rPr>
              <a:t>&gt;</a:t>
            </a:r>
            <a:endParaRPr lang="en-US" sz="1200" dirty="0">
              <a:latin typeface="Consolas" panose="020B0609020204030204" pitchFamily="49" charset="0"/>
              <a:cs typeface="Consolas" panose="020B0609020204030204" pitchFamily="49" charset="0"/>
            </a:endParaRPr>
          </a:p>
          <a:p>
            <a:r>
              <a:rPr lang="en-US" sz="1200" dirty="0">
                <a:latin typeface="Consolas" panose="020B0609020204030204" pitchFamily="49" charset="0"/>
                <a:cs typeface="Consolas" panose="020B0609020204030204" pitchFamily="49" charset="0"/>
              </a:rPr>
              <a:t>  &lt;label for="insulin" </a:t>
            </a:r>
            <a:r>
              <a:rPr lang="en-US" sz="1200" dirty="0">
                <a:solidFill>
                  <a:srgbClr val="FF0000"/>
                </a:solidFill>
                <a:latin typeface="Consolas" panose="020B0609020204030204" pitchFamily="49" charset="0"/>
                <a:cs typeface="Consolas" panose="020B0609020204030204" pitchFamily="49" charset="0"/>
              </a:rPr>
              <a:t>secure="true"</a:t>
            </a:r>
            <a:r>
              <a:rPr lang="en-US" sz="1200" dirty="0">
                <a:latin typeface="Consolas" panose="020B0609020204030204" pitchFamily="49" charset="0"/>
                <a:cs typeface="Consolas" panose="020B0609020204030204" pitchFamily="49" charset="0"/>
              </a:rPr>
              <a:t>&gt;Insulin  </a:t>
            </a:r>
          </a:p>
          <a:p>
            <a:r>
              <a:rPr lang="en-US" sz="1200" dirty="0">
                <a:latin typeface="Consolas" panose="020B0609020204030204" pitchFamily="49" charset="0"/>
                <a:cs typeface="Consolas" panose="020B0609020204030204" pitchFamily="49" charset="0"/>
              </a:rPr>
              <a:t>  (U)&lt;/label&gt;</a:t>
            </a:r>
            <a:br>
              <a:rPr lang="en-US" sz="1200" dirty="0">
                <a:latin typeface="Consolas" panose="020B0609020204030204" pitchFamily="49" charset="0"/>
                <a:cs typeface="Consolas" panose="020B0609020204030204" pitchFamily="49" charset="0"/>
              </a:rPr>
            </a:br>
            <a:r>
              <a:rPr lang="en-US" sz="1200" dirty="0">
                <a:latin typeface="Consolas" panose="020B0609020204030204" pitchFamily="49" charset="0"/>
                <a:cs typeface="Consolas" panose="020B0609020204030204" pitchFamily="49" charset="0"/>
              </a:rPr>
              <a:t>  &lt;input type="text" id="insulin"  </a:t>
            </a:r>
          </a:p>
          <a:p>
            <a:r>
              <a:rPr lang="en-US" sz="1200" dirty="0">
                <a:latin typeface="Consolas" panose="020B0609020204030204" pitchFamily="49" charset="0"/>
                <a:cs typeface="Consolas" panose="020B0609020204030204" pitchFamily="49" charset="0"/>
              </a:rPr>
              <a:t>  name="insulin" </a:t>
            </a:r>
            <a:r>
              <a:rPr lang="en-US" sz="1200" dirty="0">
                <a:solidFill>
                  <a:srgbClr val="FF0000"/>
                </a:solidFill>
                <a:latin typeface="Consolas" panose="020B0609020204030204" pitchFamily="49" charset="0"/>
                <a:cs typeface="Consolas" panose="020B0609020204030204" pitchFamily="49" charset="0"/>
              </a:rPr>
              <a:t>secure="true"</a:t>
            </a:r>
            <a:r>
              <a:rPr lang="en-US" sz="1200" dirty="0">
                <a:latin typeface="Consolas" panose="020B0609020204030204" pitchFamily="49" charset="0"/>
                <a:cs typeface="Consolas" panose="020B0609020204030204" pitchFamily="49" charset="0"/>
              </a:rPr>
              <a:t>&gt; …</a:t>
            </a:r>
          </a:p>
          <a:p>
            <a:r>
              <a:rPr lang="en-US" sz="1200" dirty="0">
                <a:solidFill>
                  <a:prstClr val="black"/>
                </a:solidFill>
                <a:latin typeface="Consolas" panose="020B0609020204030204" pitchFamily="49" charset="0"/>
                <a:cs typeface="Consolas" panose="020B0609020204030204" pitchFamily="49" charset="0"/>
              </a:rPr>
              <a:t>&lt;/form&gt;</a:t>
            </a:r>
          </a:p>
        </p:txBody>
      </p:sp>
      <p:pic>
        <p:nvPicPr>
          <p:cNvPr id="23" name="Picture 22">
            <a:extLst>
              <a:ext uri="{FF2B5EF4-FFF2-40B4-BE49-F238E27FC236}">
                <a16:creationId xmlns:a16="http://schemas.microsoft.com/office/drawing/2014/main" id="{3764B3C1-690C-4ED1-BDE0-B2D76728D9E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199423" y="3312772"/>
            <a:ext cx="800557" cy="800557"/>
          </a:xfrm>
          <a:prstGeom prst="rect">
            <a:avLst/>
          </a:prstGeom>
        </p:spPr>
      </p:pic>
      <p:grpSp>
        <p:nvGrpSpPr>
          <p:cNvPr id="24" name="Group 23">
            <a:extLst>
              <a:ext uri="{FF2B5EF4-FFF2-40B4-BE49-F238E27FC236}">
                <a16:creationId xmlns:a16="http://schemas.microsoft.com/office/drawing/2014/main" id="{1FDB4215-7016-4E0B-B6EC-11466E60CF7E}"/>
              </a:ext>
            </a:extLst>
          </p:cNvPr>
          <p:cNvGrpSpPr/>
          <p:nvPr/>
        </p:nvGrpSpPr>
        <p:grpSpPr>
          <a:xfrm>
            <a:off x="6590519" y="1484521"/>
            <a:ext cx="1428181" cy="1280406"/>
            <a:chOff x="8554744" y="4432993"/>
            <a:chExt cx="1428181" cy="1280406"/>
          </a:xfrm>
        </p:grpSpPr>
        <p:pic>
          <p:nvPicPr>
            <p:cNvPr id="25" name="Picture 24">
              <a:extLst>
                <a:ext uri="{FF2B5EF4-FFF2-40B4-BE49-F238E27FC236}">
                  <a16:creationId xmlns:a16="http://schemas.microsoft.com/office/drawing/2014/main" id="{660EB549-3800-45F8-BFB4-14835326E6D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869865" y="4432993"/>
              <a:ext cx="800557" cy="800557"/>
            </a:xfrm>
            <a:prstGeom prst="rect">
              <a:avLst/>
            </a:prstGeom>
          </p:spPr>
        </p:pic>
        <p:sp>
          <p:nvSpPr>
            <p:cNvPr id="26" name="Rectangle 25">
              <a:extLst>
                <a:ext uri="{FF2B5EF4-FFF2-40B4-BE49-F238E27FC236}">
                  <a16:creationId xmlns:a16="http://schemas.microsoft.com/office/drawing/2014/main" id="{19E3C4CB-8569-4137-B3E6-CB686B65930C}"/>
                </a:ext>
              </a:extLst>
            </p:cNvPr>
            <p:cNvSpPr/>
            <p:nvPr/>
          </p:nvSpPr>
          <p:spPr>
            <a:xfrm>
              <a:off x="8554744" y="5344067"/>
              <a:ext cx="1428181" cy="369332"/>
            </a:xfrm>
            <a:prstGeom prst="rect">
              <a:avLst/>
            </a:prstGeom>
          </p:spPr>
          <p:txBody>
            <a:bodyPr wrap="square">
              <a:spAutoFit/>
            </a:bodyPr>
            <a:lstStyle/>
            <a:p>
              <a:r>
                <a:rPr lang="en-US" dirty="0" err="1">
                  <a:solidFill>
                    <a:prstClr val="black"/>
                  </a:solidFill>
                  <a:latin typeface="Calibri" panose="020F0502020204030204"/>
                </a:rPr>
                <a:t>ProtectIOn</a:t>
              </a:r>
              <a:r>
                <a:rPr lang="en-US" dirty="0">
                  <a:solidFill>
                    <a:prstClr val="black"/>
                  </a:solidFill>
                  <a:latin typeface="Calibri" panose="020F0502020204030204"/>
                </a:rPr>
                <a:t> JS</a:t>
              </a:r>
              <a:endParaRPr lang="en-US" dirty="0"/>
            </a:p>
          </p:txBody>
        </p:sp>
      </p:grpSp>
      <p:grpSp>
        <p:nvGrpSpPr>
          <p:cNvPr id="28" name="Group 27">
            <a:extLst>
              <a:ext uri="{FF2B5EF4-FFF2-40B4-BE49-F238E27FC236}">
                <a16:creationId xmlns:a16="http://schemas.microsoft.com/office/drawing/2014/main" id="{562E58CE-0851-4DBF-89A4-A3ECA3781C57}"/>
              </a:ext>
            </a:extLst>
          </p:cNvPr>
          <p:cNvGrpSpPr/>
          <p:nvPr/>
        </p:nvGrpSpPr>
        <p:grpSpPr>
          <a:xfrm>
            <a:off x="8285505" y="761335"/>
            <a:ext cx="3823936" cy="3785652"/>
            <a:chOff x="8185008" y="1336792"/>
            <a:chExt cx="3823936" cy="3785652"/>
          </a:xfrm>
        </p:grpSpPr>
        <p:sp>
          <p:nvSpPr>
            <p:cNvPr id="29" name="Rectangle 28">
              <a:extLst>
                <a:ext uri="{FF2B5EF4-FFF2-40B4-BE49-F238E27FC236}">
                  <a16:creationId xmlns:a16="http://schemas.microsoft.com/office/drawing/2014/main" id="{C336C281-9CBB-45B0-925D-1D71135B8702}"/>
                </a:ext>
              </a:extLst>
            </p:cNvPr>
            <p:cNvSpPr/>
            <p:nvPr/>
          </p:nvSpPr>
          <p:spPr>
            <a:xfrm>
              <a:off x="8185008" y="1336792"/>
              <a:ext cx="3823936" cy="3785652"/>
            </a:xfrm>
            <a:prstGeom prst="rect">
              <a:avLst/>
            </a:prstGeom>
          </p:spPr>
          <p:txBody>
            <a:bodyPr wrap="square">
              <a:spAutoFit/>
            </a:bodyPr>
            <a:lstStyle/>
            <a:p>
              <a:r>
                <a:rPr lang="en-US" sz="1200" dirty="0">
                  <a:latin typeface="Consolas" panose="020B0609020204030204" pitchFamily="49" charset="0"/>
                </a:rPr>
                <a:t>{</a:t>
              </a:r>
            </a:p>
            <a:p>
              <a:r>
                <a:rPr lang="en-US" sz="1200" dirty="0">
                  <a:latin typeface="Consolas" panose="020B0609020204030204" pitchFamily="49" charset="0"/>
                </a:rPr>
                <a:t> "</a:t>
              </a:r>
              <a:r>
                <a:rPr lang="en-US" sz="1200" dirty="0" err="1">
                  <a:solidFill>
                    <a:srgbClr val="0070C0"/>
                  </a:solidFill>
                  <a:latin typeface="Consolas" panose="020B0609020204030204" pitchFamily="49" charset="0"/>
                </a:rPr>
                <a:t>formId</a:t>
              </a:r>
              <a:r>
                <a:rPr lang="en-US" sz="1200" dirty="0">
                  <a:latin typeface="Consolas" panose="020B0609020204030204" pitchFamily="49" charset="0"/>
                </a:rPr>
                <a:t>": "form1",</a:t>
              </a:r>
            </a:p>
            <a:p>
              <a:r>
                <a:rPr lang="en-US" sz="1200" dirty="0">
                  <a:latin typeface="Consolas" panose="020B0609020204030204" pitchFamily="49" charset="0"/>
                </a:rPr>
                <a:t> "</a:t>
              </a:r>
              <a:r>
                <a:rPr lang="en-US" sz="1200" dirty="0" err="1">
                  <a:solidFill>
                    <a:srgbClr val="0070C0"/>
                  </a:solidFill>
                  <a:latin typeface="Consolas" panose="020B0609020204030204" pitchFamily="49" charset="0"/>
                </a:rPr>
                <a:t>formName</a:t>
              </a:r>
              <a:r>
                <a:rPr lang="en-US" sz="1200" dirty="0">
                  <a:latin typeface="Consolas" panose="020B0609020204030204" pitchFamily="49" charset="0"/>
                </a:rPr>
                <a:t>": "configure device",</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domain</a:t>
              </a:r>
              <a:r>
                <a:rPr lang="en-US" sz="1200" dirty="0">
                  <a:latin typeface="Consolas" panose="020B0609020204030204" pitchFamily="49" charset="0"/>
                </a:rPr>
                <a:t>": "secure_site.io",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size</a:t>
              </a:r>
              <a:r>
                <a:rPr lang="en-US" sz="1200" dirty="0">
                  <a:latin typeface="Consolas" panose="020B0609020204030204" pitchFamily="49" charset="0"/>
                </a:rPr>
                <a:t>": "400*400",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SAS"</a:t>
              </a:r>
              <a:r>
                <a:rPr lang="en-US" sz="1200" dirty="0">
                  <a:latin typeface="Consolas" panose="020B0609020204030204" pitchFamily="49" charset="0"/>
                </a:rPr>
                <a:t>: "5:LB",</a:t>
              </a:r>
            </a:p>
            <a:p>
              <a:r>
                <a:rPr lang="en-US" sz="1200" dirty="0">
                  <a:latin typeface="Consolas" panose="020B0609020204030204" pitchFamily="49" charset="0"/>
                </a:rPr>
                <a:t> "</a:t>
              </a:r>
              <a:r>
                <a:rPr lang="en-US" sz="1200" dirty="0" err="1">
                  <a:solidFill>
                    <a:srgbClr val="0070C0"/>
                  </a:solidFill>
                  <a:latin typeface="Consolas" panose="020B0609020204030204" pitchFamily="49" charset="0"/>
                </a:rPr>
                <a:t>ui</a:t>
              </a:r>
              <a:r>
                <a:rPr lang="en-US" sz="1200" dirty="0">
                  <a:latin typeface="Consolas" panose="020B0609020204030204" pitchFamily="49" charset="0"/>
                </a:rPr>
                <a:t>":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id</a:t>
              </a:r>
              <a:r>
                <a:rPr lang="en-US" sz="1200" dirty="0">
                  <a:latin typeface="Consolas" panose="020B0609020204030204" pitchFamily="49" charset="0"/>
                </a:rPr>
                <a:t>": "Insulin", "</a:t>
              </a:r>
              <a:r>
                <a:rPr lang="en-US" sz="1200" dirty="0">
                  <a:solidFill>
                    <a:srgbClr val="0070C0"/>
                  </a:solidFill>
                  <a:latin typeface="Consolas" panose="020B0609020204030204" pitchFamily="49" charset="0"/>
                </a:rPr>
                <a:t>type</a:t>
              </a:r>
              <a:r>
                <a:rPr lang="en-US" sz="1200" dirty="0">
                  <a:latin typeface="Consolas" panose="020B0609020204030204" pitchFamily="49" charset="0"/>
                </a:rPr>
                <a:t>": "textbox",</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label</a:t>
              </a:r>
              <a:r>
                <a:rPr lang="en-US" sz="1200" dirty="0">
                  <a:latin typeface="Consolas" panose="020B0609020204030204" pitchFamily="49" charset="0"/>
                </a:rPr>
                <a:t>": “Insulin (U)",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text</a:t>
              </a:r>
              <a:r>
                <a:rPr lang="en-US" sz="1200" dirty="0">
                  <a:latin typeface="Consolas" panose="020B0609020204030204" pitchFamily="49" charset="0"/>
                </a:rPr>
                <a:t>":"",</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RE</a:t>
              </a:r>
              <a:r>
                <a:rPr lang="en-US" sz="1200" dirty="0">
                  <a:latin typeface="Consolas" panose="020B0609020204030204" pitchFamily="49" charset="0"/>
                </a:rPr>
                <a:t>":(0-9)+},</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id</a:t>
              </a:r>
              <a:r>
                <a:rPr lang="en-US" sz="1200" dirty="0">
                  <a:latin typeface="Consolas" panose="020B0609020204030204" pitchFamily="49" charset="0"/>
                </a:rPr>
                <a:t>": "Heart rate", </a:t>
              </a:r>
            </a:p>
            <a:p>
              <a:r>
                <a:rPr lang="en-US" sz="1200" dirty="0">
                  <a:latin typeface="Consolas" panose="020B0609020204030204" pitchFamily="49" charset="0"/>
                </a:rPr>
                <a:t>    …},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id</a:t>
              </a:r>
              <a:r>
                <a:rPr lang="en-US" sz="1200" dirty="0">
                  <a:latin typeface="Consolas" panose="020B0609020204030204" pitchFamily="49" charset="0"/>
                </a:rPr>
                <a:t>":"b1",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type</a:t>
              </a:r>
              <a:r>
                <a:rPr lang="en-US" sz="1200" dirty="0">
                  <a:latin typeface="Consolas" panose="020B0609020204030204" pitchFamily="49" charset="0"/>
                </a:rPr>
                <a:t>": "button",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label</a:t>
              </a:r>
              <a:r>
                <a:rPr lang="en-US" sz="1200" dirty="0">
                  <a:latin typeface="Consolas" panose="020B0609020204030204" pitchFamily="49" charset="0"/>
                </a:rPr>
                <a:t>": "Program",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trigger</a:t>
              </a:r>
              <a:r>
                <a:rPr lang="en-US" sz="1200" dirty="0">
                  <a:latin typeface="Consolas" panose="020B0609020204030204" pitchFamily="49" charset="0"/>
                </a:rPr>
                <a:t>": "true"}, </a:t>
              </a:r>
            </a:p>
            <a:p>
              <a:r>
                <a:rPr lang="en-US" sz="1200" dirty="0">
                  <a:latin typeface="Consolas" panose="020B0609020204030204" pitchFamily="49" charset="0"/>
                </a:rPr>
                <a:t>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signature</a:t>
              </a:r>
              <a:r>
                <a:rPr lang="en-US" sz="1200" dirty="0">
                  <a:latin typeface="Consolas" panose="020B0609020204030204" pitchFamily="49" charset="0"/>
                </a:rPr>
                <a:t>": "0x45AB...",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id</a:t>
              </a:r>
              <a:r>
                <a:rPr lang="en-US" sz="1200" dirty="0">
                  <a:latin typeface="Consolas" panose="020B0609020204030204" pitchFamily="49" charset="0"/>
                </a:rPr>
                <a:t>": "0x0ab.."}</a:t>
              </a:r>
            </a:p>
          </p:txBody>
        </p:sp>
        <p:sp>
          <p:nvSpPr>
            <p:cNvPr id="30" name="Rectangle 29">
              <a:extLst>
                <a:ext uri="{FF2B5EF4-FFF2-40B4-BE49-F238E27FC236}">
                  <a16:creationId xmlns:a16="http://schemas.microsoft.com/office/drawing/2014/main" id="{0C753C95-51DC-41A8-83FB-68FD06ED36A3}"/>
                </a:ext>
              </a:extLst>
            </p:cNvPr>
            <p:cNvSpPr/>
            <p:nvPr/>
          </p:nvSpPr>
          <p:spPr>
            <a:xfrm>
              <a:off x="8337408" y="1936864"/>
              <a:ext cx="2340786" cy="196736"/>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4AD3E9C6-6BD2-4A16-9036-060E04F0783B}"/>
                </a:ext>
              </a:extLst>
            </p:cNvPr>
            <p:cNvSpPr/>
            <p:nvPr/>
          </p:nvSpPr>
          <p:spPr>
            <a:xfrm>
              <a:off x="8337407" y="2664486"/>
              <a:ext cx="3191104" cy="196736"/>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432910EB-C3A2-44E1-9F19-FB6ACB169010}"/>
                </a:ext>
              </a:extLst>
            </p:cNvPr>
            <p:cNvSpPr/>
            <p:nvPr/>
          </p:nvSpPr>
          <p:spPr>
            <a:xfrm>
              <a:off x="8337407" y="4688786"/>
              <a:ext cx="3191104" cy="376028"/>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5" name="Picture 34">
            <a:extLst>
              <a:ext uri="{FF2B5EF4-FFF2-40B4-BE49-F238E27FC236}">
                <a16:creationId xmlns:a16="http://schemas.microsoft.com/office/drawing/2014/main" id="{6FF4A613-E163-4CE1-AE1D-38F9DC81911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294019" y="4687608"/>
            <a:ext cx="1403735" cy="1403735"/>
          </a:xfrm>
          <a:prstGeom prst="rect">
            <a:avLst/>
          </a:prstGeom>
        </p:spPr>
      </p:pic>
      <p:sp>
        <p:nvSpPr>
          <p:cNvPr id="8" name="Rectangle 7">
            <a:extLst>
              <a:ext uri="{FF2B5EF4-FFF2-40B4-BE49-F238E27FC236}">
                <a16:creationId xmlns:a16="http://schemas.microsoft.com/office/drawing/2014/main" id="{35165C0F-FB5F-4C8D-97C4-FE23BDAE899E}"/>
              </a:ext>
            </a:extLst>
          </p:cNvPr>
          <p:cNvSpPr/>
          <p:nvPr/>
        </p:nvSpPr>
        <p:spPr>
          <a:xfrm>
            <a:off x="9398607" y="6047298"/>
            <a:ext cx="1194558" cy="338554"/>
          </a:xfrm>
          <a:prstGeom prst="rect">
            <a:avLst/>
          </a:prstGeom>
        </p:spPr>
        <p:txBody>
          <a:bodyPr wrap="none">
            <a:spAutoFit/>
          </a:bodyPr>
          <a:lstStyle/>
          <a:p>
            <a:r>
              <a:rPr lang="en-US" sz="1600" dirty="0">
                <a:latin typeface="Consolas" panose="020B0609020204030204" pitchFamily="49" charset="0"/>
              </a:rPr>
              <a:t>form1.bmp</a:t>
            </a:r>
            <a:endParaRPr lang="en-US" sz="1600" dirty="0"/>
          </a:p>
        </p:txBody>
      </p:sp>
      <p:pic>
        <p:nvPicPr>
          <p:cNvPr id="7" name="Graphic 6">
            <a:extLst>
              <a:ext uri="{FF2B5EF4-FFF2-40B4-BE49-F238E27FC236}">
                <a16:creationId xmlns:a16="http://schemas.microsoft.com/office/drawing/2014/main" id="{AAE07427-B1CB-2245-ADDF-7BD010BA06F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644026" y="4233935"/>
            <a:ext cx="1911350" cy="2074791"/>
          </a:xfrm>
          <a:prstGeom prst="rect">
            <a:avLst/>
          </a:prstGeom>
        </p:spPr>
      </p:pic>
    </p:spTree>
    <p:extLst>
      <p:ext uri="{BB962C8B-B14F-4D97-AF65-F5344CB8AC3E}">
        <p14:creationId xmlns:p14="http://schemas.microsoft.com/office/powerpoint/2010/main" val="39075737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left)">
                                      <p:cBhvr>
                                        <p:cTn id="7" dur="500"/>
                                        <p:tgtEl>
                                          <p:spTgt spid="2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4"/>
                                        </p:tgtEl>
                                        <p:attrNameLst>
                                          <p:attrName>style.visibility</p:attrName>
                                        </p:attrNameLst>
                                      </p:cBhvr>
                                      <p:to>
                                        <p:strVal val="visible"/>
                                      </p:to>
                                    </p:set>
                                    <p:animEffect transition="in" filter="fade">
                                      <p:cBhvr>
                                        <p:cTn id="11" dur="500"/>
                                        <p:tgtEl>
                                          <p:spTgt spid="24"/>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28"/>
                                        </p:tgtEl>
                                        <p:attrNameLst>
                                          <p:attrName>style.visibility</p:attrName>
                                        </p:attrNameLst>
                                      </p:cBhvr>
                                      <p:to>
                                        <p:strVal val="visible"/>
                                      </p:to>
                                    </p:set>
                                    <p:animEffect transition="in" filter="fade">
                                      <p:cBhvr>
                                        <p:cTn id="16" dur="500"/>
                                        <p:tgtEl>
                                          <p:spTgt spid="2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5"/>
                                        </p:tgtEl>
                                        <p:attrNameLst>
                                          <p:attrName>style.visibility</p:attrName>
                                        </p:attrNameLst>
                                      </p:cBhvr>
                                      <p:to>
                                        <p:strVal val="visible"/>
                                      </p:to>
                                    </p:set>
                                    <p:animEffect transition="in" filter="fade">
                                      <p:cBhvr>
                                        <p:cTn id="21" dur="500"/>
                                        <p:tgtEl>
                                          <p:spTgt spid="3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8"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Arrow: Right 26">
            <a:extLst>
              <a:ext uri="{FF2B5EF4-FFF2-40B4-BE49-F238E27FC236}">
                <a16:creationId xmlns:a16="http://schemas.microsoft.com/office/drawing/2014/main" id="{7C730DCC-C03A-48D6-AC3D-FCFF57E5B0A7}"/>
              </a:ext>
            </a:extLst>
          </p:cNvPr>
          <p:cNvSpPr/>
          <p:nvPr/>
        </p:nvSpPr>
        <p:spPr>
          <a:xfrm>
            <a:off x="7617619" y="2479312"/>
            <a:ext cx="1428180" cy="245524"/>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 name="Title 5"/>
              <p:cNvSpPr>
                <a:spLocks noGrp="1"/>
              </p:cNvSpPr>
              <p:nvPr>
                <p:ph type="title"/>
              </p:nvPr>
            </p:nvSpPr>
            <p:spPr/>
            <p:txBody>
              <a:bodyPr/>
              <a:lstStyle/>
              <a:p>
                <a:r>
                  <a:rPr lang="en-US" dirty="0"/>
                  <a:t>IO Integrity – UI </a:t>
                </a:r>
                <a14:m>
                  <m:oMath xmlns:m="http://schemas.openxmlformats.org/officeDocument/2006/math">
                    <m:r>
                      <a:rPr lang="en-US" b="1" i="1" smtClean="0">
                        <a:latin typeface="Cambria Math" panose="02040503050406030204" pitchFamily="18" charset="0"/>
                      </a:rPr>
                      <m:t>→</m:t>
                    </m:r>
                  </m:oMath>
                </a14:m>
                <a:r>
                  <a:rPr lang="en-US" dirty="0"/>
                  <a:t> QR Code</a:t>
                </a:r>
              </a:p>
            </p:txBody>
          </p:sp>
        </mc:Choice>
        <mc:Fallback xmlns="">
          <p:sp>
            <p:nvSpPr>
              <p:cNvPr id="6" name="Title 5"/>
              <p:cNvSpPr>
                <a:spLocks noGrp="1" noRot="1" noChangeAspect="1" noMove="1" noResize="1" noEditPoints="1" noAdjustHandles="1" noChangeArrowheads="1" noChangeShapeType="1" noTextEdit="1"/>
              </p:cNvSpPr>
              <p:nvPr>
                <p:ph type="title"/>
              </p:nvPr>
            </p:nvSpPr>
            <p:spPr>
              <a:blipFill>
                <a:blip r:embed="rId2"/>
                <a:stretch>
                  <a:fillRect l="-634" t="-5660"/>
                </a:stretch>
              </a:blipFill>
            </p:spPr>
            <p:txBody>
              <a:bodyPr/>
              <a:lstStyle/>
              <a:p>
                <a:r>
                  <a:rPr lang="en-US">
                    <a:noFill/>
                  </a:rPr>
                  <a:t> </a:t>
                </a:r>
              </a:p>
            </p:txBody>
          </p:sp>
        </mc:Fallback>
      </mc:AlternateContent>
      <p:sp>
        <p:nvSpPr>
          <p:cNvPr id="3" name="Date Placeholder 2"/>
          <p:cNvSpPr>
            <a:spLocks noGrp="1"/>
          </p:cNvSpPr>
          <p:nvPr>
            <p:ph type="dt" sz="half" idx="10"/>
          </p:nvPr>
        </p:nvSpPr>
        <p:spPr/>
        <p:txBody>
          <a:bodyPr/>
          <a:lstStyle/>
          <a:p>
            <a:fld id="{C363C073-2380-4712-889F-608C00A94AA5}" type="datetime1">
              <a:rPr lang="en-US" smtClean="0"/>
              <a:t>6/8/2021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39</a:t>
            </a:fld>
            <a:endParaRPr lang="en-GB" dirty="0"/>
          </a:p>
        </p:txBody>
      </p:sp>
      <p:grpSp>
        <p:nvGrpSpPr>
          <p:cNvPr id="60" name="Group 59"/>
          <p:cNvGrpSpPr/>
          <p:nvPr/>
        </p:nvGrpSpPr>
        <p:grpSpPr>
          <a:xfrm>
            <a:off x="323850" y="1600200"/>
            <a:ext cx="1524000" cy="1524000"/>
            <a:chOff x="603009" y="2819400"/>
            <a:chExt cx="1524000" cy="1524000"/>
          </a:xfrm>
        </p:grpSpPr>
        <p:sp>
          <p:nvSpPr>
            <p:cNvPr id="61" name="Oval 60"/>
            <p:cNvSpPr/>
            <p:nvPr/>
          </p:nvSpPr>
          <p:spPr>
            <a:xfrm>
              <a:off x="60300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Picture 6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63" name="Picture 6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
        <p:nvSpPr>
          <p:cNvPr id="59" name="Rectangle 58"/>
          <p:cNvSpPr/>
          <p:nvPr/>
        </p:nvSpPr>
        <p:spPr>
          <a:xfrm>
            <a:off x="227280" y="3135868"/>
            <a:ext cx="1720727" cy="369332"/>
          </a:xfrm>
          <a:prstGeom prst="rect">
            <a:avLst/>
          </a:prstGeom>
        </p:spPr>
        <p:txBody>
          <a:bodyPr wrap="none">
            <a:spAutoFit/>
          </a:bodyPr>
          <a:lstStyle/>
          <a:p>
            <a:r>
              <a:rPr lang="en-US" dirty="0">
                <a:solidFill>
                  <a:prstClr val="black"/>
                </a:solidFill>
                <a:latin typeface="Calibri" panose="020F0502020204030204"/>
              </a:rPr>
              <a:t>Simultaneous IO</a:t>
            </a:r>
          </a:p>
        </p:txBody>
      </p:sp>
      <p:sp>
        <p:nvSpPr>
          <p:cNvPr id="22" name="Rectangle 21">
            <a:extLst>
              <a:ext uri="{FF2B5EF4-FFF2-40B4-BE49-F238E27FC236}">
                <a16:creationId xmlns:a16="http://schemas.microsoft.com/office/drawing/2014/main" id="{E7A85074-37F9-4279-AABF-0721FF49395B}"/>
              </a:ext>
            </a:extLst>
          </p:cNvPr>
          <p:cNvSpPr/>
          <p:nvPr/>
        </p:nvSpPr>
        <p:spPr>
          <a:xfrm>
            <a:off x="2359826" y="1524000"/>
            <a:ext cx="5224932" cy="2554545"/>
          </a:xfrm>
          <a:prstGeom prst="rect">
            <a:avLst/>
          </a:prstGeom>
        </p:spPr>
        <p:txBody>
          <a:bodyPr wrap="square">
            <a:spAutoFit/>
          </a:bodyPr>
          <a:lstStyle/>
          <a:p>
            <a:r>
              <a:rPr lang="en-US" sz="1600" dirty="0">
                <a:solidFill>
                  <a:prstClr val="black"/>
                </a:solidFill>
                <a:latin typeface="Consolas" panose="020B0609020204030204" pitchFamily="49" charset="0"/>
              </a:rPr>
              <a:t>…</a:t>
            </a:r>
          </a:p>
          <a:p>
            <a:r>
              <a:rPr lang="en-US" sz="1600" dirty="0">
                <a:solidFill>
                  <a:prstClr val="black"/>
                </a:solidFill>
                <a:latin typeface="Consolas" panose="020B0609020204030204" pitchFamily="49" charset="0"/>
              </a:rPr>
              <a:t>&lt;form action="/</a:t>
            </a:r>
            <a:r>
              <a:rPr lang="en-US" sz="1600" dirty="0" err="1">
                <a:solidFill>
                  <a:prstClr val="black"/>
                </a:solidFill>
                <a:latin typeface="Consolas" panose="020B0609020204030204" pitchFamily="49" charset="0"/>
              </a:rPr>
              <a:t>some_action</a:t>
            </a:r>
            <a:r>
              <a:rPr lang="en-US" sz="1600" dirty="0">
                <a:solidFill>
                  <a:prstClr val="black"/>
                </a:solidFill>
                <a:latin typeface="Consolas" panose="020B0609020204030204" pitchFamily="49" charset="0"/>
              </a:rPr>
              <a:t>", </a:t>
            </a:r>
            <a:r>
              <a:rPr lang="en-US" sz="1600" dirty="0">
                <a:solidFill>
                  <a:srgbClr val="FF0000"/>
                </a:solidFill>
                <a:latin typeface="Consolas" panose="020B0609020204030204" pitchFamily="49" charset="0"/>
              </a:rPr>
              <a:t>signature = "0x45AB…"</a:t>
            </a:r>
            <a:r>
              <a:rPr lang="en-US" sz="1600" dirty="0">
                <a:latin typeface="Consolas" panose="020B0609020204030204" pitchFamily="49" charset="0"/>
              </a:rPr>
              <a:t>,</a:t>
            </a:r>
            <a:r>
              <a:rPr lang="en-US" sz="1600" dirty="0">
                <a:solidFill>
                  <a:srgbClr val="FF0000"/>
                </a:solidFill>
                <a:latin typeface="Consolas" panose="020B0609020204030204" pitchFamily="49" charset="0"/>
              </a:rPr>
              <a:t> id = "0x0ab.."</a:t>
            </a:r>
            <a:r>
              <a:rPr lang="en-US" sz="1600" dirty="0">
                <a:solidFill>
                  <a:prstClr val="black"/>
                </a:solidFill>
                <a:latin typeface="Consolas" panose="020B0609020204030204" pitchFamily="49" charset="0"/>
              </a:rPr>
              <a:t>&gt;</a:t>
            </a:r>
            <a:endParaRPr lang="en-US" sz="1600" dirty="0">
              <a:latin typeface="Consolas" panose="020B0609020204030204" pitchFamily="49" charset="0"/>
              <a:cs typeface="Consolas" panose="020B0609020204030204" pitchFamily="49" charset="0"/>
            </a:endParaRPr>
          </a:p>
          <a:p>
            <a:r>
              <a:rPr lang="en-US" sz="1600" dirty="0">
                <a:latin typeface="Consolas" panose="020B0609020204030204" pitchFamily="49" charset="0"/>
                <a:cs typeface="Consolas" panose="020B0609020204030204" pitchFamily="49" charset="0"/>
              </a:rPr>
              <a:t>  &lt;label for="insulin" </a:t>
            </a:r>
            <a:r>
              <a:rPr lang="en-US" sz="1600" dirty="0">
                <a:solidFill>
                  <a:srgbClr val="FF0000"/>
                </a:solidFill>
                <a:latin typeface="Consolas" panose="020B0609020204030204" pitchFamily="49" charset="0"/>
                <a:cs typeface="Consolas" panose="020B0609020204030204" pitchFamily="49" charset="0"/>
              </a:rPr>
              <a:t>secure="true"</a:t>
            </a:r>
            <a:r>
              <a:rPr lang="en-US" sz="1600" dirty="0">
                <a:latin typeface="Consolas" panose="020B0609020204030204" pitchFamily="49" charset="0"/>
                <a:cs typeface="Consolas" panose="020B0609020204030204" pitchFamily="49" charset="0"/>
              </a:rPr>
              <a:t>&gt;</a:t>
            </a:r>
          </a:p>
          <a:p>
            <a:r>
              <a:rPr lang="en-US" sz="1600" dirty="0">
                <a:latin typeface="Consolas" panose="020B0609020204030204" pitchFamily="49" charset="0"/>
                <a:cs typeface="Consolas" panose="020B0609020204030204" pitchFamily="49" charset="0"/>
              </a:rPr>
              <a:t>  Insulin(U)&lt;/label&gt;</a:t>
            </a:r>
            <a:br>
              <a:rPr lang="en-US" sz="1600" dirty="0">
                <a:latin typeface="Consolas" panose="020B0609020204030204" pitchFamily="49" charset="0"/>
                <a:cs typeface="Consolas" panose="020B0609020204030204" pitchFamily="49" charset="0"/>
              </a:rPr>
            </a:br>
            <a:r>
              <a:rPr lang="en-US" sz="1600" dirty="0">
                <a:latin typeface="Consolas" panose="020B0609020204030204" pitchFamily="49" charset="0"/>
                <a:cs typeface="Consolas" panose="020B0609020204030204" pitchFamily="49" charset="0"/>
              </a:rPr>
              <a:t>  &lt;input type="text" id="insulin"  </a:t>
            </a:r>
          </a:p>
          <a:p>
            <a:r>
              <a:rPr lang="en-US" sz="1600" dirty="0">
                <a:latin typeface="Consolas" panose="020B0609020204030204" pitchFamily="49" charset="0"/>
                <a:cs typeface="Consolas" panose="020B0609020204030204" pitchFamily="49" charset="0"/>
              </a:rPr>
              <a:t>  name="insulin" </a:t>
            </a:r>
            <a:r>
              <a:rPr lang="en-US" sz="1600" dirty="0">
                <a:solidFill>
                  <a:srgbClr val="FF0000"/>
                </a:solidFill>
                <a:latin typeface="Consolas" panose="020B0609020204030204" pitchFamily="49" charset="0"/>
                <a:cs typeface="Consolas" panose="020B0609020204030204" pitchFamily="49" charset="0"/>
              </a:rPr>
              <a:t>secure="true"</a:t>
            </a:r>
            <a:r>
              <a:rPr lang="en-US" sz="1600" dirty="0">
                <a:latin typeface="Consolas" panose="020B0609020204030204" pitchFamily="49" charset="0"/>
                <a:cs typeface="Consolas" panose="020B0609020204030204" pitchFamily="49" charset="0"/>
              </a:rPr>
              <a:t>&gt; </a:t>
            </a:r>
          </a:p>
          <a:p>
            <a:r>
              <a:rPr lang="en-US" sz="1600" dirty="0">
                <a:latin typeface="Consolas" panose="020B0609020204030204" pitchFamily="49" charset="0"/>
                <a:cs typeface="Consolas" panose="020B0609020204030204" pitchFamily="49" charset="0"/>
              </a:rPr>
              <a:t>  …</a:t>
            </a:r>
          </a:p>
          <a:p>
            <a:r>
              <a:rPr lang="en-US" sz="1600" dirty="0">
                <a:solidFill>
                  <a:prstClr val="black"/>
                </a:solidFill>
                <a:latin typeface="Consolas" panose="020B0609020204030204" pitchFamily="49" charset="0"/>
                <a:cs typeface="Consolas" panose="020B0609020204030204" pitchFamily="49" charset="0"/>
              </a:rPr>
              <a:t>&lt;/form&gt;</a:t>
            </a:r>
          </a:p>
          <a:p>
            <a:r>
              <a:rPr lang="en-US" sz="1600" dirty="0">
                <a:solidFill>
                  <a:prstClr val="black"/>
                </a:solidFill>
                <a:latin typeface="Consolas" panose="020B0609020204030204" pitchFamily="49" charset="0"/>
                <a:cs typeface="Consolas" panose="020B0609020204030204" pitchFamily="49" charset="0"/>
              </a:rPr>
              <a:t>…</a:t>
            </a:r>
          </a:p>
        </p:txBody>
      </p:sp>
      <p:grpSp>
        <p:nvGrpSpPr>
          <p:cNvPr id="24" name="Group 23">
            <a:extLst>
              <a:ext uri="{FF2B5EF4-FFF2-40B4-BE49-F238E27FC236}">
                <a16:creationId xmlns:a16="http://schemas.microsoft.com/office/drawing/2014/main" id="{1FDB4215-7016-4E0B-B6EC-11466E60CF7E}"/>
              </a:ext>
            </a:extLst>
          </p:cNvPr>
          <p:cNvGrpSpPr/>
          <p:nvPr/>
        </p:nvGrpSpPr>
        <p:grpSpPr>
          <a:xfrm>
            <a:off x="7584757" y="2133281"/>
            <a:ext cx="1428181" cy="1280406"/>
            <a:chOff x="8554744" y="4432993"/>
            <a:chExt cx="1428181" cy="1280406"/>
          </a:xfrm>
        </p:grpSpPr>
        <p:pic>
          <p:nvPicPr>
            <p:cNvPr id="25" name="Picture 24">
              <a:extLst>
                <a:ext uri="{FF2B5EF4-FFF2-40B4-BE49-F238E27FC236}">
                  <a16:creationId xmlns:a16="http://schemas.microsoft.com/office/drawing/2014/main" id="{660EB549-3800-45F8-BFB4-14835326E6D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869865" y="4432993"/>
              <a:ext cx="800557" cy="800557"/>
            </a:xfrm>
            <a:prstGeom prst="rect">
              <a:avLst/>
            </a:prstGeom>
          </p:spPr>
        </p:pic>
        <p:sp>
          <p:nvSpPr>
            <p:cNvPr id="26" name="Rectangle 25">
              <a:extLst>
                <a:ext uri="{FF2B5EF4-FFF2-40B4-BE49-F238E27FC236}">
                  <a16:creationId xmlns:a16="http://schemas.microsoft.com/office/drawing/2014/main" id="{19E3C4CB-8569-4137-B3E6-CB686B65930C}"/>
                </a:ext>
              </a:extLst>
            </p:cNvPr>
            <p:cNvSpPr/>
            <p:nvPr/>
          </p:nvSpPr>
          <p:spPr>
            <a:xfrm>
              <a:off x="8554744" y="5344067"/>
              <a:ext cx="1428181" cy="369332"/>
            </a:xfrm>
            <a:prstGeom prst="rect">
              <a:avLst/>
            </a:prstGeom>
          </p:spPr>
          <p:txBody>
            <a:bodyPr wrap="square">
              <a:spAutoFit/>
            </a:bodyPr>
            <a:lstStyle/>
            <a:p>
              <a:r>
                <a:rPr lang="en-US" dirty="0" err="1">
                  <a:solidFill>
                    <a:prstClr val="black"/>
                  </a:solidFill>
                  <a:latin typeface="Calibri" panose="020F0502020204030204"/>
                </a:rPr>
                <a:t>ProtectIOn</a:t>
              </a:r>
              <a:r>
                <a:rPr lang="en-US" dirty="0">
                  <a:solidFill>
                    <a:prstClr val="black"/>
                  </a:solidFill>
                  <a:latin typeface="Calibri" panose="020F0502020204030204"/>
                </a:rPr>
                <a:t> JS</a:t>
              </a:r>
              <a:endParaRPr lang="en-US" dirty="0"/>
            </a:p>
          </p:txBody>
        </p:sp>
      </p:grpSp>
      <p:sp>
        <p:nvSpPr>
          <p:cNvPr id="32" name="Rectangle 31">
            <a:extLst>
              <a:ext uri="{FF2B5EF4-FFF2-40B4-BE49-F238E27FC236}">
                <a16:creationId xmlns:a16="http://schemas.microsoft.com/office/drawing/2014/main" id="{A575D219-D2A7-49EC-AA91-6C09D3A35853}"/>
              </a:ext>
            </a:extLst>
          </p:cNvPr>
          <p:cNvSpPr/>
          <p:nvPr/>
        </p:nvSpPr>
        <p:spPr>
          <a:xfrm>
            <a:off x="9278327" y="2186575"/>
            <a:ext cx="2567781" cy="830997"/>
          </a:xfrm>
          <a:prstGeom prst="rect">
            <a:avLst/>
          </a:prstGeom>
        </p:spPr>
        <p:txBody>
          <a:bodyPr wrap="square">
            <a:spAutoFit/>
          </a:bodyPr>
          <a:lstStyle/>
          <a:p>
            <a:pPr algn="ctr"/>
            <a:r>
              <a:rPr lang="en-US" sz="1600" dirty="0">
                <a:solidFill>
                  <a:prstClr val="black"/>
                </a:solidFill>
                <a:latin typeface="Consolas" panose="020B0609020204030204" pitchFamily="49" charset="0"/>
              </a:rPr>
              <a:t>…</a:t>
            </a:r>
          </a:p>
          <a:p>
            <a:pPr algn="ctr"/>
            <a:r>
              <a:rPr lang="en-US" sz="1600" dirty="0">
                <a:solidFill>
                  <a:srgbClr val="FF0000"/>
                </a:solidFill>
                <a:latin typeface="Consolas" panose="020B0609020204030204" pitchFamily="49" charset="0"/>
              </a:rPr>
              <a:t>&lt;</a:t>
            </a:r>
            <a:r>
              <a:rPr lang="en-US" sz="1600" dirty="0" err="1">
                <a:solidFill>
                  <a:srgbClr val="FF0000"/>
                </a:solidFill>
                <a:latin typeface="Consolas" panose="020B0609020204030204" pitchFamily="49" charset="0"/>
              </a:rPr>
              <a:t>img</a:t>
            </a:r>
            <a:r>
              <a:rPr lang="en-US" sz="1600" dirty="0">
                <a:solidFill>
                  <a:srgbClr val="FF0000"/>
                </a:solidFill>
                <a:latin typeface="Consolas" panose="020B0609020204030204" pitchFamily="49" charset="0"/>
              </a:rPr>
              <a:t> </a:t>
            </a:r>
            <a:r>
              <a:rPr lang="en-US" sz="1600" dirty="0" err="1">
                <a:solidFill>
                  <a:srgbClr val="FF0000"/>
                </a:solidFill>
                <a:latin typeface="Consolas" panose="020B0609020204030204" pitchFamily="49" charset="0"/>
              </a:rPr>
              <a:t>src</a:t>
            </a:r>
            <a:r>
              <a:rPr lang="en-US" sz="1600" dirty="0">
                <a:solidFill>
                  <a:srgbClr val="FF0000"/>
                </a:solidFill>
                <a:latin typeface="Consolas" panose="020B0609020204030204" pitchFamily="49" charset="0"/>
              </a:rPr>
              <a:t>=“form1.bmp”&gt;</a:t>
            </a:r>
            <a:endParaRPr lang="en-US" sz="1600" dirty="0">
              <a:solidFill>
                <a:srgbClr val="FF0000"/>
              </a:solidFill>
              <a:latin typeface="Consolas" panose="020B0609020204030204" pitchFamily="49" charset="0"/>
              <a:cs typeface="Consolas" panose="020B0609020204030204" pitchFamily="49" charset="0"/>
            </a:endParaRPr>
          </a:p>
          <a:p>
            <a:pPr algn="ctr"/>
            <a:r>
              <a:rPr lang="en-US" sz="1600" dirty="0">
                <a:solidFill>
                  <a:prstClr val="black"/>
                </a:solidFill>
                <a:latin typeface="Consolas" panose="020B0609020204030204" pitchFamily="49" charset="0"/>
                <a:cs typeface="Consolas" panose="020B0609020204030204" pitchFamily="49" charset="0"/>
              </a:rPr>
              <a:t>…</a:t>
            </a:r>
          </a:p>
        </p:txBody>
      </p:sp>
      <p:pic>
        <p:nvPicPr>
          <p:cNvPr id="2" name="Graphic 1">
            <a:extLst>
              <a:ext uri="{FF2B5EF4-FFF2-40B4-BE49-F238E27FC236}">
                <a16:creationId xmlns:a16="http://schemas.microsoft.com/office/drawing/2014/main" id="{7828A2B0-34D8-D541-9BA8-212E99DDE8B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503852" y="4027536"/>
            <a:ext cx="2275441" cy="2470016"/>
          </a:xfrm>
          <a:prstGeom prst="rect">
            <a:avLst/>
          </a:prstGeom>
        </p:spPr>
      </p:pic>
      <p:pic>
        <p:nvPicPr>
          <p:cNvPr id="47" name="Picture 46">
            <a:extLst>
              <a:ext uri="{FF2B5EF4-FFF2-40B4-BE49-F238E27FC236}">
                <a16:creationId xmlns:a16="http://schemas.microsoft.com/office/drawing/2014/main" id="{CADC16DC-6E1A-9746-A6A4-86FCFC62AA5D}"/>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779123" y="4097233"/>
            <a:ext cx="2158741" cy="2158741"/>
          </a:xfrm>
          <a:prstGeom prst="rect">
            <a:avLst/>
          </a:prstGeom>
        </p:spPr>
      </p:pic>
    </p:spTree>
    <p:extLst>
      <p:ext uri="{BB962C8B-B14F-4D97-AF65-F5344CB8AC3E}">
        <p14:creationId xmlns:p14="http://schemas.microsoft.com/office/powerpoint/2010/main" val="522283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fade">
                                      <p:cBhvr>
                                        <p:cTn id="7" dur="500"/>
                                        <p:tgtEl>
                                          <p:spTgt spid="47"/>
                                        </p:tgtEl>
                                      </p:cBhvr>
                                    </p:animEffect>
                                  </p:childTnLst>
                                </p:cTn>
                              </p:par>
                              <p:par>
                                <p:cTn id="8" presetID="10"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7A460BAF-02C8-4062-B21D-A74119DA3D37}"/>
              </a:ext>
            </a:extLst>
          </p:cNvPr>
          <p:cNvSpPr>
            <a:spLocks noGrp="1"/>
          </p:cNvSpPr>
          <p:nvPr>
            <p:ph type="dt" sz="half" idx="10"/>
          </p:nvPr>
        </p:nvSpPr>
        <p:spPr/>
        <p:txBody>
          <a:bodyPr/>
          <a:lstStyle/>
          <a:p>
            <a:fld id="{36DED406-EFF6-4DDE-A0C2-B9C966E2DFF4}" type="datetime1">
              <a:rPr lang="en-US" smtClean="0"/>
              <a:t>6/8/2021</a:t>
            </a:fld>
            <a:endParaRPr lang="en-GB" dirty="0"/>
          </a:p>
        </p:txBody>
      </p:sp>
      <p:sp>
        <p:nvSpPr>
          <p:cNvPr id="4" name="Footer Placeholder 3">
            <a:extLst>
              <a:ext uri="{FF2B5EF4-FFF2-40B4-BE49-F238E27FC236}">
                <a16:creationId xmlns:a16="http://schemas.microsoft.com/office/drawing/2014/main" id="{994F3DFA-69DE-4E3E-AB07-662969624694}"/>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60AF2899-BC73-459B-A1C4-9BAB9C92E653}"/>
              </a:ext>
            </a:extLst>
          </p:cNvPr>
          <p:cNvSpPr>
            <a:spLocks noGrp="1"/>
          </p:cNvSpPr>
          <p:nvPr>
            <p:ph type="sldNum" sz="quarter" idx="12"/>
          </p:nvPr>
        </p:nvSpPr>
        <p:spPr/>
        <p:txBody>
          <a:bodyPr/>
          <a:lstStyle/>
          <a:p>
            <a:fld id="{6C6AE60A-B69C-4790-82F7-3882EDF23186}" type="slidenum">
              <a:rPr lang="en-GB" smtClean="0"/>
              <a:t>4</a:t>
            </a:fld>
            <a:endParaRPr lang="en-GB" dirty="0"/>
          </a:p>
        </p:txBody>
      </p:sp>
      <mc:AlternateContent xmlns:mc="http://schemas.openxmlformats.org/markup-compatibility/2006" xmlns:a14="http://schemas.microsoft.com/office/drawing/2010/main">
        <mc:Choice Requires="a14">
          <p:sp>
            <p:nvSpPr>
              <p:cNvPr id="6" name="Title 5">
                <a:extLst>
                  <a:ext uri="{FF2B5EF4-FFF2-40B4-BE49-F238E27FC236}">
                    <a16:creationId xmlns:a16="http://schemas.microsoft.com/office/drawing/2014/main" id="{BAD41B23-F122-4C31-AECB-2C8AD4149E28}"/>
                  </a:ext>
                </a:extLst>
              </p:cNvPr>
              <p:cNvSpPr>
                <a:spLocks noGrp="1"/>
              </p:cNvSpPr>
              <p:nvPr>
                <p:ph type="title"/>
              </p:nvPr>
            </p:nvSpPr>
            <p:spPr>
              <a:xfrm>
                <a:off x="323850" y="620714"/>
                <a:ext cx="11537950" cy="972000"/>
              </a:xfrm>
            </p:spPr>
            <p:txBody>
              <a:bodyPr/>
              <a:lstStyle/>
              <a:p>
                <a:r>
                  <a:rPr lang="en-US" dirty="0"/>
                  <a:t>Large TCB </a:t>
                </a:r>
                <a14:m>
                  <m:oMath xmlns:m="http://schemas.openxmlformats.org/officeDocument/2006/math">
                    <m:r>
                      <a:rPr lang="en-US" b="1" i="1" smtClean="0">
                        <a:latin typeface="Cambria Math" panose="02040503050406030204" pitchFamily="18" charset="0"/>
                      </a:rPr>
                      <m:t>→</m:t>
                    </m:r>
                  </m:oMath>
                </a14:m>
                <a:r>
                  <a:rPr lang="en-US" dirty="0"/>
                  <a:t> Large Attack Surface</a:t>
                </a:r>
              </a:p>
            </p:txBody>
          </p:sp>
        </mc:Choice>
        <mc:Fallback xmlns="">
          <p:sp>
            <p:nvSpPr>
              <p:cNvPr id="6" name="Title 5">
                <a:extLst>
                  <a:ext uri="{FF2B5EF4-FFF2-40B4-BE49-F238E27FC236}">
                    <a16:creationId xmlns:a16="http://schemas.microsoft.com/office/drawing/2014/main" id="{BAD41B23-F122-4C31-AECB-2C8AD4149E28}"/>
                  </a:ext>
                </a:extLst>
              </p:cNvPr>
              <p:cNvSpPr>
                <a:spLocks noGrp="1" noRot="1" noChangeAspect="1" noMove="1" noResize="1" noEditPoints="1" noAdjustHandles="1" noChangeArrowheads="1" noChangeShapeType="1" noTextEdit="1"/>
              </p:cNvSpPr>
              <p:nvPr>
                <p:ph type="title"/>
              </p:nvPr>
            </p:nvSpPr>
            <p:spPr>
              <a:xfrm>
                <a:off x="323850" y="620714"/>
                <a:ext cx="11537950" cy="972000"/>
              </a:xfrm>
              <a:blipFill>
                <a:blip r:embed="rId3"/>
                <a:stretch>
                  <a:fillRect l="-659" t="-5128"/>
                </a:stretch>
              </a:blipFill>
            </p:spPr>
            <p:txBody>
              <a:bodyPr/>
              <a:lstStyle/>
              <a:p>
                <a:r>
                  <a:rPr lang="en-US">
                    <a:noFill/>
                  </a:rPr>
                  <a:t> </a:t>
                </a:r>
              </a:p>
            </p:txBody>
          </p:sp>
        </mc:Fallback>
      </mc:AlternateContent>
      <p:sp>
        <p:nvSpPr>
          <p:cNvPr id="10" name="Rectangle 9">
            <a:extLst>
              <a:ext uri="{FF2B5EF4-FFF2-40B4-BE49-F238E27FC236}">
                <a16:creationId xmlns:a16="http://schemas.microsoft.com/office/drawing/2014/main" id="{7000C902-C51B-4C00-9DB7-1D7E6687916D}"/>
              </a:ext>
            </a:extLst>
          </p:cNvPr>
          <p:cNvSpPr/>
          <p:nvPr/>
        </p:nvSpPr>
        <p:spPr>
          <a:xfrm>
            <a:off x="1036638" y="3754103"/>
            <a:ext cx="954107" cy="369332"/>
          </a:xfrm>
          <a:prstGeom prst="rect">
            <a:avLst/>
          </a:prstGeom>
        </p:spPr>
        <p:txBody>
          <a:bodyPr wrap="none">
            <a:spAutoFit/>
          </a:bodyPr>
          <a:lstStyle/>
          <a:p>
            <a:r>
              <a:rPr lang="en-US" dirty="0"/>
              <a:t>25.16M</a:t>
            </a:r>
          </a:p>
        </p:txBody>
      </p:sp>
      <p:pic>
        <p:nvPicPr>
          <p:cNvPr id="27" name="Picture 26">
            <a:extLst>
              <a:ext uri="{FF2B5EF4-FFF2-40B4-BE49-F238E27FC236}">
                <a16:creationId xmlns:a16="http://schemas.microsoft.com/office/drawing/2014/main" id="{934F24D8-9E46-4F05-9039-D4788B6F158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6076" y="2676002"/>
            <a:ext cx="898865" cy="898865"/>
          </a:xfrm>
          <a:prstGeom prst="rect">
            <a:avLst/>
          </a:prstGeom>
        </p:spPr>
      </p:pic>
      <p:grpSp>
        <p:nvGrpSpPr>
          <p:cNvPr id="8" name="Group 7">
            <a:extLst>
              <a:ext uri="{FF2B5EF4-FFF2-40B4-BE49-F238E27FC236}">
                <a16:creationId xmlns:a16="http://schemas.microsoft.com/office/drawing/2014/main" id="{F9D129AD-4CF0-441F-8CB8-C7B13D3DD8C2}"/>
              </a:ext>
            </a:extLst>
          </p:cNvPr>
          <p:cNvGrpSpPr/>
          <p:nvPr/>
        </p:nvGrpSpPr>
        <p:grpSpPr>
          <a:xfrm>
            <a:off x="3548613" y="2599227"/>
            <a:ext cx="1132354" cy="1572240"/>
            <a:chOff x="1902619" y="2316706"/>
            <a:chExt cx="1132354" cy="1572240"/>
          </a:xfrm>
        </p:grpSpPr>
        <p:sp>
          <p:nvSpPr>
            <p:cNvPr id="13" name="Rectangle 12">
              <a:extLst>
                <a:ext uri="{FF2B5EF4-FFF2-40B4-BE49-F238E27FC236}">
                  <a16:creationId xmlns:a16="http://schemas.microsoft.com/office/drawing/2014/main" id="{5AE316AA-AEAF-498C-88A3-56BEFC961BBE}"/>
                </a:ext>
              </a:extLst>
            </p:cNvPr>
            <p:cNvSpPr/>
            <p:nvPr/>
          </p:nvSpPr>
          <p:spPr>
            <a:xfrm>
              <a:off x="1991742" y="3519614"/>
              <a:ext cx="954107" cy="369332"/>
            </a:xfrm>
            <a:prstGeom prst="rect">
              <a:avLst/>
            </a:prstGeom>
          </p:spPr>
          <p:txBody>
            <a:bodyPr wrap="none">
              <a:spAutoFit/>
            </a:bodyPr>
            <a:lstStyle/>
            <a:p>
              <a:r>
                <a:rPr lang="en-US" dirty="0"/>
                <a:t>20.92M</a:t>
              </a:r>
            </a:p>
          </p:txBody>
        </p:sp>
        <p:pic>
          <p:nvPicPr>
            <p:cNvPr id="5122" name="Picture 2" descr="File:Firefox logo, 2019.svg - Wikimedia Commons">
              <a:extLst>
                <a:ext uri="{FF2B5EF4-FFF2-40B4-BE49-F238E27FC236}">
                  <a16:creationId xmlns:a16="http://schemas.microsoft.com/office/drawing/2014/main" id="{81F0C9A6-C1D1-49DF-8A1E-1D645A87420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902619" y="2316706"/>
              <a:ext cx="1132354" cy="106714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 name="Group 8">
            <a:extLst>
              <a:ext uri="{FF2B5EF4-FFF2-40B4-BE49-F238E27FC236}">
                <a16:creationId xmlns:a16="http://schemas.microsoft.com/office/drawing/2014/main" id="{56D373EC-4350-4EA9-92C8-6534F476AA88}"/>
              </a:ext>
            </a:extLst>
          </p:cNvPr>
          <p:cNvGrpSpPr/>
          <p:nvPr/>
        </p:nvGrpSpPr>
        <p:grpSpPr>
          <a:xfrm>
            <a:off x="5639916" y="2649561"/>
            <a:ext cx="1188413" cy="1492908"/>
            <a:chOff x="4019298" y="2316705"/>
            <a:chExt cx="1188413" cy="1492908"/>
          </a:xfrm>
        </p:grpSpPr>
        <p:sp>
          <p:nvSpPr>
            <p:cNvPr id="16" name="Rectangle 15">
              <a:extLst>
                <a:ext uri="{FF2B5EF4-FFF2-40B4-BE49-F238E27FC236}">
                  <a16:creationId xmlns:a16="http://schemas.microsoft.com/office/drawing/2014/main" id="{C74EE59C-C246-4D9C-B43A-237D521DE890}"/>
                </a:ext>
              </a:extLst>
            </p:cNvPr>
            <p:cNvSpPr/>
            <p:nvPr/>
          </p:nvSpPr>
          <p:spPr>
            <a:xfrm>
              <a:off x="4360870" y="3440281"/>
              <a:ext cx="505267" cy="369332"/>
            </a:xfrm>
            <a:prstGeom prst="rect">
              <a:avLst/>
            </a:prstGeom>
          </p:spPr>
          <p:txBody>
            <a:bodyPr wrap="none">
              <a:spAutoFit/>
            </a:bodyPr>
            <a:lstStyle/>
            <a:p>
              <a:r>
                <a:rPr lang="en-US" dirty="0"/>
                <a:t>2M</a:t>
              </a:r>
            </a:p>
          </p:txBody>
        </p:sp>
        <p:pic>
          <p:nvPicPr>
            <p:cNvPr id="5124" name="Picture 4" descr="V8 (JavaScript engine) - Wikipedia">
              <a:extLst>
                <a:ext uri="{FF2B5EF4-FFF2-40B4-BE49-F238E27FC236}">
                  <a16:creationId xmlns:a16="http://schemas.microsoft.com/office/drawing/2014/main" id="{574CF3C4-EB0B-4EF1-886D-5779062C8FB8}"/>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6488" b="7545"/>
            <a:stretch/>
          </p:blipFill>
          <p:spPr bwMode="auto">
            <a:xfrm>
              <a:off x="4019298" y="2316705"/>
              <a:ext cx="1188413" cy="102164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Group 10">
            <a:extLst>
              <a:ext uri="{FF2B5EF4-FFF2-40B4-BE49-F238E27FC236}">
                <a16:creationId xmlns:a16="http://schemas.microsoft.com/office/drawing/2014/main" id="{E4A9BA6F-3735-4A78-B442-D35252BADC3C}"/>
              </a:ext>
            </a:extLst>
          </p:cNvPr>
          <p:cNvGrpSpPr/>
          <p:nvPr/>
        </p:nvGrpSpPr>
        <p:grpSpPr>
          <a:xfrm>
            <a:off x="8101674" y="2700179"/>
            <a:ext cx="954107" cy="1449348"/>
            <a:chOff x="6145677" y="2316706"/>
            <a:chExt cx="954107" cy="1449348"/>
          </a:xfrm>
        </p:grpSpPr>
        <p:sp>
          <p:nvSpPr>
            <p:cNvPr id="25" name="Rectangle 24">
              <a:extLst>
                <a:ext uri="{FF2B5EF4-FFF2-40B4-BE49-F238E27FC236}">
                  <a16:creationId xmlns:a16="http://schemas.microsoft.com/office/drawing/2014/main" id="{64D17883-64D7-428C-9433-6C437A10FDEC}"/>
                </a:ext>
              </a:extLst>
            </p:cNvPr>
            <p:cNvSpPr/>
            <p:nvPr/>
          </p:nvSpPr>
          <p:spPr>
            <a:xfrm>
              <a:off x="6145677" y="3396722"/>
              <a:ext cx="954107" cy="369332"/>
            </a:xfrm>
            <a:prstGeom prst="rect">
              <a:avLst/>
            </a:prstGeom>
          </p:spPr>
          <p:txBody>
            <a:bodyPr wrap="none">
              <a:spAutoFit/>
            </a:bodyPr>
            <a:lstStyle/>
            <a:p>
              <a:r>
                <a:rPr lang="en-US" dirty="0"/>
                <a:t>36.68M</a:t>
              </a:r>
            </a:p>
          </p:txBody>
        </p:sp>
        <p:pic>
          <p:nvPicPr>
            <p:cNvPr id="5126" name="Picture 6" descr="AMD, Nvidia ramp up Linux driver support after Valve's ...">
              <a:extLst>
                <a:ext uri="{FF2B5EF4-FFF2-40B4-BE49-F238E27FC236}">
                  <a16:creationId xmlns:a16="http://schemas.microsoft.com/office/drawing/2014/main" id="{C8938A14-B62D-454F-BFB6-5076D7376E97}"/>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0869" r="22475"/>
            <a:stretch/>
          </p:blipFill>
          <p:spPr bwMode="auto">
            <a:xfrm>
              <a:off x="6170834" y="2316706"/>
              <a:ext cx="903795" cy="106714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 name="Group 11">
            <a:extLst>
              <a:ext uri="{FF2B5EF4-FFF2-40B4-BE49-F238E27FC236}">
                <a16:creationId xmlns:a16="http://schemas.microsoft.com/office/drawing/2014/main" id="{87E6EE67-1ECD-45A3-9BAA-EF281AE82123}"/>
              </a:ext>
            </a:extLst>
          </p:cNvPr>
          <p:cNvGrpSpPr/>
          <p:nvPr/>
        </p:nvGrpSpPr>
        <p:grpSpPr>
          <a:xfrm>
            <a:off x="10329126" y="2656200"/>
            <a:ext cx="1045125" cy="1486269"/>
            <a:chOff x="8063080" y="2282945"/>
            <a:chExt cx="1045125" cy="1486269"/>
          </a:xfrm>
        </p:grpSpPr>
        <p:sp>
          <p:nvSpPr>
            <p:cNvPr id="22" name="Rectangle 21">
              <a:extLst>
                <a:ext uri="{FF2B5EF4-FFF2-40B4-BE49-F238E27FC236}">
                  <a16:creationId xmlns:a16="http://schemas.microsoft.com/office/drawing/2014/main" id="{08C97158-2F17-465D-BBFA-77BFC257CB34}"/>
                </a:ext>
              </a:extLst>
            </p:cNvPr>
            <p:cNvSpPr/>
            <p:nvPr/>
          </p:nvSpPr>
          <p:spPr>
            <a:xfrm>
              <a:off x="8224004" y="3399882"/>
              <a:ext cx="723275" cy="369332"/>
            </a:xfrm>
            <a:prstGeom prst="rect">
              <a:avLst/>
            </a:prstGeom>
          </p:spPr>
          <p:txBody>
            <a:bodyPr wrap="none">
              <a:spAutoFit/>
            </a:bodyPr>
            <a:lstStyle/>
            <a:p>
              <a:r>
                <a:rPr lang="en-US" dirty="0"/>
                <a:t>600K</a:t>
              </a:r>
            </a:p>
          </p:txBody>
        </p:sp>
        <p:pic>
          <p:nvPicPr>
            <p:cNvPr id="5128" name="Picture 8" descr="Ubuntu Font and Ubuntu Font Generator">
              <a:extLst>
                <a:ext uri="{FF2B5EF4-FFF2-40B4-BE49-F238E27FC236}">
                  <a16:creationId xmlns:a16="http://schemas.microsoft.com/office/drawing/2014/main" id="{8CAA6FC9-D7D6-4AB6-87FB-EFBD0EEA6E8F}"/>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063080" y="2282945"/>
              <a:ext cx="1045125" cy="1045125"/>
            </a:xfrm>
            <a:prstGeom prst="rect">
              <a:avLst/>
            </a:prstGeom>
            <a:noFill/>
            <a:extLst>
              <a:ext uri="{909E8E84-426E-40DD-AFC4-6F175D3DCCD1}">
                <a14:hiddenFill xmlns:a14="http://schemas.microsoft.com/office/drawing/2010/main">
                  <a:solidFill>
                    <a:srgbClr val="FFFFFF"/>
                  </a:solidFill>
                </a14:hiddenFill>
              </a:ext>
            </a:extLst>
          </p:spPr>
        </p:pic>
      </p:grpSp>
      <p:sp>
        <p:nvSpPr>
          <p:cNvPr id="18" name="Content Placeholder 1">
            <a:extLst>
              <a:ext uri="{FF2B5EF4-FFF2-40B4-BE49-F238E27FC236}">
                <a16:creationId xmlns:a16="http://schemas.microsoft.com/office/drawing/2014/main" id="{2CEF06B0-0795-451F-B372-4BE75564D82E}"/>
              </a:ext>
            </a:extLst>
          </p:cNvPr>
          <p:cNvSpPr>
            <a:spLocks noGrp="1"/>
          </p:cNvSpPr>
          <p:nvPr>
            <p:ph idx="1"/>
          </p:nvPr>
        </p:nvSpPr>
        <p:spPr>
          <a:xfrm>
            <a:off x="264685" y="4735922"/>
            <a:ext cx="11537950" cy="1360078"/>
          </a:xfrm>
        </p:spPr>
        <p:txBody>
          <a:bodyPr/>
          <a:lstStyle/>
          <a:p>
            <a:r>
              <a:rPr lang="en-US" dirty="0"/>
              <a:t>CPU microcode</a:t>
            </a:r>
          </a:p>
          <a:p>
            <a:r>
              <a:rPr lang="en-US" dirty="0"/>
              <a:t>Device firmware</a:t>
            </a:r>
          </a:p>
          <a:p>
            <a:r>
              <a:rPr lang="en-US" dirty="0"/>
              <a:t>Device drivers</a:t>
            </a:r>
          </a:p>
        </p:txBody>
      </p:sp>
      <p:pic>
        <p:nvPicPr>
          <p:cNvPr id="7" name="Picture 6">
            <a:extLst>
              <a:ext uri="{FF2B5EF4-FFF2-40B4-BE49-F238E27FC236}">
                <a16:creationId xmlns:a16="http://schemas.microsoft.com/office/drawing/2014/main" id="{3BADBEB9-20A4-40B9-9CDB-3E1A7DD6C861}"/>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l="29166" t="9938" r="29166" b="10697"/>
          <a:stretch/>
        </p:blipFill>
        <p:spPr>
          <a:xfrm>
            <a:off x="1584836" y="2649561"/>
            <a:ext cx="972000" cy="972000"/>
          </a:xfrm>
          <a:prstGeom prst="rect">
            <a:avLst/>
          </a:prstGeom>
        </p:spPr>
      </p:pic>
      <p:pic>
        <p:nvPicPr>
          <p:cNvPr id="23" name="Picture 22">
            <a:extLst>
              <a:ext uri="{FF2B5EF4-FFF2-40B4-BE49-F238E27FC236}">
                <a16:creationId xmlns:a16="http://schemas.microsoft.com/office/drawing/2014/main" id="{C4F2235A-D47F-4435-95E5-4066141FB0BE}"/>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609370" y="1238291"/>
            <a:ext cx="966910" cy="966910"/>
          </a:xfrm>
          <a:prstGeom prst="rect">
            <a:avLst/>
          </a:prstGeom>
        </p:spPr>
      </p:pic>
    </p:spTree>
    <p:extLst>
      <p:ext uri="{BB962C8B-B14F-4D97-AF65-F5344CB8AC3E}">
        <p14:creationId xmlns:p14="http://schemas.microsoft.com/office/powerpoint/2010/main" val="361511178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animEffect transition="in" filter="fade">
                                      <p:cBhvr>
                                        <p:cTn id="7" dur="500"/>
                                        <p:tgtEl>
                                          <p:spTgt spid="1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8">
                                            <p:txEl>
                                              <p:pRg st="1" end="1"/>
                                            </p:txEl>
                                          </p:spTgt>
                                        </p:tgtEl>
                                        <p:attrNameLst>
                                          <p:attrName>style.visibility</p:attrName>
                                        </p:attrNameLst>
                                      </p:cBhvr>
                                      <p:to>
                                        <p:strVal val="visible"/>
                                      </p:to>
                                    </p:set>
                                    <p:animEffect transition="in" filter="fade">
                                      <p:cBhvr>
                                        <p:cTn id="12" dur="500"/>
                                        <p:tgtEl>
                                          <p:spTgt spid="1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8">
                                            <p:txEl>
                                              <p:pRg st="2" end="2"/>
                                            </p:txEl>
                                          </p:spTgt>
                                        </p:tgtEl>
                                        <p:attrNameLst>
                                          <p:attrName>style.visibility</p:attrName>
                                        </p:attrNameLst>
                                      </p:cBhvr>
                                      <p:to>
                                        <p:strVal val="visible"/>
                                      </p:to>
                                    </p:set>
                                    <p:animEffect transition="in" filter="fade">
                                      <p:cBhvr>
                                        <p:cTn id="17" dur="500"/>
                                        <p:tgtEl>
                                          <p:spTgt spid="1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72271332-57D0-4EAA-B260-251CB9B8A409}" type="datetime1">
              <a:rPr lang="en-US" smtClean="0"/>
              <a:t>6/8/2021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40</a:t>
            </a:fld>
            <a:endParaRPr lang="en-GB" dirty="0"/>
          </a:p>
        </p:txBody>
      </p:sp>
      <mc:AlternateContent xmlns:mc="http://schemas.openxmlformats.org/markup-compatibility/2006" xmlns:a14="http://schemas.microsoft.com/office/drawing/2010/main">
        <mc:Choice Requires="a14">
          <p:sp>
            <p:nvSpPr>
              <p:cNvPr id="6" name="Title 5"/>
              <p:cNvSpPr>
                <a:spLocks noGrp="1"/>
              </p:cNvSpPr>
              <p:nvPr>
                <p:ph type="title"/>
              </p:nvPr>
            </p:nvSpPr>
            <p:spPr>
              <a:xfrm>
                <a:off x="323850" y="620714"/>
                <a:ext cx="11537950" cy="972000"/>
              </a:xfrm>
            </p:spPr>
            <p:txBody>
              <a:bodyPr/>
              <a:lstStyle/>
              <a:p>
                <a:r>
                  <a:rPr lang="en-US" dirty="0"/>
                  <a:t>IO Integrity – QR Code </a:t>
                </a:r>
                <a14:m>
                  <m:oMath xmlns:m="http://schemas.openxmlformats.org/officeDocument/2006/math">
                    <m:r>
                      <a:rPr lang="en-US" i="1">
                        <a:latin typeface="Cambria Math" panose="02040503050406030204" pitchFamily="18" charset="0"/>
                      </a:rPr>
                      <m:t>→</m:t>
                    </m:r>
                  </m:oMath>
                </a14:m>
                <a:r>
                  <a:rPr lang="en-US" dirty="0"/>
                  <a:t> Overlay Generation</a:t>
                </a:r>
              </a:p>
            </p:txBody>
          </p:sp>
        </mc:Choice>
        <mc:Fallback xmlns="">
          <p:sp>
            <p:nvSpPr>
              <p:cNvPr id="6" name="Title 5"/>
              <p:cNvSpPr>
                <a:spLocks noGrp="1" noRot="1" noChangeAspect="1" noMove="1" noResize="1" noEditPoints="1" noAdjustHandles="1" noChangeArrowheads="1" noChangeShapeType="1" noTextEdit="1"/>
              </p:cNvSpPr>
              <p:nvPr>
                <p:ph type="title"/>
              </p:nvPr>
            </p:nvSpPr>
            <p:spPr>
              <a:xfrm>
                <a:off x="323850" y="620714"/>
                <a:ext cx="11537950" cy="972000"/>
              </a:xfrm>
              <a:blipFill>
                <a:blip r:embed="rId2"/>
                <a:stretch>
                  <a:fillRect l="-634" t="-5660"/>
                </a:stretch>
              </a:blipFill>
            </p:spPr>
            <p:txBody>
              <a:bodyPr/>
              <a:lstStyle/>
              <a:p>
                <a:r>
                  <a:rPr lang="en-US">
                    <a:noFill/>
                  </a:rPr>
                  <a:t> </a:t>
                </a:r>
              </a:p>
            </p:txBody>
          </p:sp>
        </mc:Fallback>
      </mc:AlternateContent>
      <p:sp>
        <p:nvSpPr>
          <p:cNvPr id="26" name="Rounded Rectangle 25"/>
          <p:cNvSpPr/>
          <p:nvPr/>
        </p:nvSpPr>
        <p:spPr>
          <a:xfrm>
            <a:off x="3535703" y="1526407"/>
            <a:ext cx="3539206" cy="3824517"/>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3" name="Rectangle 32"/>
          <p:cNvSpPr/>
          <p:nvPr/>
        </p:nvSpPr>
        <p:spPr>
          <a:xfrm>
            <a:off x="3616223" y="1680182"/>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60" name="Group 59"/>
          <p:cNvGrpSpPr/>
          <p:nvPr/>
        </p:nvGrpSpPr>
        <p:grpSpPr>
          <a:xfrm>
            <a:off x="323850" y="1600200"/>
            <a:ext cx="1524000" cy="1524000"/>
            <a:chOff x="603009" y="2819400"/>
            <a:chExt cx="1524000" cy="1524000"/>
          </a:xfrm>
        </p:grpSpPr>
        <p:sp>
          <p:nvSpPr>
            <p:cNvPr id="61" name="Oval 60"/>
            <p:cNvSpPr/>
            <p:nvPr/>
          </p:nvSpPr>
          <p:spPr>
            <a:xfrm>
              <a:off x="60300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Picture 6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63" name="Picture 6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pic>
        <p:nvPicPr>
          <p:cNvPr id="64" name="Picture 6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65197" y="4876800"/>
            <a:ext cx="1143000" cy="1143000"/>
          </a:xfrm>
          <a:prstGeom prst="rect">
            <a:avLst/>
          </a:prstGeom>
        </p:spPr>
      </p:pic>
      <p:pic>
        <p:nvPicPr>
          <p:cNvPr id="65" name="Picture 6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198019" y="4866522"/>
            <a:ext cx="675367" cy="675367"/>
          </a:xfrm>
          <a:prstGeom prst="rect">
            <a:avLst/>
          </a:prstGeom>
        </p:spPr>
      </p:pic>
      <p:sp>
        <p:nvSpPr>
          <p:cNvPr id="15" name="Rectangle 14"/>
          <p:cNvSpPr/>
          <p:nvPr/>
        </p:nvSpPr>
        <p:spPr>
          <a:xfrm>
            <a:off x="227280" y="3135868"/>
            <a:ext cx="1720727" cy="369332"/>
          </a:xfrm>
          <a:prstGeom prst="rect">
            <a:avLst/>
          </a:prstGeom>
        </p:spPr>
        <p:txBody>
          <a:bodyPr wrap="none">
            <a:spAutoFit/>
          </a:bodyPr>
          <a:lstStyle/>
          <a:p>
            <a:r>
              <a:rPr lang="en-US" dirty="0">
                <a:solidFill>
                  <a:prstClr val="black"/>
                </a:solidFill>
                <a:latin typeface="Calibri" panose="020F0502020204030204"/>
              </a:rPr>
              <a:t>Simultaneous IO</a:t>
            </a:r>
          </a:p>
        </p:txBody>
      </p:sp>
      <p:pic>
        <p:nvPicPr>
          <p:cNvPr id="7" name="Picture 6">
            <a:extLst>
              <a:ext uri="{FF2B5EF4-FFF2-40B4-BE49-F238E27FC236}">
                <a16:creationId xmlns:a16="http://schemas.microsoft.com/office/drawing/2014/main" id="{49B304EF-78C6-2C48-897E-00EBF59C5E0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768606" y="1803400"/>
            <a:ext cx="3073400" cy="3073400"/>
          </a:xfrm>
          <a:prstGeom prst="rect">
            <a:avLst/>
          </a:prstGeom>
        </p:spPr>
      </p:pic>
      <p:grpSp>
        <p:nvGrpSpPr>
          <p:cNvPr id="9" name="Group 8">
            <a:extLst>
              <a:ext uri="{FF2B5EF4-FFF2-40B4-BE49-F238E27FC236}">
                <a16:creationId xmlns:a16="http://schemas.microsoft.com/office/drawing/2014/main" id="{A165FB0B-B590-4554-AB44-17FC63AD6745}"/>
              </a:ext>
            </a:extLst>
          </p:cNvPr>
          <p:cNvGrpSpPr/>
          <p:nvPr/>
        </p:nvGrpSpPr>
        <p:grpSpPr>
          <a:xfrm>
            <a:off x="7418047" y="1499282"/>
            <a:ext cx="3823936" cy="3785652"/>
            <a:chOff x="8185008" y="1336792"/>
            <a:chExt cx="3823936" cy="3785652"/>
          </a:xfrm>
        </p:grpSpPr>
        <p:sp>
          <p:nvSpPr>
            <p:cNvPr id="2" name="Rectangle 1">
              <a:extLst>
                <a:ext uri="{FF2B5EF4-FFF2-40B4-BE49-F238E27FC236}">
                  <a16:creationId xmlns:a16="http://schemas.microsoft.com/office/drawing/2014/main" id="{19A01E47-65D7-4EB9-B94E-4CB553B3FF48}"/>
                </a:ext>
              </a:extLst>
            </p:cNvPr>
            <p:cNvSpPr/>
            <p:nvPr/>
          </p:nvSpPr>
          <p:spPr>
            <a:xfrm>
              <a:off x="8185008" y="1336792"/>
              <a:ext cx="3823936" cy="3785652"/>
            </a:xfrm>
            <a:prstGeom prst="rect">
              <a:avLst/>
            </a:prstGeom>
          </p:spPr>
          <p:txBody>
            <a:bodyPr wrap="square">
              <a:spAutoFit/>
            </a:bodyPr>
            <a:lstStyle/>
            <a:p>
              <a:r>
                <a:rPr lang="en-US" sz="1200" dirty="0">
                  <a:latin typeface="Consolas" panose="020B0609020204030204" pitchFamily="49" charset="0"/>
                </a:rPr>
                <a:t>{</a:t>
              </a:r>
            </a:p>
            <a:p>
              <a:r>
                <a:rPr lang="en-US" sz="1200" dirty="0">
                  <a:latin typeface="Consolas" panose="020B0609020204030204" pitchFamily="49" charset="0"/>
                </a:rPr>
                <a:t> "</a:t>
              </a:r>
              <a:r>
                <a:rPr lang="en-US" sz="1200" dirty="0" err="1">
                  <a:solidFill>
                    <a:srgbClr val="0070C0"/>
                  </a:solidFill>
                  <a:latin typeface="Consolas" panose="020B0609020204030204" pitchFamily="49" charset="0"/>
                </a:rPr>
                <a:t>formId</a:t>
              </a:r>
              <a:r>
                <a:rPr lang="en-US" sz="1200" dirty="0">
                  <a:latin typeface="Consolas" panose="020B0609020204030204" pitchFamily="49" charset="0"/>
                </a:rPr>
                <a:t>": "form1",</a:t>
              </a:r>
            </a:p>
            <a:p>
              <a:r>
                <a:rPr lang="en-US" sz="1200" dirty="0">
                  <a:latin typeface="Consolas" panose="020B0609020204030204" pitchFamily="49" charset="0"/>
                </a:rPr>
                <a:t> "</a:t>
              </a:r>
              <a:r>
                <a:rPr lang="en-US" sz="1200" dirty="0" err="1">
                  <a:solidFill>
                    <a:srgbClr val="0070C0"/>
                  </a:solidFill>
                  <a:latin typeface="Consolas" panose="020B0609020204030204" pitchFamily="49" charset="0"/>
                </a:rPr>
                <a:t>formName</a:t>
              </a:r>
              <a:r>
                <a:rPr lang="en-US" sz="1200" dirty="0">
                  <a:latin typeface="Consolas" panose="020B0609020204030204" pitchFamily="49" charset="0"/>
                </a:rPr>
                <a:t>": "configure device",</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domain</a:t>
              </a:r>
              <a:r>
                <a:rPr lang="en-US" sz="1200" dirty="0">
                  <a:latin typeface="Consolas" panose="020B0609020204030204" pitchFamily="49" charset="0"/>
                </a:rPr>
                <a:t>": "secure_site.io",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size</a:t>
              </a:r>
              <a:r>
                <a:rPr lang="en-US" sz="1200" dirty="0">
                  <a:latin typeface="Consolas" panose="020B0609020204030204" pitchFamily="49" charset="0"/>
                </a:rPr>
                <a:t>": "400*400",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SAS"</a:t>
              </a:r>
              <a:r>
                <a:rPr lang="en-US" sz="1200" dirty="0">
                  <a:latin typeface="Consolas" panose="020B0609020204030204" pitchFamily="49" charset="0"/>
                </a:rPr>
                <a:t>: "5:LB",</a:t>
              </a:r>
            </a:p>
            <a:p>
              <a:r>
                <a:rPr lang="en-US" sz="1200" dirty="0">
                  <a:latin typeface="Consolas" panose="020B0609020204030204" pitchFamily="49" charset="0"/>
                </a:rPr>
                <a:t> "</a:t>
              </a:r>
              <a:r>
                <a:rPr lang="en-US" sz="1200" dirty="0" err="1">
                  <a:solidFill>
                    <a:srgbClr val="0070C0"/>
                  </a:solidFill>
                  <a:latin typeface="Consolas" panose="020B0609020204030204" pitchFamily="49" charset="0"/>
                </a:rPr>
                <a:t>ui</a:t>
              </a:r>
              <a:r>
                <a:rPr lang="en-US" sz="1200" dirty="0">
                  <a:latin typeface="Consolas" panose="020B0609020204030204" pitchFamily="49" charset="0"/>
                </a:rPr>
                <a:t>":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id</a:t>
              </a:r>
              <a:r>
                <a:rPr lang="en-US" sz="1200" dirty="0">
                  <a:latin typeface="Consolas" panose="020B0609020204030204" pitchFamily="49" charset="0"/>
                </a:rPr>
                <a:t>": "Insulin", "</a:t>
              </a:r>
              <a:r>
                <a:rPr lang="en-US" sz="1200" dirty="0">
                  <a:solidFill>
                    <a:srgbClr val="0070C0"/>
                  </a:solidFill>
                  <a:latin typeface="Consolas" panose="020B0609020204030204" pitchFamily="49" charset="0"/>
                </a:rPr>
                <a:t>type</a:t>
              </a:r>
              <a:r>
                <a:rPr lang="en-US" sz="1200" dirty="0">
                  <a:latin typeface="Consolas" panose="020B0609020204030204" pitchFamily="49" charset="0"/>
                </a:rPr>
                <a:t>": "textbox",</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label</a:t>
              </a:r>
              <a:r>
                <a:rPr lang="en-US" sz="1200" dirty="0">
                  <a:latin typeface="Consolas" panose="020B0609020204030204" pitchFamily="49" charset="0"/>
                </a:rPr>
                <a:t>": “Insulin (U)",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text</a:t>
              </a:r>
              <a:r>
                <a:rPr lang="en-US" sz="1200" dirty="0">
                  <a:latin typeface="Consolas" panose="020B0609020204030204" pitchFamily="49" charset="0"/>
                </a:rPr>
                <a:t>":"",</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RE</a:t>
              </a:r>
              <a:r>
                <a:rPr lang="en-US" sz="1200" dirty="0">
                  <a:latin typeface="Consolas" panose="020B0609020204030204" pitchFamily="49" charset="0"/>
                </a:rPr>
                <a:t>":(0-9)+},</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id</a:t>
              </a:r>
              <a:r>
                <a:rPr lang="en-US" sz="1200" dirty="0">
                  <a:latin typeface="Consolas" panose="020B0609020204030204" pitchFamily="49" charset="0"/>
                </a:rPr>
                <a:t>": "Heart rate", </a:t>
              </a:r>
            </a:p>
            <a:p>
              <a:r>
                <a:rPr lang="en-US" sz="1200" dirty="0">
                  <a:latin typeface="Consolas" panose="020B0609020204030204" pitchFamily="49" charset="0"/>
                </a:rPr>
                <a:t>    …},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id</a:t>
              </a:r>
              <a:r>
                <a:rPr lang="en-US" sz="1200" dirty="0">
                  <a:latin typeface="Consolas" panose="020B0609020204030204" pitchFamily="49" charset="0"/>
                </a:rPr>
                <a:t>":"b1",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type</a:t>
              </a:r>
              <a:r>
                <a:rPr lang="en-US" sz="1200" dirty="0">
                  <a:latin typeface="Consolas" panose="020B0609020204030204" pitchFamily="49" charset="0"/>
                </a:rPr>
                <a:t>": "button",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label</a:t>
              </a:r>
              <a:r>
                <a:rPr lang="en-US" sz="1200" dirty="0">
                  <a:latin typeface="Consolas" panose="020B0609020204030204" pitchFamily="49" charset="0"/>
                </a:rPr>
                <a:t>": "Program",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trigger</a:t>
              </a:r>
              <a:r>
                <a:rPr lang="en-US" sz="1200" dirty="0">
                  <a:latin typeface="Consolas" panose="020B0609020204030204" pitchFamily="49" charset="0"/>
                </a:rPr>
                <a:t>": "true"}, </a:t>
              </a:r>
            </a:p>
            <a:p>
              <a:r>
                <a:rPr lang="en-US" sz="1200" dirty="0">
                  <a:latin typeface="Consolas" panose="020B0609020204030204" pitchFamily="49" charset="0"/>
                </a:rPr>
                <a:t>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signature</a:t>
              </a:r>
              <a:r>
                <a:rPr lang="en-US" sz="1200" dirty="0">
                  <a:latin typeface="Consolas" panose="020B0609020204030204" pitchFamily="49" charset="0"/>
                </a:rPr>
                <a:t>": "0x45AB...",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id</a:t>
              </a:r>
              <a:r>
                <a:rPr lang="en-US" sz="1200" dirty="0">
                  <a:latin typeface="Consolas" panose="020B0609020204030204" pitchFamily="49" charset="0"/>
                </a:rPr>
                <a:t>": "0x0ab.."}</a:t>
              </a:r>
            </a:p>
          </p:txBody>
        </p:sp>
        <p:sp>
          <p:nvSpPr>
            <p:cNvPr id="8" name="Rectangle 7">
              <a:extLst>
                <a:ext uri="{FF2B5EF4-FFF2-40B4-BE49-F238E27FC236}">
                  <a16:creationId xmlns:a16="http://schemas.microsoft.com/office/drawing/2014/main" id="{C25BF1A7-5A0F-4E28-99D5-8A35FA5147A9}"/>
                </a:ext>
              </a:extLst>
            </p:cNvPr>
            <p:cNvSpPr/>
            <p:nvPr/>
          </p:nvSpPr>
          <p:spPr>
            <a:xfrm>
              <a:off x="8337408" y="1936864"/>
              <a:ext cx="2340786" cy="196736"/>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32CC30B0-BB62-4FE5-BBAD-934CB0272B39}"/>
                </a:ext>
              </a:extLst>
            </p:cNvPr>
            <p:cNvSpPr/>
            <p:nvPr/>
          </p:nvSpPr>
          <p:spPr>
            <a:xfrm>
              <a:off x="8337407" y="2664486"/>
              <a:ext cx="3191104" cy="196736"/>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92DA9543-8FA7-4DAF-9508-84961075042A}"/>
                </a:ext>
              </a:extLst>
            </p:cNvPr>
            <p:cNvSpPr/>
            <p:nvPr/>
          </p:nvSpPr>
          <p:spPr>
            <a:xfrm>
              <a:off x="8337407" y="3392108"/>
              <a:ext cx="3191104" cy="196736"/>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346BF01A-7DFB-4E9E-9128-D40E30AC0B53}"/>
                </a:ext>
              </a:extLst>
            </p:cNvPr>
            <p:cNvSpPr/>
            <p:nvPr/>
          </p:nvSpPr>
          <p:spPr>
            <a:xfrm>
              <a:off x="8337407" y="3928894"/>
              <a:ext cx="3191104" cy="376028"/>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32A76C6F-CFA4-49A7-98F5-62A648FA0A9A}"/>
                </a:ext>
              </a:extLst>
            </p:cNvPr>
            <p:cNvSpPr/>
            <p:nvPr/>
          </p:nvSpPr>
          <p:spPr>
            <a:xfrm>
              <a:off x="8337407" y="4688786"/>
              <a:ext cx="3191104" cy="376028"/>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14753981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fade">
                                      <p:cBhvr>
                                        <p:cTn id="10" dur="500"/>
                                        <p:tgtEl>
                                          <p:spTgt spid="33"/>
                                        </p:tgtEl>
                                      </p:cBhvr>
                                    </p:animEffect>
                                  </p:childTnLst>
                                </p:cTn>
                              </p:par>
                              <p:par>
                                <p:cTn id="11" presetID="10" presetClass="entr" presetSubtype="0" fill="hold" nodeType="withEffect">
                                  <p:stCondLst>
                                    <p:cond delay="0"/>
                                  </p:stCondLst>
                                  <p:childTnLst>
                                    <p:set>
                                      <p:cBhvr>
                                        <p:cTn id="12" dur="1" fill="hold">
                                          <p:stCondLst>
                                            <p:cond delay="0"/>
                                          </p:stCondLst>
                                        </p:cTn>
                                        <p:tgtEl>
                                          <p:spTgt spid="64"/>
                                        </p:tgtEl>
                                        <p:attrNameLst>
                                          <p:attrName>style.visibility</p:attrName>
                                        </p:attrNameLst>
                                      </p:cBhvr>
                                      <p:to>
                                        <p:strVal val="visible"/>
                                      </p:to>
                                    </p:set>
                                    <p:animEffect transition="in" filter="fade">
                                      <p:cBhvr>
                                        <p:cTn id="13" dur="500"/>
                                        <p:tgtEl>
                                          <p:spTgt spid="64"/>
                                        </p:tgtEl>
                                      </p:cBhvr>
                                    </p:animEffect>
                                  </p:childTnLst>
                                </p:cTn>
                              </p:par>
                              <p:par>
                                <p:cTn id="14" presetID="10" presetClass="entr" presetSubtype="0" fill="hold" nodeType="withEffect">
                                  <p:stCondLst>
                                    <p:cond delay="0"/>
                                  </p:stCondLst>
                                  <p:childTnLst>
                                    <p:set>
                                      <p:cBhvr>
                                        <p:cTn id="15" dur="1" fill="hold">
                                          <p:stCondLst>
                                            <p:cond delay="0"/>
                                          </p:stCondLst>
                                        </p:cTn>
                                        <p:tgtEl>
                                          <p:spTgt spid="65"/>
                                        </p:tgtEl>
                                        <p:attrNameLst>
                                          <p:attrName>style.visibility</p:attrName>
                                        </p:attrNameLst>
                                      </p:cBhvr>
                                      <p:to>
                                        <p:strVal val="visible"/>
                                      </p:to>
                                    </p:set>
                                    <p:animEffect transition="in" filter="fade">
                                      <p:cBhvr>
                                        <p:cTn id="16" dur="500"/>
                                        <p:tgtEl>
                                          <p:spTgt spid="65"/>
                                        </p:tgtEl>
                                      </p:cBhvr>
                                    </p:animEffect>
                                  </p:childTnLst>
                                </p:cTn>
                              </p:par>
                              <p:par>
                                <p:cTn id="17" presetID="10"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33"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220A2057-FBE3-47C2-9E57-83EA6397EDBF}" type="datetime1">
              <a:rPr lang="en-US" smtClean="0"/>
              <a:t>6/8/2021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41</a:t>
            </a:fld>
            <a:endParaRPr lang="en-GB" dirty="0"/>
          </a:p>
        </p:txBody>
      </p:sp>
      <mc:AlternateContent xmlns:mc="http://schemas.openxmlformats.org/markup-compatibility/2006">
        <mc:Choice xmlns:a14="http://schemas.microsoft.com/office/drawing/2010/main" Requires="a14">
          <p:sp>
            <p:nvSpPr>
              <p:cNvPr id="6" name="Title 5"/>
              <p:cNvSpPr>
                <a:spLocks noGrp="1"/>
              </p:cNvSpPr>
              <p:nvPr>
                <p:ph type="title"/>
              </p:nvPr>
            </p:nvSpPr>
            <p:spPr>
              <a:xfrm>
                <a:off x="323850" y="620714"/>
                <a:ext cx="11537950" cy="972000"/>
              </a:xfrm>
            </p:spPr>
            <p:txBody>
              <a:bodyPr/>
              <a:lstStyle/>
              <a:p>
                <a:r>
                  <a:rPr lang="en-US" dirty="0"/>
                  <a:t>IO Integrity – QR Code </a:t>
                </a:r>
                <a14:m>
                  <m:oMath xmlns:m="http://schemas.openxmlformats.org/officeDocument/2006/math">
                    <m:r>
                      <a:rPr lang="en-US" i="1">
                        <a:latin typeface="Cambria Math" panose="02040503050406030204" pitchFamily="18" charset="0"/>
                      </a:rPr>
                      <m:t>→</m:t>
                    </m:r>
                  </m:oMath>
                </a14:m>
                <a:r>
                  <a:rPr lang="en-US" dirty="0"/>
                  <a:t> Overlay Generation</a:t>
                </a:r>
              </a:p>
            </p:txBody>
          </p:sp>
        </mc:Choice>
        <mc:Fallback>
          <p:sp>
            <p:nvSpPr>
              <p:cNvPr id="6" name="Title 5"/>
              <p:cNvSpPr>
                <a:spLocks noGrp="1" noRot="1" noChangeAspect="1" noMove="1" noResize="1" noEditPoints="1" noAdjustHandles="1" noChangeArrowheads="1" noChangeShapeType="1" noTextEdit="1"/>
              </p:cNvSpPr>
              <p:nvPr>
                <p:ph type="title"/>
              </p:nvPr>
            </p:nvSpPr>
            <p:spPr>
              <a:xfrm>
                <a:off x="323850" y="620714"/>
                <a:ext cx="11537950" cy="972000"/>
              </a:xfrm>
              <a:blipFill>
                <a:blip r:embed="rId2"/>
                <a:stretch>
                  <a:fillRect l="-634" t="-5660"/>
                </a:stretch>
              </a:blipFill>
            </p:spPr>
            <p:txBody>
              <a:bodyPr/>
              <a:lstStyle/>
              <a:p>
                <a:r>
                  <a:rPr lang="en-US">
                    <a:noFill/>
                  </a:rPr>
                  <a:t> </a:t>
                </a:r>
              </a:p>
            </p:txBody>
          </p:sp>
        </mc:Fallback>
      </mc:AlternateContent>
      <p:grpSp>
        <p:nvGrpSpPr>
          <p:cNvPr id="25" name="Group 24"/>
          <p:cNvGrpSpPr/>
          <p:nvPr/>
        </p:nvGrpSpPr>
        <p:grpSpPr>
          <a:xfrm>
            <a:off x="4493419" y="1318233"/>
            <a:ext cx="3539206" cy="4032691"/>
            <a:chOff x="1259013" y="1763487"/>
            <a:chExt cx="3539206" cy="4032691"/>
          </a:xfrm>
        </p:grpSpPr>
        <p:sp>
          <p:nvSpPr>
            <p:cNvPr id="26" name="Rounded Rectangle 25"/>
            <p:cNvSpPr/>
            <p:nvPr/>
          </p:nvSpPr>
          <p:spPr>
            <a:xfrm>
              <a:off x="1259013" y="1971661"/>
              <a:ext cx="3539206" cy="3824517"/>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28" name="Rectangle 27"/>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29" name="Rectangle 28"/>
            <p:cNvSpPr/>
            <p:nvPr/>
          </p:nvSpPr>
          <p:spPr>
            <a:xfrm>
              <a:off x="3053747" y="2384240"/>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0" name="TextBox 29"/>
            <p:cNvSpPr txBox="1"/>
            <p:nvPr/>
          </p:nvSpPr>
          <p:spPr>
            <a:xfrm>
              <a:off x="1324992" y="2401742"/>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31" name="Rectangle 30"/>
            <p:cNvSpPr/>
            <p:nvPr/>
          </p:nvSpPr>
          <p:spPr>
            <a:xfrm>
              <a:off x="3053747" y="2935797"/>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 name="TextBox 31"/>
            <p:cNvSpPr txBox="1"/>
            <p:nvPr/>
          </p:nvSpPr>
          <p:spPr>
            <a:xfrm>
              <a:off x="1324992" y="2953299"/>
              <a:ext cx="114807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rate</a:t>
              </a:r>
            </a:p>
          </p:txBody>
        </p:sp>
        <p:sp>
          <p:nvSpPr>
            <p:cNvPr id="33" name="Rectangle 32"/>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TextBox 33"/>
            <p:cNvSpPr txBox="1"/>
            <p:nvPr/>
          </p:nvSpPr>
          <p:spPr>
            <a:xfrm>
              <a:off x="1302880" y="1763487"/>
              <a:ext cx="1584088" cy="369332"/>
            </a:xfrm>
            <a:prstGeom prst="rect">
              <a:avLst/>
            </a:prstGeom>
            <a:solidFill>
              <a:schemeClr val="bg1"/>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35" name="TextBox 34"/>
            <p:cNvSpPr txBox="1"/>
            <p:nvPr/>
          </p:nvSpPr>
          <p:spPr>
            <a:xfrm>
              <a:off x="1302880" y="4054494"/>
              <a:ext cx="1814920"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(mg/cc)</a:t>
              </a:r>
            </a:p>
          </p:txBody>
        </p:sp>
        <p:sp>
          <p:nvSpPr>
            <p:cNvPr id="36" name="TextBox 35"/>
            <p:cNvSpPr txBox="1"/>
            <p:nvPr/>
          </p:nvSpPr>
          <p:spPr>
            <a:xfrm>
              <a:off x="1300157" y="4604520"/>
              <a:ext cx="185820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(mg/cc)</a:t>
              </a:r>
            </a:p>
          </p:txBody>
        </p:sp>
        <p:sp>
          <p:nvSpPr>
            <p:cNvPr id="37" name="Rectangle 36"/>
            <p:cNvSpPr/>
            <p:nvPr/>
          </p:nvSpPr>
          <p:spPr>
            <a:xfrm>
              <a:off x="3053747" y="3469882"/>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 name="TextBox 37"/>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39" name="TextBox 38"/>
            <p:cNvSpPr txBox="1"/>
            <p:nvPr/>
          </p:nvSpPr>
          <p:spPr>
            <a:xfrm>
              <a:off x="3397482" y="2377457"/>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0" name="TextBox 39"/>
            <p:cNvSpPr txBox="1"/>
            <p:nvPr/>
          </p:nvSpPr>
          <p:spPr>
            <a:xfrm>
              <a:off x="3397482" y="292973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1" name="TextBox 40"/>
            <p:cNvSpPr txBox="1"/>
            <p:nvPr/>
          </p:nvSpPr>
          <p:spPr>
            <a:xfrm>
              <a:off x="3397482" y="3469882"/>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2" name="Isosceles Triangle 41"/>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Isosceles Triangle 42"/>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43"/>
            <p:cNvCxnSpPr>
              <a:stCxn id="42" idx="3"/>
              <a:endCxn id="43"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5" name="Rectangle 44"/>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Arrow Connector 45"/>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3992431" y="4052366"/>
              <a:ext cx="552243"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48" name="Straight Arrow Connector 47"/>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3992431" y="4561945"/>
              <a:ext cx="552243"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0" name="Rectangle 49"/>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3236852"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3" name="TextBox 52"/>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sp>
        <p:nvSpPr>
          <p:cNvPr id="63" name="Rectangle 62"/>
          <p:cNvSpPr/>
          <p:nvPr/>
        </p:nvSpPr>
        <p:spPr>
          <a:xfrm>
            <a:off x="4569619" y="1716737"/>
            <a:ext cx="3399193" cy="3549874"/>
          </a:xfrm>
          <a:prstGeom prst="rect">
            <a:avLst/>
          </a:prstGeom>
          <a:noFill/>
          <a:ln w="28575" cap="flat" cmpd="sng" algn="ctr">
            <a:solidFill>
              <a:srgbClr val="92D05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6" name="Rectangle 65"/>
          <p:cNvSpPr/>
          <p:nvPr/>
        </p:nvSpPr>
        <p:spPr>
          <a:xfrm>
            <a:off x="4670301" y="1663799"/>
            <a:ext cx="3108780" cy="248296"/>
          </a:xfrm>
          <a:prstGeom prst="rect">
            <a:avLst/>
          </a:prstGeom>
          <a:solidFill>
            <a:srgbClr val="B8DBA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7" name="Rectangle 66"/>
          <p:cNvSpPr/>
          <p:nvPr/>
        </p:nvSpPr>
        <p:spPr>
          <a:xfrm>
            <a:off x="4949982" y="1600431"/>
            <a:ext cx="2711834" cy="33855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Calibri" panose="020F0502020204030204"/>
              </a:rPr>
              <a:t>Verified UI from secure_site.io</a:t>
            </a:r>
          </a:p>
        </p:txBody>
      </p:sp>
      <p:pic>
        <p:nvPicPr>
          <p:cNvPr id="60" name="Picture 5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2700000">
            <a:off x="3433702" y="5063220"/>
            <a:ext cx="533701" cy="533701"/>
          </a:xfrm>
          <a:prstGeom prst="rect">
            <a:avLst/>
          </a:prstGeom>
        </p:spPr>
      </p:pic>
      <p:grpSp>
        <p:nvGrpSpPr>
          <p:cNvPr id="73" name="Group 72"/>
          <p:cNvGrpSpPr/>
          <p:nvPr/>
        </p:nvGrpSpPr>
        <p:grpSpPr>
          <a:xfrm>
            <a:off x="323850" y="1600200"/>
            <a:ext cx="1524000" cy="1524000"/>
            <a:chOff x="603009" y="2819400"/>
            <a:chExt cx="1524000" cy="1524000"/>
          </a:xfrm>
        </p:grpSpPr>
        <p:sp>
          <p:nvSpPr>
            <p:cNvPr id="74" name="Oval 73"/>
            <p:cNvSpPr/>
            <p:nvPr/>
          </p:nvSpPr>
          <p:spPr>
            <a:xfrm>
              <a:off x="60300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5" name="Picture 7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76" name="Picture 7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pic>
        <p:nvPicPr>
          <p:cNvPr id="77" name="Picture 76"/>
          <p:cNvPicPr>
            <a:picLocks noChangeAspect="1"/>
          </p:cNvPicPr>
          <p:nvPr/>
        </p:nvPicPr>
        <p:blipFill rotWithShape="1">
          <a:blip r:embed="rId6" cstate="print">
            <a:extLst>
              <a:ext uri="{28A0092B-C50C-407E-A947-70E740481C1C}">
                <a14:useLocalDpi xmlns:a14="http://schemas.microsoft.com/office/drawing/2010/main" val="0"/>
              </a:ext>
            </a:extLst>
          </a:blip>
          <a:srcRect t="10926" b="10939"/>
          <a:stretch/>
        </p:blipFill>
        <p:spPr>
          <a:xfrm>
            <a:off x="3890501" y="4968395"/>
            <a:ext cx="1059481" cy="827822"/>
          </a:xfrm>
          <a:prstGeom prst="rect">
            <a:avLst/>
          </a:prstGeom>
        </p:spPr>
      </p:pic>
      <p:pic>
        <p:nvPicPr>
          <p:cNvPr id="78" name="Picture 77"/>
          <p:cNvPicPr>
            <a:picLocks noChangeAspect="1"/>
          </p:cNvPicPr>
          <p:nvPr/>
        </p:nvPicPr>
        <p:blipFill rotWithShape="1">
          <a:blip r:embed="rId7"/>
          <a:srcRect l="35542" t="19680" r="35441" b="39379"/>
          <a:stretch/>
        </p:blipFill>
        <p:spPr>
          <a:xfrm>
            <a:off x="2436019" y="5051268"/>
            <a:ext cx="1018563" cy="738520"/>
          </a:xfrm>
          <a:prstGeom prst="rect">
            <a:avLst/>
          </a:prstGeom>
        </p:spPr>
      </p:pic>
      <p:sp>
        <p:nvSpPr>
          <p:cNvPr id="54" name="Rectangle 53"/>
          <p:cNvSpPr/>
          <p:nvPr/>
        </p:nvSpPr>
        <p:spPr>
          <a:xfrm>
            <a:off x="227280" y="3135868"/>
            <a:ext cx="1720727" cy="369332"/>
          </a:xfrm>
          <a:prstGeom prst="rect">
            <a:avLst/>
          </a:prstGeom>
        </p:spPr>
        <p:txBody>
          <a:bodyPr wrap="none">
            <a:spAutoFit/>
          </a:bodyPr>
          <a:lstStyle/>
          <a:p>
            <a:r>
              <a:rPr lang="en-US" dirty="0">
                <a:solidFill>
                  <a:prstClr val="black"/>
                </a:solidFill>
                <a:latin typeface="Calibri" panose="020F0502020204030204"/>
              </a:rPr>
              <a:t>Simultaneous IO</a:t>
            </a:r>
          </a:p>
        </p:txBody>
      </p:sp>
      <p:pic>
        <p:nvPicPr>
          <p:cNvPr id="55" name="Picture 54">
            <a:extLst>
              <a:ext uri="{FF2B5EF4-FFF2-40B4-BE49-F238E27FC236}">
                <a16:creationId xmlns:a16="http://schemas.microsoft.com/office/drawing/2014/main" id="{1183FD31-F953-4D12-9A7D-6390AADD1CF2}"/>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726018" y="5421074"/>
            <a:ext cx="1013474" cy="1013474"/>
          </a:xfrm>
          <a:prstGeom prst="rect">
            <a:avLst/>
          </a:prstGeom>
        </p:spPr>
      </p:pic>
    </p:spTree>
    <p:extLst>
      <p:ext uri="{BB962C8B-B14F-4D97-AF65-F5344CB8AC3E}">
        <p14:creationId xmlns:p14="http://schemas.microsoft.com/office/powerpoint/2010/main" val="124795133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DA0B511-0659-429D-AB4D-E94D861498C1}" type="datetime1">
              <a:rPr lang="en-US" smtClean="0"/>
              <a:t>6/8/2021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42</a:t>
            </a:fld>
            <a:endParaRPr lang="en-GB" dirty="0"/>
          </a:p>
        </p:txBody>
      </p:sp>
      <p:sp>
        <p:nvSpPr>
          <p:cNvPr id="6" name="Title 5"/>
          <p:cNvSpPr>
            <a:spLocks noGrp="1"/>
          </p:cNvSpPr>
          <p:nvPr>
            <p:ph type="title"/>
          </p:nvPr>
        </p:nvSpPr>
        <p:spPr/>
        <p:txBody>
          <a:bodyPr/>
          <a:lstStyle/>
          <a:p>
            <a:r>
              <a:rPr lang="en-US" dirty="0"/>
              <a:t>IO Integrity – Input</a:t>
            </a:r>
          </a:p>
        </p:txBody>
      </p:sp>
      <p:sp>
        <p:nvSpPr>
          <p:cNvPr id="26" name="Rounded Rectangle 25"/>
          <p:cNvSpPr/>
          <p:nvPr/>
        </p:nvSpPr>
        <p:spPr>
          <a:xfrm>
            <a:off x="4493419" y="1526407"/>
            <a:ext cx="3539206" cy="3824517"/>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p:cNvSpPr/>
          <p:nvPr/>
        </p:nvSpPr>
        <p:spPr>
          <a:xfrm>
            <a:off x="4982421" y="4787171"/>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28" name="Rectangle 27"/>
          <p:cNvSpPr/>
          <p:nvPr/>
        </p:nvSpPr>
        <p:spPr>
          <a:xfrm>
            <a:off x="6418754" y="4774282"/>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29" name="Rectangle 28"/>
          <p:cNvSpPr/>
          <p:nvPr/>
        </p:nvSpPr>
        <p:spPr>
          <a:xfrm>
            <a:off x="6288153" y="1938986"/>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0" name="TextBox 29"/>
          <p:cNvSpPr txBox="1"/>
          <p:nvPr/>
        </p:nvSpPr>
        <p:spPr>
          <a:xfrm>
            <a:off x="4559398" y="1956488"/>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31" name="Rectangle 30"/>
          <p:cNvSpPr/>
          <p:nvPr/>
        </p:nvSpPr>
        <p:spPr>
          <a:xfrm>
            <a:off x="6288153" y="2490543"/>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 name="TextBox 31"/>
          <p:cNvSpPr txBox="1"/>
          <p:nvPr/>
        </p:nvSpPr>
        <p:spPr>
          <a:xfrm>
            <a:off x="4559398" y="2508045"/>
            <a:ext cx="114807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rate</a:t>
            </a:r>
          </a:p>
        </p:txBody>
      </p:sp>
      <p:sp>
        <p:nvSpPr>
          <p:cNvPr id="33" name="Rectangle 32"/>
          <p:cNvSpPr/>
          <p:nvPr/>
        </p:nvSpPr>
        <p:spPr>
          <a:xfrm>
            <a:off x="4573939" y="1680182"/>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TextBox 33"/>
          <p:cNvSpPr txBox="1"/>
          <p:nvPr/>
        </p:nvSpPr>
        <p:spPr>
          <a:xfrm>
            <a:off x="4537286" y="1318233"/>
            <a:ext cx="1584088" cy="369332"/>
          </a:xfrm>
          <a:prstGeom prst="rect">
            <a:avLst/>
          </a:prstGeom>
          <a:solidFill>
            <a:schemeClr val="bg1"/>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35" name="TextBox 34"/>
          <p:cNvSpPr txBox="1"/>
          <p:nvPr/>
        </p:nvSpPr>
        <p:spPr>
          <a:xfrm>
            <a:off x="4537286" y="3609240"/>
            <a:ext cx="1814920"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(mg/cc)</a:t>
            </a:r>
          </a:p>
        </p:txBody>
      </p:sp>
      <p:sp>
        <p:nvSpPr>
          <p:cNvPr id="36" name="TextBox 35"/>
          <p:cNvSpPr txBox="1"/>
          <p:nvPr/>
        </p:nvSpPr>
        <p:spPr>
          <a:xfrm>
            <a:off x="4534563" y="4159266"/>
            <a:ext cx="185820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(mg/cc)</a:t>
            </a:r>
          </a:p>
        </p:txBody>
      </p:sp>
      <p:sp>
        <p:nvSpPr>
          <p:cNvPr id="37" name="Rectangle 36"/>
          <p:cNvSpPr/>
          <p:nvPr/>
        </p:nvSpPr>
        <p:spPr>
          <a:xfrm>
            <a:off x="6288153" y="3024628"/>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 name="TextBox 37"/>
          <p:cNvSpPr txBox="1"/>
          <p:nvPr/>
        </p:nvSpPr>
        <p:spPr>
          <a:xfrm>
            <a:off x="4546145" y="3042130"/>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39" name="TextBox 38"/>
          <p:cNvSpPr txBox="1"/>
          <p:nvPr/>
        </p:nvSpPr>
        <p:spPr>
          <a:xfrm>
            <a:off x="6631888" y="1932203"/>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0" name="TextBox 39"/>
          <p:cNvSpPr txBox="1"/>
          <p:nvPr/>
        </p:nvSpPr>
        <p:spPr>
          <a:xfrm>
            <a:off x="6631888" y="248448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1" name="TextBox 40"/>
          <p:cNvSpPr txBox="1"/>
          <p:nvPr/>
        </p:nvSpPr>
        <p:spPr>
          <a:xfrm>
            <a:off x="6631888" y="302462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2" name="Isosceles Triangle 41"/>
          <p:cNvSpPr/>
          <p:nvPr/>
        </p:nvSpPr>
        <p:spPr>
          <a:xfrm>
            <a:off x="7779081" y="184933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Isosceles Triangle 42"/>
          <p:cNvSpPr/>
          <p:nvPr/>
        </p:nvSpPr>
        <p:spPr>
          <a:xfrm flipV="1">
            <a:off x="7779081" y="4641387"/>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43"/>
          <p:cNvCxnSpPr>
            <a:stCxn id="42" idx="3"/>
            <a:endCxn id="43" idx="3"/>
          </p:cNvCxnSpPr>
          <p:nvPr/>
        </p:nvCxnSpPr>
        <p:spPr>
          <a:xfrm>
            <a:off x="7868836" y="2004081"/>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5" name="Rectangle 44"/>
          <p:cNvSpPr/>
          <p:nvPr/>
        </p:nvSpPr>
        <p:spPr>
          <a:xfrm>
            <a:off x="7825067" y="2062071"/>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Arrow Connector 45"/>
          <p:cNvCxnSpPr/>
          <p:nvPr/>
        </p:nvCxnSpPr>
        <p:spPr>
          <a:xfrm>
            <a:off x="6311372" y="3821946"/>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7226837" y="3607112"/>
            <a:ext cx="552243"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48" name="Straight Arrow Connector 47"/>
          <p:cNvCxnSpPr/>
          <p:nvPr/>
        </p:nvCxnSpPr>
        <p:spPr>
          <a:xfrm>
            <a:off x="6311372" y="4331525"/>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7226837" y="4116691"/>
            <a:ext cx="552243"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0" name="Rectangle 49"/>
          <p:cNvSpPr/>
          <p:nvPr/>
        </p:nvSpPr>
        <p:spPr>
          <a:xfrm>
            <a:off x="6444780" y="3745746"/>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6471258" y="4245515"/>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p:cNvSpPr txBox="1"/>
          <p:nvPr/>
        </p:nvSpPr>
        <p:spPr>
          <a:xfrm>
            <a:off x="7232029" y="3613210"/>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3" name="TextBox 52"/>
          <p:cNvSpPr txBox="1"/>
          <p:nvPr/>
        </p:nvSpPr>
        <p:spPr>
          <a:xfrm>
            <a:off x="7192472" y="4111465"/>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63" name="Rectangle 62"/>
          <p:cNvSpPr/>
          <p:nvPr/>
        </p:nvSpPr>
        <p:spPr>
          <a:xfrm>
            <a:off x="4569619" y="1716737"/>
            <a:ext cx="3399193" cy="3549874"/>
          </a:xfrm>
          <a:prstGeom prst="rect">
            <a:avLst/>
          </a:prstGeom>
          <a:noFill/>
          <a:ln w="28575" cap="flat" cmpd="sng" algn="ctr">
            <a:solidFill>
              <a:srgbClr val="92D05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6" name="Rectangle 65"/>
          <p:cNvSpPr/>
          <p:nvPr/>
        </p:nvSpPr>
        <p:spPr>
          <a:xfrm>
            <a:off x="4670301" y="1663799"/>
            <a:ext cx="3108780" cy="248296"/>
          </a:xfrm>
          <a:prstGeom prst="rect">
            <a:avLst/>
          </a:prstGeom>
          <a:solidFill>
            <a:srgbClr val="B8DBA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7" name="Rectangle 66"/>
          <p:cNvSpPr/>
          <p:nvPr/>
        </p:nvSpPr>
        <p:spPr>
          <a:xfrm>
            <a:off x="4949982" y="1600431"/>
            <a:ext cx="2711834" cy="33855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Calibri" panose="020F0502020204030204"/>
              </a:rPr>
              <a:t>Verified UI from secure_site.io</a:t>
            </a:r>
          </a:p>
        </p:txBody>
      </p:sp>
      <p:pic>
        <p:nvPicPr>
          <p:cNvPr id="68" name="Picture 67"/>
          <p:cNvPicPr>
            <a:picLocks noChangeAspect="1"/>
          </p:cNvPicPr>
          <p:nvPr/>
        </p:nvPicPr>
        <p:blipFill>
          <a:blip r:embed="rId2"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5815719" y="2144384"/>
            <a:ext cx="255037" cy="242811"/>
          </a:xfrm>
          <a:prstGeom prst="rect">
            <a:avLst/>
          </a:prstGeom>
        </p:spPr>
      </p:pic>
      <p:grpSp>
        <p:nvGrpSpPr>
          <p:cNvPr id="62" name="Group 61"/>
          <p:cNvGrpSpPr/>
          <p:nvPr/>
        </p:nvGrpSpPr>
        <p:grpSpPr>
          <a:xfrm>
            <a:off x="132152" y="4895580"/>
            <a:ext cx="2137590" cy="1026233"/>
            <a:chOff x="8028403" y="4522648"/>
            <a:chExt cx="2099323" cy="1026233"/>
          </a:xfrm>
        </p:grpSpPr>
        <p:sp>
          <p:nvSpPr>
            <p:cNvPr id="64" name="Rounded Rectangle 63"/>
            <p:cNvSpPr/>
            <p:nvPr/>
          </p:nvSpPr>
          <p:spPr>
            <a:xfrm>
              <a:off x="8028403" y="4522648"/>
              <a:ext cx="2099323" cy="1026233"/>
            </a:xfrm>
            <a:prstGeom prst="roundRect">
              <a:avLst>
                <a:gd name="adj" fmla="val 10215"/>
              </a:avLst>
            </a:prstGeom>
            <a:solidFill>
              <a:srgbClr val="BAC5E8"/>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65" name="Picture 64"/>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9051790" y="4658145"/>
              <a:ext cx="914400" cy="749534"/>
            </a:xfrm>
            <a:prstGeom prst="rect">
              <a:avLst/>
            </a:prstGeom>
          </p:spPr>
        </p:pic>
        <p:pic>
          <p:nvPicPr>
            <p:cNvPr id="69" name="Picture 6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35061" y="4624695"/>
              <a:ext cx="770219" cy="770219"/>
            </a:xfrm>
            <a:prstGeom prst="rect">
              <a:avLst/>
            </a:prstGeom>
          </p:spPr>
        </p:pic>
      </p:grpSp>
      <p:sp>
        <p:nvSpPr>
          <p:cNvPr id="71" name="TextBox 70"/>
          <p:cNvSpPr txBox="1"/>
          <p:nvPr/>
        </p:nvSpPr>
        <p:spPr>
          <a:xfrm>
            <a:off x="6673711" y="1947206"/>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72" name="TextBox 71"/>
          <p:cNvSpPr txBox="1"/>
          <p:nvPr/>
        </p:nvSpPr>
        <p:spPr>
          <a:xfrm>
            <a:off x="6673711" y="2499487"/>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3" name="TextBox 72"/>
          <p:cNvSpPr txBox="1"/>
          <p:nvPr/>
        </p:nvSpPr>
        <p:spPr>
          <a:xfrm>
            <a:off x="6673711" y="3039631"/>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4" name="TextBox 73"/>
          <p:cNvSpPr txBox="1"/>
          <p:nvPr/>
        </p:nvSpPr>
        <p:spPr>
          <a:xfrm>
            <a:off x="7273852" y="3628213"/>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5" name="TextBox 74"/>
          <p:cNvSpPr txBox="1"/>
          <p:nvPr/>
        </p:nvSpPr>
        <p:spPr>
          <a:xfrm>
            <a:off x="7234295" y="4126468"/>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nvGrpSpPr>
          <p:cNvPr id="104" name="Group 103"/>
          <p:cNvGrpSpPr/>
          <p:nvPr/>
        </p:nvGrpSpPr>
        <p:grpSpPr>
          <a:xfrm>
            <a:off x="323850" y="1600200"/>
            <a:ext cx="1524000" cy="1524000"/>
            <a:chOff x="603009" y="2819400"/>
            <a:chExt cx="1524000" cy="1524000"/>
          </a:xfrm>
        </p:grpSpPr>
        <p:sp>
          <p:nvSpPr>
            <p:cNvPr id="105" name="Oval 104"/>
            <p:cNvSpPr/>
            <p:nvPr/>
          </p:nvSpPr>
          <p:spPr>
            <a:xfrm>
              <a:off x="60300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6" name="Picture 10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107" name="Picture 10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pic>
        <p:nvPicPr>
          <p:cNvPr id="110" name="Picture 10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700000">
            <a:off x="3433702" y="5063220"/>
            <a:ext cx="533701" cy="533701"/>
          </a:xfrm>
          <a:prstGeom prst="rect">
            <a:avLst/>
          </a:prstGeom>
        </p:spPr>
      </p:pic>
      <p:pic>
        <p:nvPicPr>
          <p:cNvPr id="111" name="Picture 110"/>
          <p:cNvPicPr>
            <a:picLocks noChangeAspect="1"/>
          </p:cNvPicPr>
          <p:nvPr/>
        </p:nvPicPr>
        <p:blipFill rotWithShape="1">
          <a:blip r:embed="rId8" cstate="print">
            <a:extLst>
              <a:ext uri="{28A0092B-C50C-407E-A947-70E740481C1C}">
                <a14:useLocalDpi xmlns:a14="http://schemas.microsoft.com/office/drawing/2010/main" val="0"/>
              </a:ext>
            </a:extLst>
          </a:blip>
          <a:srcRect t="10926" b="10939"/>
          <a:stretch/>
        </p:blipFill>
        <p:spPr>
          <a:xfrm>
            <a:off x="3890501" y="4968395"/>
            <a:ext cx="1059481" cy="827822"/>
          </a:xfrm>
          <a:prstGeom prst="rect">
            <a:avLst/>
          </a:prstGeom>
        </p:spPr>
      </p:pic>
      <p:pic>
        <p:nvPicPr>
          <p:cNvPr id="109" name="Picture 108"/>
          <p:cNvPicPr>
            <a:picLocks noChangeAspect="1"/>
          </p:cNvPicPr>
          <p:nvPr/>
        </p:nvPicPr>
        <p:blipFill rotWithShape="1">
          <a:blip r:embed="rId9"/>
          <a:srcRect l="35542" t="19680" r="35441" b="39379"/>
          <a:stretch/>
        </p:blipFill>
        <p:spPr>
          <a:xfrm>
            <a:off x="2436019" y="5051268"/>
            <a:ext cx="1018563" cy="738520"/>
          </a:xfrm>
          <a:prstGeom prst="rect">
            <a:avLst/>
          </a:prstGeom>
        </p:spPr>
      </p:pic>
      <p:sp>
        <p:nvSpPr>
          <p:cNvPr id="54" name="Rectangle 53"/>
          <p:cNvSpPr/>
          <p:nvPr/>
        </p:nvSpPr>
        <p:spPr>
          <a:xfrm>
            <a:off x="227280" y="3135868"/>
            <a:ext cx="1720727" cy="369332"/>
          </a:xfrm>
          <a:prstGeom prst="rect">
            <a:avLst/>
          </a:prstGeom>
        </p:spPr>
        <p:txBody>
          <a:bodyPr wrap="none">
            <a:spAutoFit/>
          </a:bodyPr>
          <a:lstStyle/>
          <a:p>
            <a:r>
              <a:rPr lang="en-US" dirty="0">
                <a:solidFill>
                  <a:prstClr val="black"/>
                </a:solidFill>
                <a:latin typeface="Calibri" panose="020F0502020204030204"/>
              </a:rPr>
              <a:t>Simultaneous IO</a:t>
            </a:r>
          </a:p>
        </p:txBody>
      </p:sp>
      <p:pic>
        <p:nvPicPr>
          <p:cNvPr id="56" name="Picture 55">
            <a:extLst>
              <a:ext uri="{FF2B5EF4-FFF2-40B4-BE49-F238E27FC236}">
                <a16:creationId xmlns:a16="http://schemas.microsoft.com/office/drawing/2014/main" id="{65A997CD-9154-4263-8184-370988081E5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726018" y="5421074"/>
            <a:ext cx="1013474" cy="1013474"/>
          </a:xfrm>
          <a:prstGeom prst="rect">
            <a:avLst/>
          </a:prstGeom>
        </p:spPr>
      </p:pic>
      <p:sp>
        <p:nvSpPr>
          <p:cNvPr id="7" name="Arrow: Right 6">
            <a:extLst>
              <a:ext uri="{FF2B5EF4-FFF2-40B4-BE49-F238E27FC236}">
                <a16:creationId xmlns:a16="http://schemas.microsoft.com/office/drawing/2014/main" id="{93A884E2-0C47-4314-B16A-5A351D7BF00E}"/>
              </a:ext>
            </a:extLst>
          </p:cNvPr>
          <p:cNvSpPr/>
          <p:nvPr/>
        </p:nvSpPr>
        <p:spPr>
          <a:xfrm>
            <a:off x="2137595" y="5266611"/>
            <a:ext cx="327326" cy="185012"/>
          </a:xfrm>
          <a:prstGeom prst="rightArrow">
            <a:avLst>
              <a:gd name="adj1" fmla="val 33457"/>
              <a:gd name="adj2" fmla="val 9135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9" name="Picture 58">
            <a:extLst>
              <a:ext uri="{FF2B5EF4-FFF2-40B4-BE49-F238E27FC236}">
                <a16:creationId xmlns:a16="http://schemas.microsoft.com/office/drawing/2014/main" id="{2E14EC6E-38F8-4828-BB0D-A399B2E0AA8C}"/>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818019" y="4927679"/>
            <a:ext cx="925784" cy="925784"/>
          </a:xfrm>
          <a:prstGeom prst="rect">
            <a:avLst/>
          </a:prstGeom>
        </p:spPr>
      </p:pic>
      <p:sp>
        <p:nvSpPr>
          <p:cNvPr id="60" name="Arrow: Right 59">
            <a:extLst>
              <a:ext uri="{FF2B5EF4-FFF2-40B4-BE49-F238E27FC236}">
                <a16:creationId xmlns:a16="http://schemas.microsoft.com/office/drawing/2014/main" id="{79A7DF0A-8F86-49CC-BDC2-E6636295F738}"/>
              </a:ext>
            </a:extLst>
          </p:cNvPr>
          <p:cNvSpPr/>
          <p:nvPr/>
        </p:nvSpPr>
        <p:spPr>
          <a:xfrm>
            <a:off x="8318154" y="5266611"/>
            <a:ext cx="2436052" cy="185012"/>
          </a:xfrm>
          <a:prstGeom prst="rightArrow">
            <a:avLst>
              <a:gd name="adj1" fmla="val 33457"/>
              <a:gd name="adj2" fmla="val 9135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1" name="Group 60">
            <a:extLst>
              <a:ext uri="{FF2B5EF4-FFF2-40B4-BE49-F238E27FC236}">
                <a16:creationId xmlns:a16="http://schemas.microsoft.com/office/drawing/2014/main" id="{2485356C-FC9F-4F27-919E-97397091D0A8}"/>
              </a:ext>
            </a:extLst>
          </p:cNvPr>
          <p:cNvGrpSpPr/>
          <p:nvPr/>
        </p:nvGrpSpPr>
        <p:grpSpPr>
          <a:xfrm>
            <a:off x="8306938" y="4281674"/>
            <a:ext cx="1428181" cy="859897"/>
            <a:chOff x="8554744" y="4853502"/>
            <a:chExt cx="1428181" cy="859897"/>
          </a:xfrm>
        </p:grpSpPr>
        <p:pic>
          <p:nvPicPr>
            <p:cNvPr id="70" name="Picture 69">
              <a:extLst>
                <a:ext uri="{FF2B5EF4-FFF2-40B4-BE49-F238E27FC236}">
                  <a16:creationId xmlns:a16="http://schemas.microsoft.com/office/drawing/2014/main" id="{6137CD20-E132-4F56-B8D2-70E3B265662D}"/>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954960" y="4853502"/>
              <a:ext cx="545079" cy="545079"/>
            </a:xfrm>
            <a:prstGeom prst="rect">
              <a:avLst/>
            </a:prstGeom>
          </p:spPr>
        </p:pic>
        <p:sp>
          <p:nvSpPr>
            <p:cNvPr id="76" name="Rectangle 75">
              <a:extLst>
                <a:ext uri="{FF2B5EF4-FFF2-40B4-BE49-F238E27FC236}">
                  <a16:creationId xmlns:a16="http://schemas.microsoft.com/office/drawing/2014/main" id="{AFBBF187-77CE-4648-BDAB-4AD73B83DBFB}"/>
                </a:ext>
              </a:extLst>
            </p:cNvPr>
            <p:cNvSpPr/>
            <p:nvPr/>
          </p:nvSpPr>
          <p:spPr>
            <a:xfrm>
              <a:off x="8554744" y="5344067"/>
              <a:ext cx="1428181" cy="369332"/>
            </a:xfrm>
            <a:prstGeom prst="rect">
              <a:avLst/>
            </a:prstGeom>
          </p:spPr>
          <p:txBody>
            <a:bodyPr wrap="square">
              <a:spAutoFit/>
            </a:bodyPr>
            <a:lstStyle/>
            <a:p>
              <a:r>
                <a:rPr lang="en-US" dirty="0" err="1">
                  <a:solidFill>
                    <a:prstClr val="black"/>
                  </a:solidFill>
                  <a:latin typeface="Calibri" panose="020F0502020204030204"/>
                </a:rPr>
                <a:t>ProtectIOn</a:t>
              </a:r>
              <a:r>
                <a:rPr lang="en-US" dirty="0">
                  <a:solidFill>
                    <a:prstClr val="black"/>
                  </a:solidFill>
                  <a:latin typeface="Calibri" panose="020F0502020204030204"/>
                </a:rPr>
                <a:t> JS</a:t>
              </a:r>
              <a:endParaRPr lang="en-US" dirty="0"/>
            </a:p>
          </p:txBody>
        </p:sp>
      </p:grpSp>
    </p:spTree>
    <p:extLst>
      <p:ext uri="{BB962C8B-B14F-4D97-AF65-F5344CB8AC3E}">
        <p14:creationId xmlns:p14="http://schemas.microsoft.com/office/powerpoint/2010/main" val="255380202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2"/>
                                        </p:tgtEl>
                                        <p:attrNameLst>
                                          <p:attrName>style.visibility</p:attrName>
                                        </p:attrNameLst>
                                      </p:cBhvr>
                                      <p:to>
                                        <p:strVal val="visible"/>
                                      </p:to>
                                    </p:set>
                                    <p:animEffect transition="in" filter="fade">
                                      <p:cBhvr>
                                        <p:cTn id="7" dur="500"/>
                                        <p:tgtEl>
                                          <p:spTgt spid="6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8"/>
                                        </p:tgtEl>
                                        <p:attrNameLst>
                                          <p:attrName>style.visibility</p:attrName>
                                        </p:attrNameLst>
                                      </p:cBhvr>
                                      <p:to>
                                        <p:strVal val="visible"/>
                                      </p:to>
                                    </p:set>
                                    <p:animEffect transition="in" filter="fade">
                                      <p:cBhvr>
                                        <p:cTn id="15" dur="500"/>
                                        <p:tgtEl>
                                          <p:spTgt spid="6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71"/>
                                        </p:tgtEl>
                                        <p:attrNameLst>
                                          <p:attrName>style.visibility</p:attrName>
                                        </p:attrNameLst>
                                      </p:cBhvr>
                                      <p:to>
                                        <p:strVal val="visible"/>
                                      </p:to>
                                    </p:set>
                                    <p:animEffect transition="in" filter="fade">
                                      <p:cBhvr>
                                        <p:cTn id="20" dur="500"/>
                                        <p:tgtEl>
                                          <p:spTgt spid="71"/>
                                        </p:tgtEl>
                                      </p:cBhvr>
                                    </p:animEffect>
                                  </p:childTnLst>
                                </p:cTn>
                              </p:par>
                            </p:childTnLst>
                          </p:cTn>
                        </p:par>
                        <p:par>
                          <p:cTn id="21" fill="hold">
                            <p:stCondLst>
                              <p:cond delay="500"/>
                            </p:stCondLst>
                            <p:childTnLst>
                              <p:par>
                                <p:cTn id="22" presetID="10" presetClass="entr" presetSubtype="0" fill="hold" grpId="0" nodeType="afterEffect">
                                  <p:stCondLst>
                                    <p:cond delay="0"/>
                                  </p:stCondLst>
                                  <p:childTnLst>
                                    <p:set>
                                      <p:cBhvr>
                                        <p:cTn id="23" dur="1" fill="hold">
                                          <p:stCondLst>
                                            <p:cond delay="0"/>
                                          </p:stCondLst>
                                        </p:cTn>
                                        <p:tgtEl>
                                          <p:spTgt spid="72"/>
                                        </p:tgtEl>
                                        <p:attrNameLst>
                                          <p:attrName>style.visibility</p:attrName>
                                        </p:attrNameLst>
                                      </p:cBhvr>
                                      <p:to>
                                        <p:strVal val="visible"/>
                                      </p:to>
                                    </p:set>
                                    <p:animEffect transition="in" filter="fade">
                                      <p:cBhvr>
                                        <p:cTn id="24" dur="500"/>
                                        <p:tgtEl>
                                          <p:spTgt spid="72"/>
                                        </p:tgtEl>
                                      </p:cBhvr>
                                    </p:animEffect>
                                  </p:childTnLst>
                                </p:cTn>
                              </p:par>
                            </p:childTnLst>
                          </p:cTn>
                        </p:par>
                        <p:par>
                          <p:cTn id="25" fill="hold">
                            <p:stCondLst>
                              <p:cond delay="1000"/>
                            </p:stCondLst>
                            <p:childTnLst>
                              <p:par>
                                <p:cTn id="26" presetID="10" presetClass="entr" presetSubtype="0" fill="hold" grpId="0" nodeType="afterEffect">
                                  <p:stCondLst>
                                    <p:cond delay="0"/>
                                  </p:stCondLst>
                                  <p:childTnLst>
                                    <p:set>
                                      <p:cBhvr>
                                        <p:cTn id="27" dur="1" fill="hold">
                                          <p:stCondLst>
                                            <p:cond delay="0"/>
                                          </p:stCondLst>
                                        </p:cTn>
                                        <p:tgtEl>
                                          <p:spTgt spid="73"/>
                                        </p:tgtEl>
                                        <p:attrNameLst>
                                          <p:attrName>style.visibility</p:attrName>
                                        </p:attrNameLst>
                                      </p:cBhvr>
                                      <p:to>
                                        <p:strVal val="visible"/>
                                      </p:to>
                                    </p:set>
                                    <p:animEffect transition="in" filter="fade">
                                      <p:cBhvr>
                                        <p:cTn id="28" dur="500"/>
                                        <p:tgtEl>
                                          <p:spTgt spid="73"/>
                                        </p:tgtEl>
                                      </p:cBhvr>
                                    </p:animEffect>
                                  </p:childTnLst>
                                </p:cTn>
                              </p:par>
                            </p:childTnLst>
                          </p:cTn>
                        </p:par>
                        <p:par>
                          <p:cTn id="29" fill="hold">
                            <p:stCondLst>
                              <p:cond delay="1500"/>
                            </p:stCondLst>
                            <p:childTnLst>
                              <p:par>
                                <p:cTn id="30" presetID="42" presetClass="path" presetSubtype="0" accel="50000" decel="50000" fill="hold" grpId="0" nodeType="afterEffect">
                                  <p:stCondLst>
                                    <p:cond delay="0"/>
                                  </p:stCondLst>
                                  <p:childTnLst>
                                    <p:animMotion origin="layout" path="M 5.84864E-7 2.59259E-6 L 0.01094 2.59259E-6 " pathEditMode="relative" rAng="0" ptsTypes="AA">
                                      <p:cBhvr>
                                        <p:cTn id="31" dur="500" fill="hold"/>
                                        <p:tgtEl>
                                          <p:spTgt spid="50"/>
                                        </p:tgtEl>
                                        <p:attrNameLst>
                                          <p:attrName>ppt_x</p:attrName>
                                          <p:attrName>ppt_y</p:attrName>
                                        </p:attrNameLst>
                                      </p:cBhvr>
                                      <p:rCtr x="547" y="0"/>
                                    </p:animMotion>
                                  </p:childTnLst>
                                </p:cTn>
                              </p:par>
                            </p:childTnLst>
                          </p:cTn>
                        </p:par>
                        <p:par>
                          <p:cTn id="32" fill="hold">
                            <p:stCondLst>
                              <p:cond delay="2000"/>
                            </p:stCondLst>
                            <p:childTnLst>
                              <p:par>
                                <p:cTn id="33" presetID="10" presetClass="entr" presetSubtype="0" fill="hold" grpId="0" nodeType="afterEffect">
                                  <p:stCondLst>
                                    <p:cond delay="0"/>
                                  </p:stCondLst>
                                  <p:childTnLst>
                                    <p:set>
                                      <p:cBhvr>
                                        <p:cTn id="34" dur="1" fill="hold">
                                          <p:stCondLst>
                                            <p:cond delay="0"/>
                                          </p:stCondLst>
                                        </p:cTn>
                                        <p:tgtEl>
                                          <p:spTgt spid="74"/>
                                        </p:tgtEl>
                                        <p:attrNameLst>
                                          <p:attrName>style.visibility</p:attrName>
                                        </p:attrNameLst>
                                      </p:cBhvr>
                                      <p:to>
                                        <p:strVal val="visible"/>
                                      </p:to>
                                    </p:set>
                                    <p:animEffect transition="in" filter="fade">
                                      <p:cBhvr>
                                        <p:cTn id="35" dur="500"/>
                                        <p:tgtEl>
                                          <p:spTgt spid="74"/>
                                        </p:tgtEl>
                                      </p:cBhvr>
                                    </p:animEffect>
                                  </p:childTnLst>
                                </p:cTn>
                              </p:par>
                              <p:par>
                                <p:cTn id="36" presetID="42" presetClass="path" presetSubtype="0" accel="50000" decel="50000" fill="hold" grpId="0" nodeType="withEffect">
                                  <p:stCondLst>
                                    <p:cond delay="0"/>
                                  </p:stCondLst>
                                  <p:childTnLst>
                                    <p:animMotion origin="layout" path="M -3.82181E-6 -2.59259E-6 L 0.03413 0.00162 " pathEditMode="relative" rAng="0" ptsTypes="AA">
                                      <p:cBhvr>
                                        <p:cTn id="37" dur="500" fill="hold"/>
                                        <p:tgtEl>
                                          <p:spTgt spid="51"/>
                                        </p:tgtEl>
                                        <p:attrNameLst>
                                          <p:attrName>ppt_x</p:attrName>
                                          <p:attrName>ppt_y</p:attrName>
                                        </p:attrNameLst>
                                      </p:cBhvr>
                                      <p:rCtr x="1706" y="69"/>
                                    </p:animMotion>
                                  </p:childTnLst>
                                </p:cTn>
                              </p:par>
                            </p:childTnLst>
                          </p:cTn>
                        </p:par>
                        <p:par>
                          <p:cTn id="38" fill="hold">
                            <p:stCondLst>
                              <p:cond delay="2500"/>
                            </p:stCondLst>
                            <p:childTnLst>
                              <p:par>
                                <p:cTn id="39" presetID="10" presetClass="entr" presetSubtype="0" fill="hold" grpId="0" nodeType="afterEffect">
                                  <p:stCondLst>
                                    <p:cond delay="0"/>
                                  </p:stCondLst>
                                  <p:childTnLst>
                                    <p:set>
                                      <p:cBhvr>
                                        <p:cTn id="40" dur="1" fill="hold">
                                          <p:stCondLst>
                                            <p:cond delay="0"/>
                                          </p:stCondLst>
                                        </p:cTn>
                                        <p:tgtEl>
                                          <p:spTgt spid="75"/>
                                        </p:tgtEl>
                                        <p:attrNameLst>
                                          <p:attrName>style.visibility</p:attrName>
                                        </p:attrNameLst>
                                      </p:cBhvr>
                                      <p:to>
                                        <p:strVal val="visible"/>
                                      </p:to>
                                    </p:set>
                                    <p:animEffect transition="in" filter="fade">
                                      <p:cBhvr>
                                        <p:cTn id="41" dur="500"/>
                                        <p:tgtEl>
                                          <p:spTgt spid="75"/>
                                        </p:tgtEl>
                                      </p:cBhvr>
                                    </p:animEffect>
                                  </p:childTnLst>
                                </p:cTn>
                              </p:par>
                            </p:childTnLst>
                          </p:cTn>
                        </p:par>
                        <p:par>
                          <p:cTn id="42" fill="hold">
                            <p:stCondLst>
                              <p:cond delay="3000"/>
                            </p:stCondLst>
                            <p:childTnLst>
                              <p:par>
                                <p:cTn id="43" presetID="42" presetClass="path" presetSubtype="0" accel="50000" decel="50000" fill="hold" nodeType="afterEffect">
                                  <p:stCondLst>
                                    <p:cond delay="0"/>
                                  </p:stCondLst>
                                  <p:childTnLst>
                                    <p:animMotion origin="layout" path="M -2.44887E-7 -4.07407E-6 L -0.01967 0.40301 " pathEditMode="relative" rAng="0" ptsTypes="AA">
                                      <p:cBhvr>
                                        <p:cTn id="44" dur="1000" fill="hold"/>
                                        <p:tgtEl>
                                          <p:spTgt spid="68"/>
                                        </p:tgtEl>
                                        <p:attrNameLst>
                                          <p:attrName>ppt_x</p:attrName>
                                          <p:attrName>ppt_y</p:attrName>
                                        </p:attrNameLst>
                                      </p:cBhvr>
                                      <p:rCtr x="-990" y="20139"/>
                                    </p:animMotion>
                                  </p:childTnLst>
                                </p:cTn>
                              </p:par>
                            </p:childTnLst>
                          </p:cTn>
                        </p:par>
                        <p:par>
                          <p:cTn id="45" fill="hold">
                            <p:stCondLst>
                              <p:cond delay="4000"/>
                            </p:stCondLst>
                            <p:childTnLst>
                              <p:par>
                                <p:cTn id="46" presetID="27" presetClass="emph" presetSubtype="0" fill="remove" grpId="0" nodeType="afterEffect">
                                  <p:stCondLst>
                                    <p:cond delay="0"/>
                                  </p:stCondLst>
                                  <p:childTnLst>
                                    <p:animClr clrSpc="rgb" dir="cw">
                                      <p:cBhvr override="childStyle">
                                        <p:cTn id="47" dur="250" autoRev="1" fill="remove"/>
                                        <p:tgtEl>
                                          <p:spTgt spid="27"/>
                                        </p:tgtEl>
                                        <p:attrNameLst>
                                          <p:attrName>style.color</p:attrName>
                                        </p:attrNameLst>
                                      </p:cBhvr>
                                      <p:to>
                                        <a:srgbClr val="FF9966"/>
                                      </p:to>
                                    </p:animClr>
                                    <p:animClr clrSpc="rgb" dir="cw">
                                      <p:cBhvr>
                                        <p:cTn id="48" dur="250" autoRev="1" fill="remove"/>
                                        <p:tgtEl>
                                          <p:spTgt spid="27"/>
                                        </p:tgtEl>
                                        <p:attrNameLst>
                                          <p:attrName>fillcolor</p:attrName>
                                        </p:attrNameLst>
                                      </p:cBhvr>
                                      <p:to>
                                        <a:srgbClr val="FF9966"/>
                                      </p:to>
                                    </p:animClr>
                                    <p:set>
                                      <p:cBhvr>
                                        <p:cTn id="49" dur="250" autoRev="1" fill="remove"/>
                                        <p:tgtEl>
                                          <p:spTgt spid="27"/>
                                        </p:tgtEl>
                                        <p:attrNameLst>
                                          <p:attrName>fill.type</p:attrName>
                                        </p:attrNameLst>
                                      </p:cBhvr>
                                      <p:to>
                                        <p:strVal val="solid"/>
                                      </p:to>
                                    </p:set>
                                    <p:set>
                                      <p:cBhvr>
                                        <p:cTn id="50" dur="250" autoRev="1" fill="remove"/>
                                        <p:tgtEl>
                                          <p:spTgt spid="27"/>
                                        </p:tgtEl>
                                        <p:attrNameLst>
                                          <p:attrName>fill.on</p:attrName>
                                        </p:attrNameLst>
                                      </p:cBhvr>
                                      <p:to>
                                        <p:strVal val="true"/>
                                      </p:to>
                                    </p:set>
                                  </p:childTnLst>
                                </p:cTn>
                              </p:par>
                            </p:childTnLst>
                          </p:cTn>
                        </p:par>
                      </p:childTnLst>
                    </p:cTn>
                  </p:par>
                  <p:par>
                    <p:cTn id="51" fill="hold">
                      <p:stCondLst>
                        <p:cond delay="indefinite"/>
                      </p:stCondLst>
                      <p:childTnLst>
                        <p:par>
                          <p:cTn id="52" fill="hold">
                            <p:stCondLst>
                              <p:cond delay="0"/>
                            </p:stCondLst>
                            <p:childTnLst>
                              <p:par>
                                <p:cTn id="53" presetID="22" presetClass="entr" presetSubtype="8" fill="hold" grpId="0" nodeType="clickEffect">
                                  <p:stCondLst>
                                    <p:cond delay="0"/>
                                  </p:stCondLst>
                                  <p:childTnLst>
                                    <p:set>
                                      <p:cBhvr>
                                        <p:cTn id="54" dur="1" fill="hold">
                                          <p:stCondLst>
                                            <p:cond delay="0"/>
                                          </p:stCondLst>
                                        </p:cTn>
                                        <p:tgtEl>
                                          <p:spTgt spid="60"/>
                                        </p:tgtEl>
                                        <p:attrNameLst>
                                          <p:attrName>style.visibility</p:attrName>
                                        </p:attrNameLst>
                                      </p:cBhvr>
                                      <p:to>
                                        <p:strVal val="visible"/>
                                      </p:to>
                                    </p:set>
                                    <p:animEffect transition="in" filter="wipe(left)">
                                      <p:cBhvr>
                                        <p:cTn id="55" dur="500"/>
                                        <p:tgtEl>
                                          <p:spTgt spid="60"/>
                                        </p:tgtEl>
                                      </p:cBhvr>
                                    </p:animEffect>
                                  </p:childTnLst>
                                </p:cTn>
                              </p:par>
                              <p:par>
                                <p:cTn id="56" presetID="10" presetClass="entr" presetSubtype="0" fill="hold" nodeType="withEffect">
                                  <p:stCondLst>
                                    <p:cond delay="0"/>
                                  </p:stCondLst>
                                  <p:childTnLst>
                                    <p:set>
                                      <p:cBhvr>
                                        <p:cTn id="57" dur="1" fill="hold">
                                          <p:stCondLst>
                                            <p:cond delay="0"/>
                                          </p:stCondLst>
                                        </p:cTn>
                                        <p:tgtEl>
                                          <p:spTgt spid="61"/>
                                        </p:tgtEl>
                                        <p:attrNameLst>
                                          <p:attrName>style.visibility</p:attrName>
                                        </p:attrNameLst>
                                      </p:cBhvr>
                                      <p:to>
                                        <p:strVal val="visible"/>
                                      </p:to>
                                    </p:set>
                                    <p:animEffect transition="in" filter="fade">
                                      <p:cBhvr>
                                        <p:cTn id="58" dur="500"/>
                                        <p:tgtEl>
                                          <p:spTgt spid="61"/>
                                        </p:tgtEl>
                                      </p:cBhvr>
                                    </p:animEffect>
                                  </p:childTnLst>
                                </p:cTn>
                              </p:par>
                            </p:childTnLst>
                          </p:cTn>
                        </p:par>
                        <p:par>
                          <p:cTn id="59" fill="hold">
                            <p:stCondLst>
                              <p:cond delay="500"/>
                            </p:stCondLst>
                            <p:childTnLst>
                              <p:par>
                                <p:cTn id="60" presetID="10" presetClass="entr" presetSubtype="0" fill="hold" nodeType="afterEffect">
                                  <p:stCondLst>
                                    <p:cond delay="0"/>
                                  </p:stCondLst>
                                  <p:childTnLst>
                                    <p:set>
                                      <p:cBhvr>
                                        <p:cTn id="61" dur="1" fill="hold">
                                          <p:stCondLst>
                                            <p:cond delay="0"/>
                                          </p:stCondLst>
                                        </p:cTn>
                                        <p:tgtEl>
                                          <p:spTgt spid="59"/>
                                        </p:tgtEl>
                                        <p:attrNameLst>
                                          <p:attrName>style.visibility</p:attrName>
                                        </p:attrNameLst>
                                      </p:cBhvr>
                                      <p:to>
                                        <p:strVal val="visible"/>
                                      </p:to>
                                    </p:set>
                                    <p:animEffect transition="in" filter="fade">
                                      <p:cBhvr>
                                        <p:cTn id="62"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50" grpId="0" animBg="1"/>
      <p:bldP spid="51" grpId="0" animBg="1"/>
      <p:bldP spid="71" grpId="0"/>
      <p:bldP spid="72" grpId="0"/>
      <p:bldP spid="73" grpId="0"/>
      <p:bldP spid="74" grpId="0"/>
      <p:bldP spid="75" grpId="0"/>
      <p:bldP spid="7" grpId="0" animBg="1"/>
      <p:bldP spid="60"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C0CE1874-9A30-47E4-B020-EF44B7C33901}"/>
              </a:ext>
            </a:extLst>
          </p:cNvPr>
          <p:cNvSpPr>
            <a:spLocks noGrp="1"/>
          </p:cNvSpPr>
          <p:nvPr>
            <p:ph type="dt" sz="half" idx="10"/>
          </p:nvPr>
        </p:nvSpPr>
        <p:spPr/>
        <p:txBody>
          <a:bodyPr/>
          <a:lstStyle/>
          <a:p>
            <a:fld id="{2E351574-DE3B-48D4-BB21-472FD18DCB9D}" type="datetime1">
              <a:rPr lang="en-US" smtClean="0"/>
              <a:t>6/8/2021</a:t>
            </a:fld>
            <a:endParaRPr lang="en-GB" dirty="0"/>
          </a:p>
        </p:txBody>
      </p:sp>
      <p:sp>
        <p:nvSpPr>
          <p:cNvPr id="4" name="Footer Placeholder 3">
            <a:extLst>
              <a:ext uri="{FF2B5EF4-FFF2-40B4-BE49-F238E27FC236}">
                <a16:creationId xmlns:a16="http://schemas.microsoft.com/office/drawing/2014/main" id="{08681454-A859-4E0C-B5D1-738C8C228254}"/>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D31BFAE-D46B-4CB2-AC1D-D068F2FFFED7}"/>
              </a:ext>
            </a:extLst>
          </p:cNvPr>
          <p:cNvSpPr>
            <a:spLocks noGrp="1"/>
          </p:cNvSpPr>
          <p:nvPr>
            <p:ph type="sldNum" sz="quarter" idx="12"/>
          </p:nvPr>
        </p:nvSpPr>
        <p:spPr/>
        <p:txBody>
          <a:bodyPr/>
          <a:lstStyle/>
          <a:p>
            <a:fld id="{6C6AE60A-B69C-4790-82F7-3882EDF23186}" type="slidenum">
              <a:rPr lang="en-GB" smtClean="0"/>
              <a:t>43</a:t>
            </a:fld>
            <a:endParaRPr lang="en-GB" dirty="0"/>
          </a:p>
        </p:txBody>
      </p:sp>
      <p:sp>
        <p:nvSpPr>
          <p:cNvPr id="6" name="Title 5">
            <a:extLst>
              <a:ext uri="{FF2B5EF4-FFF2-40B4-BE49-F238E27FC236}">
                <a16:creationId xmlns:a16="http://schemas.microsoft.com/office/drawing/2014/main" id="{4CC04088-F80F-4A8E-932C-3B20B67F34A8}"/>
              </a:ext>
            </a:extLst>
          </p:cNvPr>
          <p:cNvSpPr>
            <a:spLocks noGrp="1"/>
          </p:cNvSpPr>
          <p:nvPr>
            <p:ph type="title"/>
          </p:nvPr>
        </p:nvSpPr>
        <p:spPr>
          <a:xfrm>
            <a:off x="323850" y="620714"/>
            <a:ext cx="11537950" cy="972000"/>
          </a:xfrm>
        </p:spPr>
        <p:txBody>
          <a:bodyPr/>
          <a:lstStyle/>
          <a:p>
            <a:r>
              <a:rPr lang="en-US" dirty="0"/>
              <a:t>User Attention for Integrity</a:t>
            </a:r>
          </a:p>
        </p:txBody>
      </p:sp>
      <p:sp>
        <p:nvSpPr>
          <p:cNvPr id="71" name="Rectangle: Rounded Corners 70">
            <a:extLst>
              <a:ext uri="{FF2B5EF4-FFF2-40B4-BE49-F238E27FC236}">
                <a16:creationId xmlns:a16="http://schemas.microsoft.com/office/drawing/2014/main" id="{408E28A9-8565-461A-8BF6-25D72547B171}"/>
              </a:ext>
            </a:extLst>
          </p:cNvPr>
          <p:cNvSpPr/>
          <p:nvPr/>
        </p:nvSpPr>
        <p:spPr>
          <a:xfrm>
            <a:off x="1079020" y="1813504"/>
            <a:ext cx="9296400" cy="3810000"/>
          </a:xfrm>
          <a:prstGeom prst="roundRect">
            <a:avLst>
              <a:gd name="adj" fmla="val 7204"/>
            </a:avLst>
          </a:prstGeom>
          <a:solidFill>
            <a:srgbClr val="FEB6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Rectangle: Rounded Corners 71">
            <a:extLst>
              <a:ext uri="{FF2B5EF4-FFF2-40B4-BE49-F238E27FC236}">
                <a16:creationId xmlns:a16="http://schemas.microsoft.com/office/drawing/2014/main" id="{491E32A4-63AB-4923-B272-2AAD8293BCAB}"/>
              </a:ext>
            </a:extLst>
          </p:cNvPr>
          <p:cNvSpPr/>
          <p:nvPr/>
        </p:nvSpPr>
        <p:spPr>
          <a:xfrm>
            <a:off x="1470779" y="2624706"/>
            <a:ext cx="4256441" cy="2590800"/>
          </a:xfrm>
          <a:prstGeom prst="roundRect">
            <a:avLst>
              <a:gd name="adj" fmla="val 7204"/>
            </a:avLst>
          </a:prstGeom>
          <a:solidFill>
            <a:srgbClr val="D9EE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3" name="Picture 72">
            <a:extLst>
              <a:ext uri="{FF2B5EF4-FFF2-40B4-BE49-F238E27FC236}">
                <a16:creationId xmlns:a16="http://schemas.microsoft.com/office/drawing/2014/main" id="{35D91CBB-E047-4C5D-865E-440561C30B1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836819" y="4259263"/>
            <a:ext cx="1143000" cy="1143000"/>
          </a:xfrm>
          <a:prstGeom prst="rect">
            <a:avLst/>
          </a:prstGeom>
        </p:spPr>
      </p:pic>
      <p:sp>
        <p:nvSpPr>
          <p:cNvPr id="76" name="Rectangle: Rounded Corners 75">
            <a:extLst>
              <a:ext uri="{FF2B5EF4-FFF2-40B4-BE49-F238E27FC236}">
                <a16:creationId xmlns:a16="http://schemas.microsoft.com/office/drawing/2014/main" id="{B2DEB69B-C0D4-4051-B577-23F85CD51C16}"/>
              </a:ext>
            </a:extLst>
          </p:cNvPr>
          <p:cNvSpPr/>
          <p:nvPr/>
        </p:nvSpPr>
        <p:spPr>
          <a:xfrm>
            <a:off x="1828344" y="1592714"/>
            <a:ext cx="1752599" cy="464686"/>
          </a:xfrm>
          <a:prstGeom prst="roundRect">
            <a:avLst>
              <a:gd name="adj" fmla="val 27775"/>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Untrusted UI</a:t>
            </a:r>
          </a:p>
        </p:txBody>
      </p:sp>
      <p:sp>
        <p:nvSpPr>
          <p:cNvPr id="77" name="Rectangle: Rounded Corners 76">
            <a:extLst>
              <a:ext uri="{FF2B5EF4-FFF2-40B4-BE49-F238E27FC236}">
                <a16:creationId xmlns:a16="http://schemas.microsoft.com/office/drawing/2014/main" id="{B586D999-0B12-48E3-B1D2-A886D5B7F930}"/>
              </a:ext>
            </a:extLst>
          </p:cNvPr>
          <p:cNvSpPr/>
          <p:nvPr/>
        </p:nvSpPr>
        <p:spPr>
          <a:xfrm>
            <a:off x="1828344" y="2422526"/>
            <a:ext cx="1752599" cy="464686"/>
          </a:xfrm>
          <a:prstGeom prst="roundRect">
            <a:avLst>
              <a:gd name="adj" fmla="val 27775"/>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Trusted UI</a:t>
            </a:r>
          </a:p>
        </p:txBody>
      </p:sp>
      <p:sp>
        <p:nvSpPr>
          <p:cNvPr id="80" name="Rectangle 79">
            <a:extLst>
              <a:ext uri="{FF2B5EF4-FFF2-40B4-BE49-F238E27FC236}">
                <a16:creationId xmlns:a16="http://schemas.microsoft.com/office/drawing/2014/main" id="{B349338B-FA34-4770-A734-3E679EC32A36}"/>
              </a:ext>
            </a:extLst>
          </p:cNvPr>
          <p:cNvSpPr/>
          <p:nvPr/>
        </p:nvSpPr>
        <p:spPr>
          <a:xfrm>
            <a:off x="6246019" y="3208997"/>
            <a:ext cx="3887603" cy="461665"/>
          </a:xfrm>
          <a:prstGeom prst="rect">
            <a:avLst/>
          </a:prstGeom>
        </p:spPr>
        <p:txBody>
          <a:bodyPr wrap="none">
            <a:spAutoFit/>
          </a:bodyPr>
          <a:lstStyle/>
          <a:p>
            <a:r>
              <a:rPr lang="en-US" sz="2400" b="1" dirty="0"/>
              <a:t>Put 1 in front of all inputs</a:t>
            </a:r>
          </a:p>
        </p:txBody>
      </p:sp>
    </p:spTree>
    <p:extLst>
      <p:ext uri="{BB962C8B-B14F-4D97-AF65-F5344CB8AC3E}">
        <p14:creationId xmlns:p14="http://schemas.microsoft.com/office/powerpoint/2010/main" val="238852527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C0CE1874-9A30-47E4-B020-EF44B7C33901}"/>
              </a:ext>
            </a:extLst>
          </p:cNvPr>
          <p:cNvSpPr>
            <a:spLocks noGrp="1"/>
          </p:cNvSpPr>
          <p:nvPr>
            <p:ph type="dt" sz="half" idx="10"/>
          </p:nvPr>
        </p:nvSpPr>
        <p:spPr/>
        <p:txBody>
          <a:bodyPr/>
          <a:lstStyle/>
          <a:p>
            <a:fld id="{2E351574-DE3B-48D4-BB21-472FD18DCB9D}" type="datetime1">
              <a:rPr lang="en-US" smtClean="0"/>
              <a:t>6/8/2021</a:t>
            </a:fld>
            <a:endParaRPr lang="en-GB" dirty="0"/>
          </a:p>
        </p:txBody>
      </p:sp>
      <p:sp>
        <p:nvSpPr>
          <p:cNvPr id="4" name="Footer Placeholder 3">
            <a:extLst>
              <a:ext uri="{FF2B5EF4-FFF2-40B4-BE49-F238E27FC236}">
                <a16:creationId xmlns:a16="http://schemas.microsoft.com/office/drawing/2014/main" id="{08681454-A859-4E0C-B5D1-738C8C228254}"/>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D31BFAE-D46B-4CB2-AC1D-D068F2FFFED7}"/>
              </a:ext>
            </a:extLst>
          </p:cNvPr>
          <p:cNvSpPr>
            <a:spLocks noGrp="1"/>
          </p:cNvSpPr>
          <p:nvPr>
            <p:ph type="sldNum" sz="quarter" idx="12"/>
          </p:nvPr>
        </p:nvSpPr>
        <p:spPr/>
        <p:txBody>
          <a:bodyPr/>
          <a:lstStyle/>
          <a:p>
            <a:fld id="{6C6AE60A-B69C-4790-82F7-3882EDF23186}" type="slidenum">
              <a:rPr lang="en-GB" smtClean="0"/>
              <a:t>44</a:t>
            </a:fld>
            <a:endParaRPr lang="en-GB" dirty="0"/>
          </a:p>
        </p:txBody>
      </p:sp>
      <p:sp>
        <p:nvSpPr>
          <p:cNvPr id="6" name="Title 5">
            <a:extLst>
              <a:ext uri="{FF2B5EF4-FFF2-40B4-BE49-F238E27FC236}">
                <a16:creationId xmlns:a16="http://schemas.microsoft.com/office/drawing/2014/main" id="{4CC04088-F80F-4A8E-932C-3B20B67F34A8}"/>
              </a:ext>
            </a:extLst>
          </p:cNvPr>
          <p:cNvSpPr>
            <a:spLocks noGrp="1"/>
          </p:cNvSpPr>
          <p:nvPr>
            <p:ph type="title"/>
          </p:nvPr>
        </p:nvSpPr>
        <p:spPr>
          <a:xfrm>
            <a:off x="323850" y="620714"/>
            <a:ext cx="11537950" cy="972000"/>
          </a:xfrm>
        </p:spPr>
        <p:txBody>
          <a:bodyPr/>
          <a:lstStyle/>
          <a:p>
            <a:r>
              <a:rPr lang="en-US" dirty="0"/>
              <a:t>User Attention for Integrity</a:t>
            </a:r>
          </a:p>
        </p:txBody>
      </p:sp>
      <p:sp>
        <p:nvSpPr>
          <p:cNvPr id="71" name="Rectangle: Rounded Corners 70">
            <a:extLst>
              <a:ext uri="{FF2B5EF4-FFF2-40B4-BE49-F238E27FC236}">
                <a16:creationId xmlns:a16="http://schemas.microsoft.com/office/drawing/2014/main" id="{408E28A9-8565-461A-8BF6-25D72547B171}"/>
              </a:ext>
            </a:extLst>
          </p:cNvPr>
          <p:cNvSpPr/>
          <p:nvPr/>
        </p:nvSpPr>
        <p:spPr>
          <a:xfrm>
            <a:off x="1064419" y="1828800"/>
            <a:ext cx="9296400" cy="3810000"/>
          </a:xfrm>
          <a:prstGeom prst="roundRect">
            <a:avLst>
              <a:gd name="adj" fmla="val 7204"/>
            </a:avLst>
          </a:prstGeom>
          <a:solidFill>
            <a:srgbClr val="FEB6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3" name="Picture 72">
            <a:extLst>
              <a:ext uri="{FF2B5EF4-FFF2-40B4-BE49-F238E27FC236}">
                <a16:creationId xmlns:a16="http://schemas.microsoft.com/office/drawing/2014/main" id="{35D91CBB-E047-4C5D-865E-440561C30B1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36819" y="4259263"/>
            <a:ext cx="1143000" cy="1143000"/>
          </a:xfrm>
          <a:prstGeom prst="rect">
            <a:avLst/>
          </a:prstGeom>
        </p:spPr>
      </p:pic>
      <p:sp>
        <p:nvSpPr>
          <p:cNvPr id="76" name="Rectangle: Rounded Corners 75">
            <a:extLst>
              <a:ext uri="{FF2B5EF4-FFF2-40B4-BE49-F238E27FC236}">
                <a16:creationId xmlns:a16="http://schemas.microsoft.com/office/drawing/2014/main" id="{B2DEB69B-C0D4-4051-B577-23F85CD51C16}"/>
              </a:ext>
            </a:extLst>
          </p:cNvPr>
          <p:cNvSpPr/>
          <p:nvPr/>
        </p:nvSpPr>
        <p:spPr>
          <a:xfrm>
            <a:off x="1828344" y="1592714"/>
            <a:ext cx="1752599" cy="464686"/>
          </a:xfrm>
          <a:prstGeom prst="roundRect">
            <a:avLst>
              <a:gd name="adj" fmla="val 27775"/>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Untrusted UI</a:t>
            </a:r>
          </a:p>
        </p:txBody>
      </p:sp>
      <p:sp>
        <p:nvSpPr>
          <p:cNvPr id="11" name="Rectangle 10">
            <a:extLst>
              <a:ext uri="{FF2B5EF4-FFF2-40B4-BE49-F238E27FC236}">
                <a16:creationId xmlns:a16="http://schemas.microsoft.com/office/drawing/2014/main" id="{7E2F144E-5090-4CB4-A404-0699486E133D}"/>
              </a:ext>
            </a:extLst>
          </p:cNvPr>
          <p:cNvSpPr/>
          <p:nvPr/>
        </p:nvSpPr>
        <p:spPr>
          <a:xfrm>
            <a:off x="794" y="-381000"/>
            <a:ext cx="12187238" cy="7315200"/>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Rectangle: Rounded Corners 71">
            <a:extLst>
              <a:ext uri="{FF2B5EF4-FFF2-40B4-BE49-F238E27FC236}">
                <a16:creationId xmlns:a16="http://schemas.microsoft.com/office/drawing/2014/main" id="{491E32A4-63AB-4923-B272-2AAD8293BCAB}"/>
              </a:ext>
            </a:extLst>
          </p:cNvPr>
          <p:cNvSpPr/>
          <p:nvPr/>
        </p:nvSpPr>
        <p:spPr>
          <a:xfrm>
            <a:off x="1470779" y="2624706"/>
            <a:ext cx="4256441" cy="2590800"/>
          </a:xfrm>
          <a:prstGeom prst="roundRect">
            <a:avLst>
              <a:gd name="adj" fmla="val 7204"/>
            </a:avLst>
          </a:prstGeom>
          <a:solidFill>
            <a:srgbClr val="D9EE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77" name="Rectangle: Rounded Corners 76">
            <a:extLst>
              <a:ext uri="{FF2B5EF4-FFF2-40B4-BE49-F238E27FC236}">
                <a16:creationId xmlns:a16="http://schemas.microsoft.com/office/drawing/2014/main" id="{B586D999-0B12-48E3-B1D2-A886D5B7F930}"/>
              </a:ext>
            </a:extLst>
          </p:cNvPr>
          <p:cNvSpPr/>
          <p:nvPr/>
        </p:nvSpPr>
        <p:spPr>
          <a:xfrm>
            <a:off x="1828344" y="2422526"/>
            <a:ext cx="1752599" cy="464686"/>
          </a:xfrm>
          <a:prstGeom prst="roundRect">
            <a:avLst>
              <a:gd name="adj" fmla="val 27775"/>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Trusted UI</a:t>
            </a:r>
          </a:p>
        </p:txBody>
      </p:sp>
      <p:sp>
        <p:nvSpPr>
          <p:cNvPr id="15" name="Rectangle 14">
            <a:extLst>
              <a:ext uri="{FF2B5EF4-FFF2-40B4-BE49-F238E27FC236}">
                <a16:creationId xmlns:a16="http://schemas.microsoft.com/office/drawing/2014/main" id="{8B0D3A10-FA10-4177-A45A-41FDED5962AD}"/>
              </a:ext>
            </a:extLst>
          </p:cNvPr>
          <p:cNvSpPr/>
          <p:nvPr/>
        </p:nvSpPr>
        <p:spPr>
          <a:xfrm>
            <a:off x="6246019" y="3208997"/>
            <a:ext cx="3887603" cy="461665"/>
          </a:xfrm>
          <a:prstGeom prst="rect">
            <a:avLst/>
          </a:prstGeom>
        </p:spPr>
        <p:txBody>
          <a:bodyPr wrap="none">
            <a:spAutoFit/>
          </a:bodyPr>
          <a:lstStyle/>
          <a:p>
            <a:r>
              <a:rPr lang="en-US" sz="2400" b="1" dirty="0"/>
              <a:t>Put 1 in front of all inputs</a:t>
            </a:r>
          </a:p>
        </p:txBody>
      </p:sp>
    </p:spTree>
    <p:extLst>
      <p:ext uri="{BB962C8B-B14F-4D97-AF65-F5344CB8AC3E}">
        <p14:creationId xmlns:p14="http://schemas.microsoft.com/office/powerpoint/2010/main" val="5068391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C0CE1874-9A30-47E4-B020-EF44B7C33901}"/>
              </a:ext>
            </a:extLst>
          </p:cNvPr>
          <p:cNvSpPr>
            <a:spLocks noGrp="1"/>
          </p:cNvSpPr>
          <p:nvPr>
            <p:ph type="dt" sz="half" idx="10"/>
          </p:nvPr>
        </p:nvSpPr>
        <p:spPr/>
        <p:txBody>
          <a:bodyPr/>
          <a:lstStyle/>
          <a:p>
            <a:fld id="{2E351574-DE3B-48D4-BB21-472FD18DCB9D}" type="datetime1">
              <a:rPr lang="en-US" smtClean="0"/>
              <a:t>6/8/2021</a:t>
            </a:fld>
            <a:endParaRPr lang="en-GB" dirty="0"/>
          </a:p>
        </p:txBody>
      </p:sp>
      <p:sp>
        <p:nvSpPr>
          <p:cNvPr id="4" name="Footer Placeholder 3">
            <a:extLst>
              <a:ext uri="{FF2B5EF4-FFF2-40B4-BE49-F238E27FC236}">
                <a16:creationId xmlns:a16="http://schemas.microsoft.com/office/drawing/2014/main" id="{08681454-A859-4E0C-B5D1-738C8C228254}"/>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D31BFAE-D46B-4CB2-AC1D-D068F2FFFED7}"/>
              </a:ext>
            </a:extLst>
          </p:cNvPr>
          <p:cNvSpPr>
            <a:spLocks noGrp="1"/>
          </p:cNvSpPr>
          <p:nvPr>
            <p:ph type="sldNum" sz="quarter" idx="12"/>
          </p:nvPr>
        </p:nvSpPr>
        <p:spPr/>
        <p:txBody>
          <a:bodyPr/>
          <a:lstStyle/>
          <a:p>
            <a:fld id="{6C6AE60A-B69C-4790-82F7-3882EDF23186}" type="slidenum">
              <a:rPr lang="en-GB" smtClean="0"/>
              <a:t>45</a:t>
            </a:fld>
            <a:endParaRPr lang="en-GB" dirty="0"/>
          </a:p>
        </p:txBody>
      </p:sp>
      <p:sp>
        <p:nvSpPr>
          <p:cNvPr id="6" name="Title 5">
            <a:extLst>
              <a:ext uri="{FF2B5EF4-FFF2-40B4-BE49-F238E27FC236}">
                <a16:creationId xmlns:a16="http://schemas.microsoft.com/office/drawing/2014/main" id="{4CC04088-F80F-4A8E-932C-3B20B67F34A8}"/>
              </a:ext>
            </a:extLst>
          </p:cNvPr>
          <p:cNvSpPr>
            <a:spLocks noGrp="1"/>
          </p:cNvSpPr>
          <p:nvPr>
            <p:ph type="title"/>
          </p:nvPr>
        </p:nvSpPr>
        <p:spPr>
          <a:xfrm>
            <a:off x="323850" y="620714"/>
            <a:ext cx="11537950" cy="972000"/>
          </a:xfrm>
        </p:spPr>
        <p:txBody>
          <a:bodyPr/>
          <a:lstStyle/>
          <a:p>
            <a:r>
              <a:rPr lang="en-US" dirty="0"/>
              <a:t>User Attention for Integrity</a:t>
            </a:r>
          </a:p>
        </p:txBody>
      </p:sp>
      <p:sp>
        <p:nvSpPr>
          <p:cNvPr id="11" name="Rectangle 10">
            <a:extLst>
              <a:ext uri="{FF2B5EF4-FFF2-40B4-BE49-F238E27FC236}">
                <a16:creationId xmlns:a16="http://schemas.microsoft.com/office/drawing/2014/main" id="{7E2F144E-5090-4CB4-A404-0699486E133D}"/>
              </a:ext>
            </a:extLst>
          </p:cNvPr>
          <p:cNvSpPr/>
          <p:nvPr/>
        </p:nvSpPr>
        <p:spPr>
          <a:xfrm>
            <a:off x="0" y="0"/>
            <a:ext cx="12187238" cy="6858000"/>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 name="Rectangle: Rounded Corners 70">
            <a:extLst>
              <a:ext uri="{FF2B5EF4-FFF2-40B4-BE49-F238E27FC236}">
                <a16:creationId xmlns:a16="http://schemas.microsoft.com/office/drawing/2014/main" id="{408E28A9-8565-461A-8BF6-25D72547B171}"/>
              </a:ext>
            </a:extLst>
          </p:cNvPr>
          <p:cNvSpPr/>
          <p:nvPr/>
        </p:nvSpPr>
        <p:spPr>
          <a:xfrm>
            <a:off x="1064419" y="1828800"/>
            <a:ext cx="9296400" cy="3810000"/>
          </a:xfrm>
          <a:prstGeom prst="roundRect">
            <a:avLst>
              <a:gd name="adj" fmla="val 7204"/>
            </a:avLst>
          </a:prstGeom>
          <a:solidFill>
            <a:srgbClr val="FEB6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3" name="Picture 72">
            <a:extLst>
              <a:ext uri="{FF2B5EF4-FFF2-40B4-BE49-F238E27FC236}">
                <a16:creationId xmlns:a16="http://schemas.microsoft.com/office/drawing/2014/main" id="{35D91CBB-E047-4C5D-865E-440561C30B1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36819" y="4259263"/>
            <a:ext cx="1143000" cy="1143000"/>
          </a:xfrm>
          <a:prstGeom prst="rect">
            <a:avLst/>
          </a:prstGeom>
        </p:spPr>
      </p:pic>
      <p:sp>
        <p:nvSpPr>
          <p:cNvPr id="76" name="Rectangle: Rounded Corners 75">
            <a:extLst>
              <a:ext uri="{FF2B5EF4-FFF2-40B4-BE49-F238E27FC236}">
                <a16:creationId xmlns:a16="http://schemas.microsoft.com/office/drawing/2014/main" id="{B2DEB69B-C0D4-4051-B577-23F85CD51C16}"/>
              </a:ext>
            </a:extLst>
          </p:cNvPr>
          <p:cNvSpPr/>
          <p:nvPr/>
        </p:nvSpPr>
        <p:spPr>
          <a:xfrm>
            <a:off x="1828344" y="1592714"/>
            <a:ext cx="1752599" cy="464686"/>
          </a:xfrm>
          <a:prstGeom prst="roundRect">
            <a:avLst>
              <a:gd name="adj" fmla="val 27775"/>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Untrusted UI</a:t>
            </a:r>
          </a:p>
        </p:txBody>
      </p:sp>
      <p:sp>
        <p:nvSpPr>
          <p:cNvPr id="72" name="Rectangle: Rounded Corners 71">
            <a:extLst>
              <a:ext uri="{FF2B5EF4-FFF2-40B4-BE49-F238E27FC236}">
                <a16:creationId xmlns:a16="http://schemas.microsoft.com/office/drawing/2014/main" id="{491E32A4-63AB-4923-B272-2AAD8293BCAB}"/>
              </a:ext>
            </a:extLst>
          </p:cNvPr>
          <p:cNvSpPr/>
          <p:nvPr/>
        </p:nvSpPr>
        <p:spPr>
          <a:xfrm>
            <a:off x="1470779" y="2624706"/>
            <a:ext cx="4256441" cy="2590800"/>
          </a:xfrm>
          <a:prstGeom prst="roundRect">
            <a:avLst>
              <a:gd name="adj" fmla="val 7204"/>
            </a:avLst>
          </a:prstGeom>
          <a:solidFill>
            <a:srgbClr val="D9EE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Rounded Corners 76">
            <a:extLst>
              <a:ext uri="{FF2B5EF4-FFF2-40B4-BE49-F238E27FC236}">
                <a16:creationId xmlns:a16="http://schemas.microsoft.com/office/drawing/2014/main" id="{B586D999-0B12-48E3-B1D2-A886D5B7F930}"/>
              </a:ext>
            </a:extLst>
          </p:cNvPr>
          <p:cNvSpPr/>
          <p:nvPr/>
        </p:nvSpPr>
        <p:spPr>
          <a:xfrm>
            <a:off x="1828344" y="2422526"/>
            <a:ext cx="1752599" cy="464686"/>
          </a:xfrm>
          <a:prstGeom prst="roundRect">
            <a:avLst>
              <a:gd name="adj" fmla="val 27775"/>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Trusted UI</a:t>
            </a:r>
          </a:p>
        </p:txBody>
      </p:sp>
      <p:sp>
        <p:nvSpPr>
          <p:cNvPr id="15" name="Rectangle 14">
            <a:extLst>
              <a:ext uri="{FF2B5EF4-FFF2-40B4-BE49-F238E27FC236}">
                <a16:creationId xmlns:a16="http://schemas.microsoft.com/office/drawing/2014/main" id="{56D05161-DEFD-4507-AB6A-0DE716ADEE95}"/>
              </a:ext>
            </a:extLst>
          </p:cNvPr>
          <p:cNvSpPr/>
          <p:nvPr/>
        </p:nvSpPr>
        <p:spPr>
          <a:xfrm>
            <a:off x="6246019" y="3208997"/>
            <a:ext cx="3887603" cy="461665"/>
          </a:xfrm>
          <a:prstGeom prst="rect">
            <a:avLst/>
          </a:prstGeom>
        </p:spPr>
        <p:txBody>
          <a:bodyPr wrap="none">
            <a:spAutoFit/>
          </a:bodyPr>
          <a:lstStyle/>
          <a:p>
            <a:r>
              <a:rPr lang="en-US" sz="2400" b="1" dirty="0"/>
              <a:t>Put 1 in front of all inputs</a:t>
            </a:r>
          </a:p>
        </p:txBody>
      </p:sp>
    </p:spTree>
    <p:extLst>
      <p:ext uri="{BB962C8B-B14F-4D97-AF65-F5344CB8AC3E}">
        <p14:creationId xmlns:p14="http://schemas.microsoft.com/office/powerpoint/2010/main" val="318784902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80469" y="1719488"/>
            <a:ext cx="11537950" cy="4210046"/>
          </a:xfrm>
        </p:spPr>
        <p:txBody>
          <a:bodyPr/>
          <a:lstStyle/>
          <a:p>
            <a:r>
              <a:rPr lang="en-US" dirty="0"/>
              <a:t>Output Integrity: Low cognitive load</a:t>
            </a:r>
          </a:p>
          <a:p>
            <a:pPr marL="0" indent="0">
              <a:buNone/>
            </a:pPr>
            <a:endParaRPr lang="en-US" dirty="0"/>
          </a:p>
          <a:p>
            <a:r>
              <a:rPr lang="en-US" dirty="0"/>
              <a:t>Several existing mechanisms</a:t>
            </a:r>
          </a:p>
          <a:p>
            <a:pPr lvl="1"/>
            <a:endParaRPr lang="en-US" dirty="0"/>
          </a:p>
        </p:txBody>
      </p:sp>
      <p:sp>
        <p:nvSpPr>
          <p:cNvPr id="3" name="Date Placeholder 2"/>
          <p:cNvSpPr>
            <a:spLocks noGrp="1"/>
          </p:cNvSpPr>
          <p:nvPr>
            <p:ph type="dt" sz="half" idx="10"/>
          </p:nvPr>
        </p:nvSpPr>
        <p:spPr/>
        <p:txBody>
          <a:bodyPr/>
          <a:lstStyle/>
          <a:p>
            <a:fld id="{513D04BB-AE21-41EF-B9FF-32200CD68368}" type="datetime1">
              <a:rPr lang="en-US" smtClean="0"/>
              <a:t>6/8/2021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46</a:t>
            </a:fld>
            <a:endParaRPr lang="en-GB" dirty="0"/>
          </a:p>
        </p:txBody>
      </p:sp>
      <p:sp>
        <p:nvSpPr>
          <p:cNvPr id="6" name="Title 5"/>
          <p:cNvSpPr>
            <a:spLocks noGrp="1"/>
          </p:cNvSpPr>
          <p:nvPr>
            <p:ph type="title"/>
          </p:nvPr>
        </p:nvSpPr>
        <p:spPr/>
        <p:txBody>
          <a:bodyPr/>
          <a:lstStyle/>
          <a:p>
            <a:r>
              <a:rPr lang="en-US" dirty="0"/>
              <a:t>Grabbing User Attention</a:t>
            </a:r>
          </a:p>
        </p:txBody>
      </p:sp>
      <p:grpSp>
        <p:nvGrpSpPr>
          <p:cNvPr id="7" name="Group 6"/>
          <p:cNvGrpSpPr/>
          <p:nvPr/>
        </p:nvGrpSpPr>
        <p:grpSpPr>
          <a:xfrm>
            <a:off x="302419" y="1592714"/>
            <a:ext cx="1524000" cy="1524000"/>
            <a:chOff x="6704915" y="2807638"/>
            <a:chExt cx="1524000" cy="1524000"/>
          </a:xfrm>
        </p:grpSpPr>
        <p:sp>
          <p:nvSpPr>
            <p:cNvPr id="8" name="Oval 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sp>
        <p:nvSpPr>
          <p:cNvPr id="10" name="TextBox 9"/>
          <p:cNvSpPr txBox="1"/>
          <p:nvPr/>
        </p:nvSpPr>
        <p:spPr>
          <a:xfrm>
            <a:off x="7617619" y="5029200"/>
            <a:ext cx="2967479" cy="369332"/>
          </a:xfrm>
          <a:prstGeom prst="rect">
            <a:avLst/>
          </a:prstGeom>
          <a:noFill/>
        </p:spPr>
        <p:txBody>
          <a:bodyPr wrap="none" rtlCol="0">
            <a:spAutoFit/>
          </a:bodyPr>
          <a:lstStyle/>
          <a:p>
            <a:r>
              <a:rPr lang="en-US" b="1" dirty="0">
                <a:solidFill>
                  <a:srgbClr val="FF0000"/>
                </a:solidFill>
              </a:rPr>
              <a:t>Put 1 in front of all inputs</a:t>
            </a:r>
          </a:p>
        </p:txBody>
      </p:sp>
      <p:sp>
        <p:nvSpPr>
          <p:cNvPr id="11" name="Rectangle 10"/>
          <p:cNvSpPr/>
          <p:nvPr/>
        </p:nvSpPr>
        <p:spPr>
          <a:xfrm>
            <a:off x="99379" y="3135868"/>
            <a:ext cx="1930080" cy="369332"/>
          </a:xfrm>
          <a:prstGeom prst="rect">
            <a:avLst/>
          </a:prstGeom>
        </p:spPr>
        <p:txBody>
          <a:bodyPr wrap="none">
            <a:spAutoFit/>
          </a:bodyPr>
          <a:lstStyle/>
          <a:p>
            <a:r>
              <a:rPr lang="en-US" dirty="0">
                <a:solidFill>
                  <a:prstClr val="black"/>
                </a:solidFill>
                <a:latin typeface="Calibri" panose="020F0502020204030204"/>
              </a:rPr>
              <a:t>Low cognitive load</a:t>
            </a:r>
          </a:p>
        </p:txBody>
      </p:sp>
    </p:spTree>
    <p:extLst>
      <p:ext uri="{BB962C8B-B14F-4D97-AF65-F5344CB8AC3E}">
        <p14:creationId xmlns:p14="http://schemas.microsoft.com/office/powerpoint/2010/main" val="94525640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fade">
                                      <p:cBhvr>
                                        <p:cTn id="12" dur="500"/>
                                        <p:tgtEl>
                                          <p:spTgt spid="2">
                                            <p:txEl>
                                              <p:pRg st="2" end="2"/>
                                            </p:txEl>
                                          </p:spTgt>
                                        </p:tgtEl>
                                      </p:cBhvr>
                                    </p:animEffect>
                                  </p:childTnLst>
                                </p:cTn>
                              </p:par>
                            </p:childTnLst>
                          </p:cTn>
                        </p:par>
                        <p:par>
                          <p:cTn id="13" fill="hold">
                            <p:stCondLst>
                              <p:cond delay="500"/>
                            </p:stCondLst>
                            <p:childTnLst>
                              <p:par>
                                <p:cTn id="14" presetID="1" presetClass="entr" presetSubtype="0" fill="hold" grpId="0" nodeType="afterEffect">
                                  <p:stCondLst>
                                    <p:cond delay="0"/>
                                  </p:stCondLst>
                                  <p:childTnLst>
                                    <p:set>
                                      <p:cBhvr>
                                        <p:cTn id="15" dur="1" fill="hold">
                                          <p:stCondLst>
                                            <p:cond delay="0"/>
                                          </p:stCondLst>
                                        </p:cTn>
                                        <p:tgtEl>
                                          <p:spTgt spid="10"/>
                                        </p:tgtEl>
                                        <p:attrNameLst>
                                          <p:attrName>style.visibility</p:attrName>
                                        </p:attrNameLst>
                                      </p:cBhvr>
                                      <p:to>
                                        <p:strVal val="visible"/>
                                      </p:to>
                                    </p:set>
                                  </p:childTnLst>
                                </p:cTn>
                              </p:par>
                              <p:par>
                                <p:cTn id="16" presetID="27" presetClass="emph" presetSubtype="0" repeatCount="indefinite" fill="remove" grpId="1" nodeType="withEffect">
                                  <p:stCondLst>
                                    <p:cond delay="0"/>
                                  </p:stCondLst>
                                  <p:childTnLst>
                                    <p:animClr clrSpc="rgb" dir="cw">
                                      <p:cBhvr override="childStyle">
                                        <p:cTn id="17" dur="250" autoRev="1" fill="remove"/>
                                        <p:tgtEl>
                                          <p:spTgt spid="10"/>
                                        </p:tgtEl>
                                        <p:attrNameLst>
                                          <p:attrName>style.color</p:attrName>
                                        </p:attrNameLst>
                                      </p:cBhvr>
                                      <p:to>
                                        <a:srgbClr val="FFD647"/>
                                      </p:to>
                                    </p:animClr>
                                    <p:animClr clrSpc="rgb" dir="cw">
                                      <p:cBhvr>
                                        <p:cTn id="18" dur="250" autoRev="1" fill="remove"/>
                                        <p:tgtEl>
                                          <p:spTgt spid="10"/>
                                        </p:tgtEl>
                                        <p:attrNameLst>
                                          <p:attrName>fillcolor</p:attrName>
                                        </p:attrNameLst>
                                      </p:cBhvr>
                                      <p:to>
                                        <a:srgbClr val="FFD647"/>
                                      </p:to>
                                    </p:animClr>
                                    <p:set>
                                      <p:cBhvr>
                                        <p:cTn id="19" dur="250" autoRev="1" fill="remove"/>
                                        <p:tgtEl>
                                          <p:spTgt spid="10"/>
                                        </p:tgtEl>
                                        <p:attrNameLst>
                                          <p:attrName>fill.type</p:attrName>
                                        </p:attrNameLst>
                                      </p:cBhvr>
                                      <p:to>
                                        <p:strVal val="solid"/>
                                      </p:to>
                                    </p:set>
                                    <p:set>
                                      <p:cBhvr>
                                        <p:cTn id="20" dur="250" autoRev="1" fill="remove"/>
                                        <p:tgtEl>
                                          <p:spTgt spid="10"/>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10" grpId="0"/>
      <p:bldP spid="10" grpId="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3C76101A-A129-604B-814A-52543C534888}"/>
              </a:ext>
            </a:extLst>
          </p:cNvPr>
          <p:cNvSpPr txBox="1"/>
          <p:nvPr/>
        </p:nvSpPr>
        <p:spPr>
          <a:xfrm>
            <a:off x="7617619" y="5029200"/>
            <a:ext cx="2967479" cy="369332"/>
          </a:xfrm>
          <a:prstGeom prst="rect">
            <a:avLst/>
          </a:prstGeom>
          <a:noFill/>
        </p:spPr>
        <p:txBody>
          <a:bodyPr wrap="none" rtlCol="0">
            <a:spAutoFit/>
          </a:bodyPr>
          <a:lstStyle/>
          <a:p>
            <a:r>
              <a:rPr lang="en-US" b="1" dirty="0">
                <a:solidFill>
                  <a:srgbClr val="FF0000"/>
                </a:solidFill>
              </a:rPr>
              <a:t>Put 1 in front of all inputs</a:t>
            </a:r>
          </a:p>
        </p:txBody>
      </p:sp>
      <p:sp>
        <p:nvSpPr>
          <p:cNvPr id="15" name="Rectangle 14"/>
          <p:cNvSpPr/>
          <p:nvPr/>
        </p:nvSpPr>
        <p:spPr>
          <a:xfrm>
            <a:off x="99379" y="3135868"/>
            <a:ext cx="1930080" cy="369332"/>
          </a:xfrm>
          <a:prstGeom prst="rect">
            <a:avLst/>
          </a:prstGeom>
        </p:spPr>
        <p:txBody>
          <a:bodyPr wrap="none">
            <a:spAutoFit/>
          </a:bodyPr>
          <a:lstStyle/>
          <a:p>
            <a:r>
              <a:rPr lang="en-US" dirty="0">
                <a:solidFill>
                  <a:prstClr val="black"/>
                </a:solidFill>
                <a:latin typeface="Calibri" panose="020F0502020204030204"/>
              </a:rPr>
              <a:t>Low cognitive load</a:t>
            </a:r>
          </a:p>
        </p:txBody>
      </p:sp>
      <p:sp>
        <p:nvSpPr>
          <p:cNvPr id="2" name="Content Placeholder 1"/>
          <p:cNvSpPr>
            <a:spLocks noGrp="1"/>
          </p:cNvSpPr>
          <p:nvPr>
            <p:ph idx="1"/>
          </p:nvPr>
        </p:nvSpPr>
        <p:spPr>
          <a:xfrm>
            <a:off x="2480469" y="1719488"/>
            <a:ext cx="11537950" cy="4210046"/>
          </a:xfrm>
        </p:spPr>
        <p:txBody>
          <a:bodyPr/>
          <a:lstStyle/>
          <a:p>
            <a:r>
              <a:rPr lang="en-US" dirty="0"/>
              <a:t>Output Integrity: Low cognitive load</a:t>
            </a:r>
          </a:p>
          <a:p>
            <a:pPr marL="0" indent="0">
              <a:buNone/>
            </a:pPr>
            <a:endParaRPr lang="en-US" dirty="0"/>
          </a:p>
          <a:p>
            <a:r>
              <a:rPr lang="en-US" dirty="0"/>
              <a:t>Several existing mechanisms</a:t>
            </a:r>
          </a:p>
          <a:p>
            <a:pPr lvl="1"/>
            <a:r>
              <a:rPr lang="en-US" dirty="0" err="1"/>
              <a:t>Lightbox</a:t>
            </a:r>
            <a:endParaRPr lang="en-US" dirty="0"/>
          </a:p>
        </p:txBody>
      </p:sp>
      <p:sp>
        <p:nvSpPr>
          <p:cNvPr id="3" name="Date Placeholder 2"/>
          <p:cNvSpPr>
            <a:spLocks noGrp="1"/>
          </p:cNvSpPr>
          <p:nvPr>
            <p:ph type="dt" sz="half" idx="10"/>
          </p:nvPr>
        </p:nvSpPr>
        <p:spPr/>
        <p:txBody>
          <a:bodyPr/>
          <a:lstStyle/>
          <a:p>
            <a:fld id="{D9D12DE8-C000-44A3-96AF-171598F2651C}" type="datetime1">
              <a:rPr lang="en-US" smtClean="0"/>
              <a:t>6/8/2021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47</a:t>
            </a:fld>
            <a:endParaRPr lang="en-GB" dirty="0"/>
          </a:p>
        </p:txBody>
      </p:sp>
      <p:sp>
        <p:nvSpPr>
          <p:cNvPr id="6" name="Title 5"/>
          <p:cNvSpPr>
            <a:spLocks noGrp="1"/>
          </p:cNvSpPr>
          <p:nvPr>
            <p:ph type="title"/>
          </p:nvPr>
        </p:nvSpPr>
        <p:spPr/>
        <p:txBody>
          <a:bodyPr/>
          <a:lstStyle/>
          <a:p>
            <a:r>
              <a:rPr lang="en-US" dirty="0"/>
              <a:t>Grabbing User Attention</a:t>
            </a:r>
          </a:p>
        </p:txBody>
      </p:sp>
      <p:grpSp>
        <p:nvGrpSpPr>
          <p:cNvPr id="7" name="Group 6"/>
          <p:cNvGrpSpPr/>
          <p:nvPr/>
        </p:nvGrpSpPr>
        <p:grpSpPr>
          <a:xfrm>
            <a:off x="302419" y="1592714"/>
            <a:ext cx="1524000" cy="1524000"/>
            <a:chOff x="6704915" y="2807638"/>
            <a:chExt cx="1524000" cy="1524000"/>
          </a:xfrm>
        </p:grpSpPr>
        <p:sp>
          <p:nvSpPr>
            <p:cNvPr id="8" name="Oval 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sp>
        <p:nvSpPr>
          <p:cNvPr id="10" name="Rectangle 9"/>
          <p:cNvSpPr/>
          <p:nvPr/>
        </p:nvSpPr>
        <p:spPr>
          <a:xfrm>
            <a:off x="0" y="0"/>
            <a:ext cx="12187238" cy="2971800"/>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0" y="3326334"/>
            <a:ext cx="12187238" cy="3531665"/>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p:cNvSpPr/>
          <p:nvPr/>
        </p:nvSpPr>
        <p:spPr>
          <a:xfrm>
            <a:off x="4493419" y="2971801"/>
            <a:ext cx="7693819" cy="354534"/>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0" y="2971801"/>
            <a:ext cx="2893219" cy="354534"/>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2116332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mph" presetSubtype="0" repeatCount="indefinite" fill="remove" grpId="1" nodeType="afterEffect">
                                  <p:stCondLst>
                                    <p:cond delay="0"/>
                                  </p:stCondLst>
                                  <p:childTnLst>
                                    <p:animClr clrSpc="rgb" dir="cw">
                                      <p:cBhvr override="childStyle">
                                        <p:cTn id="6" dur="250" autoRev="1" fill="remove"/>
                                        <p:tgtEl>
                                          <p:spTgt spid="16"/>
                                        </p:tgtEl>
                                        <p:attrNameLst>
                                          <p:attrName>style.color</p:attrName>
                                        </p:attrNameLst>
                                      </p:cBhvr>
                                      <p:to>
                                        <a:srgbClr val="FFD647"/>
                                      </p:to>
                                    </p:animClr>
                                    <p:animClr clrSpc="rgb" dir="cw">
                                      <p:cBhvr>
                                        <p:cTn id="7" dur="250" autoRev="1" fill="remove"/>
                                        <p:tgtEl>
                                          <p:spTgt spid="16"/>
                                        </p:tgtEl>
                                        <p:attrNameLst>
                                          <p:attrName>fillcolor</p:attrName>
                                        </p:attrNameLst>
                                      </p:cBhvr>
                                      <p:to>
                                        <a:srgbClr val="FFD647"/>
                                      </p:to>
                                    </p:animClr>
                                    <p:set>
                                      <p:cBhvr>
                                        <p:cTn id="8" dur="250" autoRev="1" fill="remove"/>
                                        <p:tgtEl>
                                          <p:spTgt spid="16"/>
                                        </p:tgtEl>
                                        <p:attrNameLst>
                                          <p:attrName>fill.type</p:attrName>
                                        </p:attrNameLst>
                                      </p:cBhvr>
                                      <p:to>
                                        <p:strVal val="solid"/>
                                      </p:to>
                                    </p:set>
                                    <p:set>
                                      <p:cBhvr>
                                        <p:cTn id="9" dur="250" autoRev="1" fill="remove"/>
                                        <p:tgtEl>
                                          <p:spTgt spid="16"/>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80469" y="1719488"/>
            <a:ext cx="11537950" cy="4210046"/>
          </a:xfrm>
        </p:spPr>
        <p:txBody>
          <a:bodyPr/>
          <a:lstStyle/>
          <a:p>
            <a:r>
              <a:rPr lang="en-US" dirty="0"/>
              <a:t>Output Integrity: Low cognitive load</a:t>
            </a:r>
          </a:p>
          <a:p>
            <a:pPr marL="0" indent="0">
              <a:buNone/>
            </a:pPr>
            <a:endParaRPr lang="en-US" dirty="0"/>
          </a:p>
          <a:p>
            <a:r>
              <a:rPr lang="en-US" dirty="0"/>
              <a:t>Several existing mechanisms</a:t>
            </a:r>
          </a:p>
          <a:p>
            <a:pPr lvl="1"/>
            <a:r>
              <a:rPr lang="en-US" dirty="0" err="1"/>
              <a:t>Lightbox</a:t>
            </a:r>
            <a:endParaRPr lang="en-US" dirty="0"/>
          </a:p>
          <a:p>
            <a:pPr lvl="1"/>
            <a:r>
              <a:rPr lang="en-US" dirty="0"/>
              <a:t>Highlight</a:t>
            </a:r>
          </a:p>
        </p:txBody>
      </p:sp>
      <p:sp>
        <p:nvSpPr>
          <p:cNvPr id="3" name="Date Placeholder 2"/>
          <p:cNvSpPr>
            <a:spLocks noGrp="1"/>
          </p:cNvSpPr>
          <p:nvPr>
            <p:ph type="dt" sz="half" idx="10"/>
          </p:nvPr>
        </p:nvSpPr>
        <p:spPr/>
        <p:txBody>
          <a:bodyPr/>
          <a:lstStyle/>
          <a:p>
            <a:fld id="{FBC74BA2-121A-4860-AE42-6F8BC648F06E}" type="datetime1">
              <a:rPr lang="en-US" smtClean="0"/>
              <a:t>6/8/2021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48</a:t>
            </a:fld>
            <a:endParaRPr lang="en-GB" dirty="0"/>
          </a:p>
        </p:txBody>
      </p:sp>
      <p:sp>
        <p:nvSpPr>
          <p:cNvPr id="6" name="Title 5"/>
          <p:cNvSpPr>
            <a:spLocks noGrp="1"/>
          </p:cNvSpPr>
          <p:nvPr>
            <p:ph type="title"/>
          </p:nvPr>
        </p:nvSpPr>
        <p:spPr/>
        <p:txBody>
          <a:bodyPr/>
          <a:lstStyle/>
          <a:p>
            <a:r>
              <a:rPr lang="en-US" dirty="0"/>
              <a:t>Grabbing User Attention</a:t>
            </a:r>
          </a:p>
        </p:txBody>
      </p:sp>
      <p:grpSp>
        <p:nvGrpSpPr>
          <p:cNvPr id="7" name="Group 6"/>
          <p:cNvGrpSpPr/>
          <p:nvPr/>
        </p:nvGrpSpPr>
        <p:grpSpPr>
          <a:xfrm>
            <a:off x="302419" y="1592714"/>
            <a:ext cx="1524000" cy="1524000"/>
            <a:chOff x="6704915" y="2807638"/>
            <a:chExt cx="1524000" cy="1524000"/>
          </a:xfrm>
        </p:grpSpPr>
        <p:sp>
          <p:nvSpPr>
            <p:cNvPr id="8" name="Oval 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sp>
        <p:nvSpPr>
          <p:cNvPr id="10" name="Rectangle 9"/>
          <p:cNvSpPr/>
          <p:nvPr/>
        </p:nvSpPr>
        <p:spPr>
          <a:xfrm>
            <a:off x="3121819" y="3352800"/>
            <a:ext cx="1524000" cy="381000"/>
          </a:xfrm>
          <a:prstGeom prst="rect">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99379" y="3135868"/>
            <a:ext cx="1930080" cy="369332"/>
          </a:xfrm>
          <a:prstGeom prst="rect">
            <a:avLst/>
          </a:prstGeom>
        </p:spPr>
        <p:txBody>
          <a:bodyPr wrap="none">
            <a:spAutoFit/>
          </a:bodyPr>
          <a:lstStyle/>
          <a:p>
            <a:r>
              <a:rPr lang="en-US" dirty="0">
                <a:solidFill>
                  <a:prstClr val="black"/>
                </a:solidFill>
                <a:latin typeface="Calibri" panose="020F0502020204030204"/>
              </a:rPr>
              <a:t>Low cognitive load</a:t>
            </a:r>
          </a:p>
        </p:txBody>
      </p:sp>
      <p:sp>
        <p:nvSpPr>
          <p:cNvPr id="13" name="TextBox 12">
            <a:extLst>
              <a:ext uri="{FF2B5EF4-FFF2-40B4-BE49-F238E27FC236}">
                <a16:creationId xmlns:a16="http://schemas.microsoft.com/office/drawing/2014/main" id="{EA607CAF-5B67-8C49-A34D-D88E8E89FBDE}"/>
              </a:ext>
            </a:extLst>
          </p:cNvPr>
          <p:cNvSpPr txBox="1"/>
          <p:nvPr/>
        </p:nvSpPr>
        <p:spPr>
          <a:xfrm>
            <a:off x="7617619" y="5029200"/>
            <a:ext cx="2967479" cy="369332"/>
          </a:xfrm>
          <a:prstGeom prst="rect">
            <a:avLst/>
          </a:prstGeom>
          <a:noFill/>
        </p:spPr>
        <p:txBody>
          <a:bodyPr wrap="none" rtlCol="0">
            <a:spAutoFit/>
          </a:bodyPr>
          <a:lstStyle/>
          <a:p>
            <a:r>
              <a:rPr lang="en-US" b="1" dirty="0">
                <a:solidFill>
                  <a:srgbClr val="FF0000"/>
                </a:solidFill>
              </a:rPr>
              <a:t>Put 1 in front of all inputs</a:t>
            </a:r>
          </a:p>
        </p:txBody>
      </p:sp>
    </p:spTree>
    <p:extLst>
      <p:ext uri="{BB962C8B-B14F-4D97-AF65-F5344CB8AC3E}">
        <p14:creationId xmlns:p14="http://schemas.microsoft.com/office/powerpoint/2010/main" val="263080950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hold" grpId="0" nodeType="withEffect">
                                  <p:stCondLst>
                                    <p:cond delay="0"/>
                                  </p:stCondLst>
                                  <p:childTnLst>
                                    <p:animEffect transition="out" filter="fade">
                                      <p:cBhvr>
                                        <p:cTn id="6" dur="500" tmFilter="0, 0; .2, .5; .8, .5; 1, 0"/>
                                        <p:tgtEl>
                                          <p:spTgt spid="10"/>
                                        </p:tgtEl>
                                      </p:cBhvr>
                                    </p:animEffect>
                                    <p:animScale>
                                      <p:cBhvr>
                                        <p:cTn id="7" dur="250" autoRev="1" fill="hold"/>
                                        <p:tgtEl>
                                          <p:spTgt spid="10"/>
                                        </p:tgtEl>
                                      </p:cBhvr>
                                      <p:by x="105000" y="105000"/>
                                    </p:animScale>
                                  </p:childTnLst>
                                </p:cTn>
                              </p:par>
                              <p:par>
                                <p:cTn id="8" presetID="27" presetClass="emph" presetSubtype="0" repeatCount="indefinite" fill="remove" grpId="1" nodeType="withEffect">
                                  <p:stCondLst>
                                    <p:cond delay="0"/>
                                  </p:stCondLst>
                                  <p:childTnLst>
                                    <p:animClr clrSpc="rgb" dir="cw">
                                      <p:cBhvr override="childStyle">
                                        <p:cTn id="9" dur="250" autoRev="1" fill="remove"/>
                                        <p:tgtEl>
                                          <p:spTgt spid="13"/>
                                        </p:tgtEl>
                                        <p:attrNameLst>
                                          <p:attrName>style.color</p:attrName>
                                        </p:attrNameLst>
                                      </p:cBhvr>
                                      <p:to>
                                        <a:srgbClr val="FFD647"/>
                                      </p:to>
                                    </p:animClr>
                                    <p:animClr clrSpc="rgb" dir="cw">
                                      <p:cBhvr>
                                        <p:cTn id="10" dur="250" autoRev="1" fill="remove"/>
                                        <p:tgtEl>
                                          <p:spTgt spid="13"/>
                                        </p:tgtEl>
                                        <p:attrNameLst>
                                          <p:attrName>fillcolor</p:attrName>
                                        </p:attrNameLst>
                                      </p:cBhvr>
                                      <p:to>
                                        <a:srgbClr val="FFD647"/>
                                      </p:to>
                                    </p:animClr>
                                    <p:set>
                                      <p:cBhvr>
                                        <p:cTn id="11" dur="250" autoRev="1" fill="remove"/>
                                        <p:tgtEl>
                                          <p:spTgt spid="13"/>
                                        </p:tgtEl>
                                        <p:attrNameLst>
                                          <p:attrName>fill.type</p:attrName>
                                        </p:attrNameLst>
                                      </p:cBhvr>
                                      <p:to>
                                        <p:strVal val="solid"/>
                                      </p:to>
                                    </p:set>
                                    <p:set>
                                      <p:cBhvr>
                                        <p:cTn id="12" dur="250" autoRev="1" fill="remove"/>
                                        <p:tgtEl>
                                          <p:spTgt spid="13"/>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3" grpId="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80469" y="1719488"/>
            <a:ext cx="11537950" cy="4210046"/>
          </a:xfrm>
        </p:spPr>
        <p:txBody>
          <a:bodyPr/>
          <a:lstStyle/>
          <a:p>
            <a:r>
              <a:rPr lang="en-US" dirty="0"/>
              <a:t>Output Integrity: Low cognitive load</a:t>
            </a:r>
          </a:p>
          <a:p>
            <a:pPr marL="0" indent="0">
              <a:buNone/>
            </a:pPr>
            <a:endParaRPr lang="en-US" dirty="0"/>
          </a:p>
          <a:p>
            <a:r>
              <a:rPr lang="en-US" dirty="0"/>
              <a:t>Several existing mechanisms</a:t>
            </a:r>
          </a:p>
          <a:p>
            <a:pPr lvl="1"/>
            <a:r>
              <a:rPr lang="en-US" dirty="0" err="1"/>
              <a:t>Lightbox</a:t>
            </a:r>
            <a:endParaRPr lang="en-US" dirty="0"/>
          </a:p>
          <a:p>
            <a:pPr lvl="1"/>
            <a:r>
              <a:rPr lang="en-US" dirty="0"/>
              <a:t>Highlight</a:t>
            </a:r>
          </a:p>
          <a:p>
            <a:pPr lvl="1"/>
            <a:r>
              <a:rPr lang="en-US" dirty="0"/>
              <a:t>Freezing</a:t>
            </a:r>
          </a:p>
        </p:txBody>
      </p:sp>
      <p:sp>
        <p:nvSpPr>
          <p:cNvPr id="3" name="Date Placeholder 2"/>
          <p:cNvSpPr>
            <a:spLocks noGrp="1"/>
          </p:cNvSpPr>
          <p:nvPr>
            <p:ph type="dt" sz="half" idx="10"/>
          </p:nvPr>
        </p:nvSpPr>
        <p:spPr/>
        <p:txBody>
          <a:bodyPr/>
          <a:lstStyle/>
          <a:p>
            <a:fld id="{3C48E539-74D2-46A2-8F7D-E73E185BCBB4}" type="datetime1">
              <a:rPr lang="en-US" smtClean="0"/>
              <a:t>6/8/2021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49</a:t>
            </a:fld>
            <a:endParaRPr lang="en-GB" dirty="0"/>
          </a:p>
        </p:txBody>
      </p:sp>
      <p:sp>
        <p:nvSpPr>
          <p:cNvPr id="6" name="Title 5"/>
          <p:cNvSpPr>
            <a:spLocks noGrp="1"/>
          </p:cNvSpPr>
          <p:nvPr>
            <p:ph type="title"/>
          </p:nvPr>
        </p:nvSpPr>
        <p:spPr/>
        <p:txBody>
          <a:bodyPr/>
          <a:lstStyle/>
          <a:p>
            <a:r>
              <a:rPr lang="en-US" dirty="0"/>
              <a:t>Grabbing User Attention</a:t>
            </a:r>
          </a:p>
        </p:txBody>
      </p:sp>
      <p:grpSp>
        <p:nvGrpSpPr>
          <p:cNvPr id="7" name="Group 6"/>
          <p:cNvGrpSpPr/>
          <p:nvPr/>
        </p:nvGrpSpPr>
        <p:grpSpPr>
          <a:xfrm>
            <a:off x="302419" y="1592714"/>
            <a:ext cx="1524000" cy="1524000"/>
            <a:chOff x="6704915" y="2807638"/>
            <a:chExt cx="1524000" cy="1524000"/>
          </a:xfrm>
        </p:grpSpPr>
        <p:sp>
          <p:nvSpPr>
            <p:cNvPr id="8" name="Oval 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sp>
        <p:nvSpPr>
          <p:cNvPr id="10" name="Rectangle 9"/>
          <p:cNvSpPr/>
          <p:nvPr/>
        </p:nvSpPr>
        <p:spPr>
          <a:xfrm>
            <a:off x="3121819" y="3352800"/>
            <a:ext cx="1524000" cy="381000"/>
          </a:xfrm>
          <a:prstGeom prst="rect">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7617619" y="5029200"/>
            <a:ext cx="2967479" cy="369332"/>
          </a:xfrm>
          <a:prstGeom prst="rect">
            <a:avLst/>
          </a:prstGeom>
          <a:noFill/>
        </p:spPr>
        <p:txBody>
          <a:bodyPr wrap="none" rtlCol="0">
            <a:spAutoFit/>
          </a:bodyPr>
          <a:lstStyle/>
          <a:p>
            <a:r>
              <a:rPr lang="en-US" b="1" dirty="0">
                <a:solidFill>
                  <a:srgbClr val="FF0000"/>
                </a:solidFill>
              </a:rPr>
              <a:t>Put 1 in front of all inputs</a:t>
            </a:r>
          </a:p>
        </p:txBody>
      </p:sp>
      <p:sp>
        <p:nvSpPr>
          <p:cNvPr id="12" name="Rectangle 11"/>
          <p:cNvSpPr/>
          <p:nvPr/>
        </p:nvSpPr>
        <p:spPr>
          <a:xfrm>
            <a:off x="99379" y="3135868"/>
            <a:ext cx="1930080" cy="369332"/>
          </a:xfrm>
          <a:prstGeom prst="rect">
            <a:avLst/>
          </a:prstGeom>
        </p:spPr>
        <p:txBody>
          <a:bodyPr wrap="none">
            <a:spAutoFit/>
          </a:bodyPr>
          <a:lstStyle/>
          <a:p>
            <a:r>
              <a:rPr lang="en-US" dirty="0">
                <a:solidFill>
                  <a:prstClr val="black"/>
                </a:solidFill>
                <a:latin typeface="Calibri" panose="020F0502020204030204"/>
              </a:rPr>
              <a:t>Low cognitive load</a:t>
            </a:r>
          </a:p>
        </p:txBody>
      </p:sp>
    </p:spTree>
    <p:extLst>
      <p:ext uri="{BB962C8B-B14F-4D97-AF65-F5344CB8AC3E}">
        <p14:creationId xmlns:p14="http://schemas.microsoft.com/office/powerpoint/2010/main" val="6441299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58FC8D0-788F-4BA6-8C83-6D23AAA8B6BF}"/>
              </a:ext>
            </a:extLst>
          </p:cNvPr>
          <p:cNvSpPr>
            <a:spLocks noGrp="1"/>
          </p:cNvSpPr>
          <p:nvPr>
            <p:ph type="dt" sz="half" idx="10"/>
          </p:nvPr>
        </p:nvSpPr>
        <p:spPr/>
        <p:txBody>
          <a:bodyPr/>
          <a:lstStyle/>
          <a:p>
            <a:fld id="{A8148CC9-D220-4296-97CC-D74EED072076}" type="datetime1">
              <a:rPr lang="en-US" smtClean="0"/>
              <a:t>6/8/2021</a:t>
            </a:fld>
            <a:endParaRPr lang="en-GB" dirty="0"/>
          </a:p>
        </p:txBody>
      </p:sp>
      <p:sp>
        <p:nvSpPr>
          <p:cNvPr id="4" name="Footer Placeholder 3">
            <a:extLst>
              <a:ext uri="{FF2B5EF4-FFF2-40B4-BE49-F238E27FC236}">
                <a16:creationId xmlns:a16="http://schemas.microsoft.com/office/drawing/2014/main" id="{88F4C94C-203E-4A3C-B842-D140D45AFFB5}"/>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336753-14EB-4B8E-B6D7-9760831F28E1}"/>
              </a:ext>
            </a:extLst>
          </p:cNvPr>
          <p:cNvSpPr>
            <a:spLocks noGrp="1"/>
          </p:cNvSpPr>
          <p:nvPr>
            <p:ph type="sldNum" sz="quarter" idx="12"/>
          </p:nvPr>
        </p:nvSpPr>
        <p:spPr/>
        <p:txBody>
          <a:bodyPr/>
          <a:lstStyle/>
          <a:p>
            <a:fld id="{6C6AE60A-B69C-4790-82F7-3882EDF23186}" type="slidenum">
              <a:rPr lang="en-GB" smtClean="0"/>
              <a:t>5</a:t>
            </a:fld>
            <a:endParaRPr lang="en-GB" dirty="0"/>
          </a:p>
        </p:txBody>
      </p:sp>
      <p:sp>
        <p:nvSpPr>
          <p:cNvPr id="6" name="Title 5">
            <a:extLst>
              <a:ext uri="{FF2B5EF4-FFF2-40B4-BE49-F238E27FC236}">
                <a16:creationId xmlns:a16="http://schemas.microsoft.com/office/drawing/2014/main" id="{BABE23F5-0A81-4A90-8272-74C941F72D01}"/>
              </a:ext>
            </a:extLst>
          </p:cNvPr>
          <p:cNvSpPr>
            <a:spLocks noGrp="1"/>
          </p:cNvSpPr>
          <p:nvPr>
            <p:ph type="title"/>
          </p:nvPr>
        </p:nvSpPr>
        <p:spPr/>
        <p:txBody>
          <a:bodyPr/>
          <a:lstStyle/>
          <a:p>
            <a:r>
              <a:rPr lang="en-US"/>
              <a:t>Attacks</a:t>
            </a:r>
            <a:endParaRPr lang="en-US" dirty="0"/>
          </a:p>
        </p:txBody>
      </p:sp>
      <p:pic>
        <p:nvPicPr>
          <p:cNvPr id="8" name="Picture 7" descr="Screen Clipping">
            <a:extLst>
              <a:ext uri="{FF2B5EF4-FFF2-40B4-BE49-F238E27FC236}">
                <a16:creationId xmlns:a16="http://schemas.microsoft.com/office/drawing/2014/main" id="{6C69056F-CF3C-4761-86E8-09BFF021425D}"/>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2000"/>
                    </a14:imgEffect>
                  </a14:imgLayer>
                </a14:imgProps>
              </a:ext>
              <a:ext uri="{28A0092B-C50C-407E-A947-70E740481C1C}">
                <a14:useLocalDpi xmlns:a14="http://schemas.microsoft.com/office/drawing/2010/main" val="0"/>
              </a:ext>
            </a:extLst>
          </a:blip>
          <a:stretch>
            <a:fillRect/>
          </a:stretch>
        </p:blipFill>
        <p:spPr>
          <a:xfrm>
            <a:off x="2207419" y="1260127"/>
            <a:ext cx="3345146" cy="5031776"/>
          </a:xfrm>
          <a:prstGeom prst="rect">
            <a:avLst/>
          </a:prstGeom>
        </p:spPr>
      </p:pic>
      <p:sp>
        <p:nvSpPr>
          <p:cNvPr id="7" name="TextBox 6">
            <a:extLst>
              <a:ext uri="{FF2B5EF4-FFF2-40B4-BE49-F238E27FC236}">
                <a16:creationId xmlns:a16="http://schemas.microsoft.com/office/drawing/2014/main" id="{30EC558E-4B4E-4EDE-BDC4-9FFE0AE8D737}"/>
              </a:ext>
            </a:extLst>
          </p:cNvPr>
          <p:cNvSpPr txBox="1"/>
          <p:nvPr/>
        </p:nvSpPr>
        <p:spPr>
          <a:xfrm>
            <a:off x="9806271" y="6037231"/>
            <a:ext cx="2220480" cy="200055"/>
          </a:xfrm>
          <a:prstGeom prst="rect">
            <a:avLst/>
          </a:prstGeom>
          <a:noFill/>
        </p:spPr>
        <p:txBody>
          <a:bodyPr wrap="none" rtlCol="0">
            <a:spAutoFit/>
          </a:bodyPr>
          <a:lstStyle/>
          <a:p>
            <a:r>
              <a:rPr lang="en-US" sz="700" dirty="0"/>
              <a:t>Images are from wired, </a:t>
            </a:r>
            <a:r>
              <a:rPr lang="en-US" sz="700" dirty="0" err="1"/>
              <a:t>csmonitor</a:t>
            </a:r>
            <a:r>
              <a:rPr lang="en-US" sz="700" dirty="0"/>
              <a:t>, </a:t>
            </a:r>
            <a:r>
              <a:rPr lang="en-US" sz="700" dirty="0" err="1"/>
              <a:t>heimdalsecurity</a:t>
            </a:r>
            <a:r>
              <a:rPr lang="en-US" sz="700" dirty="0"/>
              <a:t> </a:t>
            </a:r>
          </a:p>
        </p:txBody>
      </p:sp>
    </p:spTree>
    <p:extLst>
      <p:ext uri="{BB962C8B-B14F-4D97-AF65-F5344CB8AC3E}">
        <p14:creationId xmlns:p14="http://schemas.microsoft.com/office/powerpoint/2010/main" val="251268730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7617619" y="5029200"/>
            <a:ext cx="2967479" cy="369332"/>
          </a:xfrm>
          <a:prstGeom prst="rect">
            <a:avLst/>
          </a:prstGeom>
          <a:noFill/>
        </p:spPr>
        <p:txBody>
          <a:bodyPr wrap="none" rtlCol="0">
            <a:spAutoFit/>
          </a:bodyPr>
          <a:lstStyle/>
          <a:p>
            <a:r>
              <a:rPr lang="en-US" b="1" dirty="0">
                <a:solidFill>
                  <a:srgbClr val="FF0000"/>
                </a:solidFill>
              </a:rPr>
              <a:t>Put 1 in front of all inputs</a:t>
            </a:r>
          </a:p>
        </p:txBody>
      </p:sp>
      <p:sp>
        <p:nvSpPr>
          <p:cNvPr id="15" name="Rectangle 14"/>
          <p:cNvSpPr/>
          <p:nvPr/>
        </p:nvSpPr>
        <p:spPr>
          <a:xfrm>
            <a:off x="3121819" y="3296554"/>
            <a:ext cx="1676400" cy="381000"/>
          </a:xfrm>
          <a:prstGeom prst="rect">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ontent Placeholder 1"/>
          <p:cNvSpPr>
            <a:spLocks noGrp="1"/>
          </p:cNvSpPr>
          <p:nvPr>
            <p:ph idx="1"/>
          </p:nvPr>
        </p:nvSpPr>
        <p:spPr>
          <a:xfrm>
            <a:off x="2480469" y="1719488"/>
            <a:ext cx="9144436" cy="4210046"/>
          </a:xfrm>
        </p:spPr>
        <p:txBody>
          <a:bodyPr/>
          <a:lstStyle/>
          <a:p>
            <a:r>
              <a:rPr lang="en-US" dirty="0"/>
              <a:t>Output Integrity: Low cognitive load</a:t>
            </a:r>
          </a:p>
          <a:p>
            <a:pPr marL="0" indent="0">
              <a:buNone/>
            </a:pPr>
            <a:endParaRPr lang="en-US" dirty="0"/>
          </a:p>
          <a:p>
            <a:r>
              <a:rPr lang="en-US" dirty="0"/>
              <a:t>Several existing mechanisms</a:t>
            </a:r>
          </a:p>
          <a:p>
            <a:pPr lvl="1"/>
            <a:r>
              <a:rPr lang="en-US" dirty="0" err="1"/>
              <a:t>Lightbox</a:t>
            </a:r>
            <a:endParaRPr lang="en-US" dirty="0"/>
          </a:p>
          <a:p>
            <a:pPr lvl="1"/>
            <a:r>
              <a:rPr lang="en-US" dirty="0"/>
              <a:t>Highlight</a:t>
            </a:r>
          </a:p>
          <a:p>
            <a:pPr lvl="1"/>
            <a:r>
              <a:rPr lang="en-US" dirty="0"/>
              <a:t>Freezing</a:t>
            </a:r>
          </a:p>
          <a:p>
            <a:pPr lvl="1"/>
            <a:r>
              <a:rPr lang="en-US" dirty="0"/>
              <a:t>Combination</a:t>
            </a:r>
          </a:p>
        </p:txBody>
      </p:sp>
      <p:sp>
        <p:nvSpPr>
          <p:cNvPr id="3" name="Date Placeholder 2"/>
          <p:cNvSpPr>
            <a:spLocks noGrp="1"/>
          </p:cNvSpPr>
          <p:nvPr>
            <p:ph type="dt" sz="half" idx="10"/>
          </p:nvPr>
        </p:nvSpPr>
        <p:spPr/>
        <p:txBody>
          <a:bodyPr/>
          <a:lstStyle/>
          <a:p>
            <a:fld id="{B4CAF84B-BB64-4B0B-8445-369FBB2FC16A}" type="datetime1">
              <a:rPr lang="en-US" smtClean="0"/>
              <a:t>6/8/2021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50</a:t>
            </a:fld>
            <a:endParaRPr lang="en-GB" dirty="0"/>
          </a:p>
        </p:txBody>
      </p:sp>
      <p:sp>
        <p:nvSpPr>
          <p:cNvPr id="6" name="Title 5"/>
          <p:cNvSpPr>
            <a:spLocks noGrp="1"/>
          </p:cNvSpPr>
          <p:nvPr>
            <p:ph type="title"/>
          </p:nvPr>
        </p:nvSpPr>
        <p:spPr/>
        <p:txBody>
          <a:bodyPr/>
          <a:lstStyle/>
          <a:p>
            <a:r>
              <a:rPr lang="en-US" dirty="0"/>
              <a:t>Grabbing User Attention</a:t>
            </a:r>
          </a:p>
        </p:txBody>
      </p:sp>
      <p:grpSp>
        <p:nvGrpSpPr>
          <p:cNvPr id="7" name="Group 6"/>
          <p:cNvGrpSpPr/>
          <p:nvPr/>
        </p:nvGrpSpPr>
        <p:grpSpPr>
          <a:xfrm>
            <a:off x="302419" y="1592714"/>
            <a:ext cx="1524000" cy="1524000"/>
            <a:chOff x="6704915" y="2807638"/>
            <a:chExt cx="1524000" cy="1524000"/>
          </a:xfrm>
        </p:grpSpPr>
        <p:sp>
          <p:nvSpPr>
            <p:cNvPr id="8" name="Oval 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sp>
        <p:nvSpPr>
          <p:cNvPr id="10" name="Rectangle 9"/>
          <p:cNvSpPr/>
          <p:nvPr/>
        </p:nvSpPr>
        <p:spPr>
          <a:xfrm>
            <a:off x="0" y="0"/>
            <a:ext cx="12187238" cy="4038600"/>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3198019" y="4056746"/>
            <a:ext cx="1524000" cy="381000"/>
          </a:xfrm>
          <a:prstGeom prst="rect">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8732" y="4469496"/>
            <a:ext cx="12195969" cy="2388504"/>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4798218" y="4038600"/>
            <a:ext cx="7397749" cy="430896"/>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8731" y="4038600"/>
            <a:ext cx="3121819" cy="430896"/>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99379" y="3135868"/>
            <a:ext cx="1930080" cy="369332"/>
          </a:xfrm>
          <a:prstGeom prst="rect">
            <a:avLst/>
          </a:prstGeom>
        </p:spPr>
        <p:txBody>
          <a:bodyPr wrap="none">
            <a:spAutoFit/>
          </a:bodyPr>
          <a:lstStyle/>
          <a:p>
            <a:r>
              <a:rPr lang="en-US" dirty="0">
                <a:solidFill>
                  <a:prstClr val="black"/>
                </a:solidFill>
                <a:latin typeface="Calibri" panose="020F0502020204030204"/>
              </a:rPr>
              <a:t>Low cognitive load</a:t>
            </a:r>
          </a:p>
        </p:txBody>
      </p:sp>
    </p:spTree>
    <p:extLst>
      <p:ext uri="{BB962C8B-B14F-4D97-AF65-F5344CB8AC3E}">
        <p14:creationId xmlns:p14="http://schemas.microsoft.com/office/powerpoint/2010/main" val="7950484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hold" grpId="0" nodeType="withEffect">
                                  <p:stCondLst>
                                    <p:cond delay="0"/>
                                  </p:stCondLst>
                                  <p:childTnLst>
                                    <p:animEffect transition="out" filter="fade">
                                      <p:cBhvr>
                                        <p:cTn id="6" dur="500" tmFilter="0, 0; .2, .5; .8, .5; 1, 0"/>
                                        <p:tgtEl>
                                          <p:spTgt spid="11"/>
                                        </p:tgtEl>
                                      </p:cBhvr>
                                    </p:animEffect>
                                    <p:animScale>
                                      <p:cBhvr>
                                        <p:cTn id="7" dur="250" autoRev="1" fill="hold"/>
                                        <p:tgtEl>
                                          <p:spTgt spid="11"/>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80469" y="1719488"/>
            <a:ext cx="9381331" cy="4210046"/>
          </a:xfrm>
        </p:spPr>
        <p:txBody>
          <a:bodyPr/>
          <a:lstStyle/>
          <a:p>
            <a:r>
              <a:rPr lang="en-US" dirty="0"/>
              <a:t>Output Integrity: Low cognitive load</a:t>
            </a:r>
          </a:p>
          <a:p>
            <a:pPr marL="0" indent="0">
              <a:buNone/>
            </a:pPr>
            <a:endParaRPr lang="en-US" dirty="0"/>
          </a:p>
          <a:p>
            <a:r>
              <a:rPr lang="en-US" dirty="0"/>
              <a:t>Several existing mechanisms</a:t>
            </a:r>
          </a:p>
          <a:p>
            <a:pPr lvl="1"/>
            <a:r>
              <a:rPr lang="en-US" dirty="0" err="1"/>
              <a:t>Lightbox</a:t>
            </a:r>
            <a:endParaRPr lang="en-US" dirty="0"/>
          </a:p>
          <a:p>
            <a:pPr lvl="1"/>
            <a:r>
              <a:rPr lang="en-US" dirty="0"/>
              <a:t>Highlight</a:t>
            </a:r>
          </a:p>
          <a:p>
            <a:pPr lvl="1"/>
            <a:r>
              <a:rPr lang="en-US" dirty="0"/>
              <a:t>Freezing</a:t>
            </a:r>
          </a:p>
          <a:p>
            <a:pPr lvl="1"/>
            <a:r>
              <a:rPr lang="en-US" dirty="0"/>
              <a:t>Combination</a:t>
            </a:r>
          </a:p>
          <a:p>
            <a:pPr lvl="1"/>
            <a:endParaRPr lang="en-US" dirty="0"/>
          </a:p>
          <a:p>
            <a:r>
              <a:rPr lang="en-US" dirty="0"/>
              <a:t>How to determine when to engage?</a:t>
            </a:r>
          </a:p>
          <a:p>
            <a:pPr lvl="1"/>
            <a:r>
              <a:rPr lang="en-US" dirty="0"/>
              <a:t>Track pointer</a:t>
            </a:r>
          </a:p>
          <a:p>
            <a:pPr lvl="1"/>
            <a:r>
              <a:rPr lang="en-US" dirty="0"/>
              <a:t>Mouse movement on the overlay</a:t>
            </a:r>
          </a:p>
          <a:p>
            <a:endParaRPr lang="en-US" dirty="0"/>
          </a:p>
        </p:txBody>
      </p:sp>
      <p:sp>
        <p:nvSpPr>
          <p:cNvPr id="3" name="Date Placeholder 2"/>
          <p:cNvSpPr>
            <a:spLocks noGrp="1"/>
          </p:cNvSpPr>
          <p:nvPr>
            <p:ph type="dt" sz="half" idx="10"/>
          </p:nvPr>
        </p:nvSpPr>
        <p:spPr/>
        <p:txBody>
          <a:bodyPr/>
          <a:lstStyle/>
          <a:p>
            <a:fld id="{9DDA274C-EFEF-4CC2-BA2A-C5613DCC4F43}" type="datetime1">
              <a:rPr lang="en-US" smtClean="0"/>
              <a:t>6/8/2021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51</a:t>
            </a:fld>
            <a:endParaRPr lang="en-GB" dirty="0"/>
          </a:p>
        </p:txBody>
      </p:sp>
      <p:sp>
        <p:nvSpPr>
          <p:cNvPr id="6" name="Title 5"/>
          <p:cNvSpPr>
            <a:spLocks noGrp="1"/>
          </p:cNvSpPr>
          <p:nvPr>
            <p:ph type="title"/>
          </p:nvPr>
        </p:nvSpPr>
        <p:spPr/>
        <p:txBody>
          <a:bodyPr/>
          <a:lstStyle/>
          <a:p>
            <a:r>
              <a:rPr lang="en-US" dirty="0"/>
              <a:t>Grabbing User Attention</a:t>
            </a:r>
          </a:p>
        </p:txBody>
      </p:sp>
      <p:grpSp>
        <p:nvGrpSpPr>
          <p:cNvPr id="7" name="Group 6"/>
          <p:cNvGrpSpPr/>
          <p:nvPr/>
        </p:nvGrpSpPr>
        <p:grpSpPr>
          <a:xfrm>
            <a:off x="302419" y="1592714"/>
            <a:ext cx="1524000" cy="1524000"/>
            <a:chOff x="6704915" y="2807638"/>
            <a:chExt cx="1524000" cy="1524000"/>
          </a:xfrm>
        </p:grpSpPr>
        <p:sp>
          <p:nvSpPr>
            <p:cNvPr id="8" name="Oval 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sp>
        <p:nvSpPr>
          <p:cNvPr id="10" name="Rectangle 9"/>
          <p:cNvSpPr/>
          <p:nvPr/>
        </p:nvSpPr>
        <p:spPr>
          <a:xfrm>
            <a:off x="99379" y="3135868"/>
            <a:ext cx="1930080" cy="369332"/>
          </a:xfrm>
          <a:prstGeom prst="rect">
            <a:avLst/>
          </a:prstGeom>
        </p:spPr>
        <p:txBody>
          <a:bodyPr wrap="none">
            <a:spAutoFit/>
          </a:bodyPr>
          <a:lstStyle/>
          <a:p>
            <a:r>
              <a:rPr lang="en-US" dirty="0">
                <a:solidFill>
                  <a:prstClr val="black"/>
                </a:solidFill>
                <a:latin typeface="Calibri" panose="020F0502020204030204"/>
              </a:rPr>
              <a:t>Low cognitive load</a:t>
            </a:r>
          </a:p>
        </p:txBody>
      </p:sp>
    </p:spTree>
    <p:extLst>
      <p:ext uri="{BB962C8B-B14F-4D97-AF65-F5344CB8AC3E}">
        <p14:creationId xmlns:p14="http://schemas.microsoft.com/office/powerpoint/2010/main" val="30022243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1FE9291-629A-4121-915C-AD6C22617C17}"/>
              </a:ext>
            </a:extLst>
          </p:cNvPr>
          <p:cNvSpPr>
            <a:spLocks noGrp="1"/>
          </p:cNvSpPr>
          <p:nvPr>
            <p:ph type="dt" sz="half" idx="10"/>
          </p:nvPr>
        </p:nvSpPr>
        <p:spPr/>
        <p:txBody>
          <a:bodyPr/>
          <a:lstStyle/>
          <a:p>
            <a:fld id="{2E351574-DE3B-48D4-BB21-472FD18DCB9D}" type="datetime1">
              <a:rPr lang="en-US" smtClean="0"/>
              <a:t>6/8/2021</a:t>
            </a:fld>
            <a:endParaRPr lang="en-GB" dirty="0"/>
          </a:p>
        </p:txBody>
      </p:sp>
      <p:sp>
        <p:nvSpPr>
          <p:cNvPr id="4" name="Footer Placeholder 3">
            <a:extLst>
              <a:ext uri="{FF2B5EF4-FFF2-40B4-BE49-F238E27FC236}">
                <a16:creationId xmlns:a16="http://schemas.microsoft.com/office/drawing/2014/main" id="{F1255A55-6F99-4D85-8D02-96BDCFBC382E}"/>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F02F97D7-3F41-4009-8A98-0FD7D923CFE4}"/>
              </a:ext>
            </a:extLst>
          </p:cNvPr>
          <p:cNvSpPr>
            <a:spLocks noGrp="1"/>
          </p:cNvSpPr>
          <p:nvPr>
            <p:ph type="sldNum" sz="quarter" idx="12"/>
          </p:nvPr>
        </p:nvSpPr>
        <p:spPr/>
        <p:txBody>
          <a:bodyPr/>
          <a:lstStyle/>
          <a:p>
            <a:fld id="{6C6AE60A-B69C-4790-82F7-3882EDF23186}" type="slidenum">
              <a:rPr lang="en-GB" smtClean="0"/>
              <a:t>52</a:t>
            </a:fld>
            <a:endParaRPr lang="en-GB" dirty="0"/>
          </a:p>
        </p:txBody>
      </p:sp>
      <p:sp>
        <p:nvSpPr>
          <p:cNvPr id="6" name="Title 5">
            <a:extLst>
              <a:ext uri="{FF2B5EF4-FFF2-40B4-BE49-F238E27FC236}">
                <a16:creationId xmlns:a16="http://schemas.microsoft.com/office/drawing/2014/main" id="{C14B677C-38AF-4709-9289-A8B2F8E9769F}"/>
              </a:ext>
            </a:extLst>
          </p:cNvPr>
          <p:cNvSpPr>
            <a:spLocks noGrp="1"/>
          </p:cNvSpPr>
          <p:nvPr>
            <p:ph type="title"/>
          </p:nvPr>
        </p:nvSpPr>
        <p:spPr/>
        <p:txBody>
          <a:bodyPr/>
          <a:lstStyle/>
          <a:p>
            <a:r>
              <a:rPr lang="en-US" dirty="0"/>
              <a:t>User Attention for Confidentiality</a:t>
            </a:r>
          </a:p>
        </p:txBody>
      </p:sp>
      <p:sp>
        <p:nvSpPr>
          <p:cNvPr id="7" name="Rectangle: Rounded Corners 6">
            <a:extLst>
              <a:ext uri="{FF2B5EF4-FFF2-40B4-BE49-F238E27FC236}">
                <a16:creationId xmlns:a16="http://schemas.microsoft.com/office/drawing/2014/main" id="{FD0DBFC6-27BE-4F5F-B532-29B363C89C24}"/>
              </a:ext>
            </a:extLst>
          </p:cNvPr>
          <p:cNvSpPr/>
          <p:nvPr/>
        </p:nvSpPr>
        <p:spPr>
          <a:xfrm>
            <a:off x="1079020" y="1813504"/>
            <a:ext cx="9296400" cy="3810000"/>
          </a:xfrm>
          <a:prstGeom prst="roundRect">
            <a:avLst>
              <a:gd name="adj" fmla="val 7204"/>
            </a:avLst>
          </a:prstGeom>
          <a:solidFill>
            <a:srgbClr val="FEB6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Rounded Corners 7">
            <a:extLst>
              <a:ext uri="{FF2B5EF4-FFF2-40B4-BE49-F238E27FC236}">
                <a16:creationId xmlns:a16="http://schemas.microsoft.com/office/drawing/2014/main" id="{E5FC663F-77E2-4432-9449-794972AAFA4A}"/>
              </a:ext>
            </a:extLst>
          </p:cNvPr>
          <p:cNvSpPr/>
          <p:nvPr/>
        </p:nvSpPr>
        <p:spPr>
          <a:xfrm>
            <a:off x="1470779" y="2624706"/>
            <a:ext cx="4256441" cy="2590800"/>
          </a:xfrm>
          <a:prstGeom prst="roundRect">
            <a:avLst>
              <a:gd name="adj" fmla="val 7204"/>
            </a:avLst>
          </a:prstGeom>
          <a:solidFill>
            <a:srgbClr val="D9EE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A04A59A9-129C-417E-B567-E8DBD70FD0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836819" y="4259263"/>
            <a:ext cx="1143000" cy="1143000"/>
          </a:xfrm>
          <a:prstGeom prst="rect">
            <a:avLst/>
          </a:prstGeom>
        </p:spPr>
      </p:pic>
      <p:sp>
        <p:nvSpPr>
          <p:cNvPr id="10" name="Rectangle: Rounded Corners 9">
            <a:extLst>
              <a:ext uri="{FF2B5EF4-FFF2-40B4-BE49-F238E27FC236}">
                <a16:creationId xmlns:a16="http://schemas.microsoft.com/office/drawing/2014/main" id="{C566DDE1-060E-41AB-BB22-218F4D8E3F33}"/>
              </a:ext>
            </a:extLst>
          </p:cNvPr>
          <p:cNvSpPr/>
          <p:nvPr/>
        </p:nvSpPr>
        <p:spPr>
          <a:xfrm>
            <a:off x="1828344" y="1592714"/>
            <a:ext cx="1752599" cy="464686"/>
          </a:xfrm>
          <a:prstGeom prst="roundRect">
            <a:avLst>
              <a:gd name="adj" fmla="val 27775"/>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Untrusted UI</a:t>
            </a:r>
          </a:p>
        </p:txBody>
      </p:sp>
      <p:sp>
        <p:nvSpPr>
          <p:cNvPr id="11" name="Rectangle: Rounded Corners 10">
            <a:extLst>
              <a:ext uri="{FF2B5EF4-FFF2-40B4-BE49-F238E27FC236}">
                <a16:creationId xmlns:a16="http://schemas.microsoft.com/office/drawing/2014/main" id="{4868135A-79AF-4600-91AB-2BE73EE87CC1}"/>
              </a:ext>
            </a:extLst>
          </p:cNvPr>
          <p:cNvSpPr/>
          <p:nvPr/>
        </p:nvSpPr>
        <p:spPr>
          <a:xfrm>
            <a:off x="1828344" y="2422526"/>
            <a:ext cx="1752599" cy="464686"/>
          </a:xfrm>
          <a:prstGeom prst="roundRect">
            <a:avLst>
              <a:gd name="adj" fmla="val 27775"/>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Trusted UI</a:t>
            </a:r>
          </a:p>
        </p:txBody>
      </p:sp>
      <p:sp>
        <p:nvSpPr>
          <p:cNvPr id="13" name="Rectangle: Rounded Corners 12">
            <a:extLst>
              <a:ext uri="{FF2B5EF4-FFF2-40B4-BE49-F238E27FC236}">
                <a16:creationId xmlns:a16="http://schemas.microsoft.com/office/drawing/2014/main" id="{1608BA8D-EF36-4AF8-8638-028040E304EF}"/>
              </a:ext>
            </a:extLst>
          </p:cNvPr>
          <p:cNvSpPr/>
          <p:nvPr/>
        </p:nvSpPr>
        <p:spPr>
          <a:xfrm>
            <a:off x="3426619" y="3700883"/>
            <a:ext cx="1752599" cy="464686"/>
          </a:xfrm>
          <a:prstGeom prst="roundRect">
            <a:avLst>
              <a:gd name="adj" fmla="val 1540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Rectangle 1">
            <a:extLst>
              <a:ext uri="{FF2B5EF4-FFF2-40B4-BE49-F238E27FC236}">
                <a16:creationId xmlns:a16="http://schemas.microsoft.com/office/drawing/2014/main" id="{4CB39034-4DBF-49D9-A7F2-E6EBF6BDAD3E}"/>
              </a:ext>
            </a:extLst>
          </p:cNvPr>
          <p:cNvSpPr/>
          <p:nvPr/>
        </p:nvSpPr>
        <p:spPr>
          <a:xfrm>
            <a:off x="1888696" y="3735440"/>
            <a:ext cx="1531188" cy="369332"/>
          </a:xfrm>
          <a:prstGeom prst="rect">
            <a:avLst/>
          </a:prstGeom>
        </p:spPr>
        <p:txBody>
          <a:bodyPr wrap="none">
            <a:spAutoFit/>
          </a:bodyPr>
          <a:lstStyle/>
          <a:p>
            <a:pPr algn="ctr"/>
            <a:r>
              <a:rPr lang="en-US" dirty="0"/>
              <a:t>Secret value:</a:t>
            </a:r>
          </a:p>
        </p:txBody>
      </p:sp>
      <p:sp>
        <p:nvSpPr>
          <p:cNvPr id="14" name="Rectangle: Rounded Corners 13">
            <a:extLst>
              <a:ext uri="{FF2B5EF4-FFF2-40B4-BE49-F238E27FC236}">
                <a16:creationId xmlns:a16="http://schemas.microsoft.com/office/drawing/2014/main" id="{54F806ED-C48E-4DEA-82A5-B1199E0F200F}"/>
              </a:ext>
            </a:extLst>
          </p:cNvPr>
          <p:cNvSpPr/>
          <p:nvPr/>
        </p:nvSpPr>
        <p:spPr>
          <a:xfrm>
            <a:off x="7770019" y="3700883"/>
            <a:ext cx="1752599" cy="464686"/>
          </a:xfrm>
          <a:prstGeom prst="roundRect">
            <a:avLst>
              <a:gd name="adj" fmla="val 1540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5" name="Rectangle 14">
            <a:extLst>
              <a:ext uri="{FF2B5EF4-FFF2-40B4-BE49-F238E27FC236}">
                <a16:creationId xmlns:a16="http://schemas.microsoft.com/office/drawing/2014/main" id="{544EE18C-2B3F-4626-A6B0-5C509E2E1388}"/>
              </a:ext>
            </a:extLst>
          </p:cNvPr>
          <p:cNvSpPr/>
          <p:nvPr/>
        </p:nvSpPr>
        <p:spPr>
          <a:xfrm>
            <a:off x="6232096" y="3735440"/>
            <a:ext cx="1531188" cy="369332"/>
          </a:xfrm>
          <a:prstGeom prst="rect">
            <a:avLst/>
          </a:prstGeom>
        </p:spPr>
        <p:txBody>
          <a:bodyPr wrap="none">
            <a:spAutoFit/>
          </a:bodyPr>
          <a:lstStyle/>
          <a:p>
            <a:pPr algn="ctr"/>
            <a:r>
              <a:rPr lang="en-US" dirty="0"/>
              <a:t>Secret value:</a:t>
            </a:r>
          </a:p>
        </p:txBody>
      </p:sp>
    </p:spTree>
    <p:extLst>
      <p:ext uri="{BB962C8B-B14F-4D97-AF65-F5344CB8AC3E}">
        <p14:creationId xmlns:p14="http://schemas.microsoft.com/office/powerpoint/2010/main" val="327848225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5E16272-8334-4D2C-955F-E83592D79BB7}" type="datetime1">
              <a:rPr lang="en-US" smtClean="0"/>
              <a:t>6/8/2021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53</a:t>
            </a:fld>
            <a:endParaRPr lang="en-GB" dirty="0"/>
          </a:p>
        </p:txBody>
      </p:sp>
      <p:sp>
        <p:nvSpPr>
          <p:cNvPr id="6" name="Title 5"/>
          <p:cNvSpPr>
            <a:spLocks noGrp="1"/>
          </p:cNvSpPr>
          <p:nvPr>
            <p:ph type="title"/>
          </p:nvPr>
        </p:nvSpPr>
        <p:spPr/>
        <p:txBody>
          <a:bodyPr/>
          <a:lstStyle/>
          <a:p>
            <a:r>
              <a:rPr lang="en-US" dirty="0"/>
              <a:t>Prototype and TCB</a:t>
            </a:r>
          </a:p>
        </p:txBody>
      </p:sp>
      <p:grpSp>
        <p:nvGrpSpPr>
          <p:cNvPr id="25" name="Group 24"/>
          <p:cNvGrpSpPr/>
          <p:nvPr/>
        </p:nvGrpSpPr>
        <p:grpSpPr>
          <a:xfrm>
            <a:off x="7541419" y="689561"/>
            <a:ext cx="1524000" cy="1524000"/>
            <a:chOff x="9751219" y="2807638"/>
            <a:chExt cx="1524000" cy="1524000"/>
          </a:xfrm>
        </p:grpSpPr>
        <p:sp>
          <p:nvSpPr>
            <p:cNvPr id="35" name="Oval 34"/>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Picture 3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37" name="Picture 3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grpSp>
        <p:nvGrpSpPr>
          <p:cNvPr id="23" name="Group 22"/>
          <p:cNvGrpSpPr/>
          <p:nvPr/>
        </p:nvGrpSpPr>
        <p:grpSpPr>
          <a:xfrm>
            <a:off x="5139512" y="2381385"/>
            <a:ext cx="1563707" cy="461598"/>
            <a:chOff x="5139512" y="2381385"/>
            <a:chExt cx="1563707" cy="461598"/>
          </a:xfrm>
        </p:grpSpPr>
        <p:pic>
          <p:nvPicPr>
            <p:cNvPr id="2" name="Picture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9512" y="2381385"/>
              <a:ext cx="461598" cy="461598"/>
            </a:xfrm>
            <a:prstGeom prst="rect">
              <a:avLst/>
            </a:prstGeom>
          </p:spPr>
        </p:pic>
        <p:sp>
          <p:nvSpPr>
            <p:cNvPr id="18" name="Rectangle 17"/>
            <p:cNvSpPr/>
            <p:nvPr/>
          </p:nvSpPr>
          <p:spPr>
            <a:xfrm>
              <a:off x="5749112" y="2398014"/>
              <a:ext cx="954107" cy="369332"/>
            </a:xfrm>
            <a:prstGeom prst="rect">
              <a:avLst/>
            </a:prstGeom>
          </p:spPr>
          <p:txBody>
            <a:bodyPr wrap="none">
              <a:spAutoFit/>
            </a:bodyPr>
            <a:lstStyle/>
            <a:p>
              <a:r>
                <a:rPr lang="en-US" dirty="0"/>
                <a:t>25.16M</a:t>
              </a:r>
            </a:p>
          </p:txBody>
        </p:sp>
      </p:grpSp>
      <p:grpSp>
        <p:nvGrpSpPr>
          <p:cNvPr id="44" name="Group 43"/>
          <p:cNvGrpSpPr/>
          <p:nvPr/>
        </p:nvGrpSpPr>
        <p:grpSpPr>
          <a:xfrm>
            <a:off x="5139512" y="2971800"/>
            <a:ext cx="1563707" cy="459330"/>
            <a:chOff x="5139512" y="2971800"/>
            <a:chExt cx="1563707" cy="459330"/>
          </a:xfrm>
        </p:grpSpPr>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139512" y="2971800"/>
              <a:ext cx="459330" cy="459330"/>
            </a:xfrm>
            <a:prstGeom prst="rect">
              <a:avLst/>
            </a:prstGeom>
          </p:spPr>
        </p:pic>
        <p:sp>
          <p:nvSpPr>
            <p:cNvPr id="38" name="Rectangle 37"/>
            <p:cNvSpPr/>
            <p:nvPr/>
          </p:nvSpPr>
          <p:spPr>
            <a:xfrm>
              <a:off x="5749112" y="3014513"/>
              <a:ext cx="954107" cy="369332"/>
            </a:xfrm>
            <a:prstGeom prst="rect">
              <a:avLst/>
            </a:prstGeom>
          </p:spPr>
          <p:txBody>
            <a:bodyPr wrap="none">
              <a:spAutoFit/>
            </a:bodyPr>
            <a:lstStyle/>
            <a:p>
              <a:r>
                <a:rPr lang="en-US" dirty="0"/>
                <a:t>20.92M</a:t>
              </a:r>
            </a:p>
          </p:txBody>
        </p:sp>
      </p:grpSp>
      <p:grpSp>
        <p:nvGrpSpPr>
          <p:cNvPr id="45" name="Group 44"/>
          <p:cNvGrpSpPr/>
          <p:nvPr/>
        </p:nvGrpSpPr>
        <p:grpSpPr>
          <a:xfrm>
            <a:off x="5076441" y="3572647"/>
            <a:ext cx="1254138" cy="478654"/>
            <a:chOff x="5076441" y="3572647"/>
            <a:chExt cx="1254138" cy="478654"/>
          </a:xfrm>
        </p:grpSpPr>
        <p:pic>
          <p:nvPicPr>
            <p:cNvPr id="2050" name="Picture 2" descr="Image result for spidermonkey firefox"/>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t="6237" b="6168"/>
            <a:stretch/>
          </p:blipFill>
          <p:spPr bwMode="auto">
            <a:xfrm>
              <a:off x="5076441" y="3572647"/>
              <a:ext cx="546446" cy="478654"/>
            </a:xfrm>
            <a:prstGeom prst="rect">
              <a:avLst/>
            </a:prstGeom>
            <a:noFill/>
            <a:extLst>
              <a:ext uri="{909E8E84-426E-40DD-AFC4-6F175D3DCCD1}">
                <a14:hiddenFill xmlns:a14="http://schemas.microsoft.com/office/drawing/2010/main">
                  <a:solidFill>
                    <a:srgbClr val="FFFFFF"/>
                  </a:solidFill>
                </a14:hiddenFill>
              </a:ext>
            </a:extLst>
          </p:spPr>
        </p:pic>
        <p:sp>
          <p:nvSpPr>
            <p:cNvPr id="39" name="Rectangle 38"/>
            <p:cNvSpPr/>
            <p:nvPr/>
          </p:nvSpPr>
          <p:spPr>
            <a:xfrm>
              <a:off x="5825312" y="3623957"/>
              <a:ext cx="505267" cy="369332"/>
            </a:xfrm>
            <a:prstGeom prst="rect">
              <a:avLst/>
            </a:prstGeom>
          </p:spPr>
          <p:txBody>
            <a:bodyPr wrap="none">
              <a:spAutoFit/>
            </a:bodyPr>
            <a:lstStyle/>
            <a:p>
              <a:r>
                <a:rPr lang="en-US" dirty="0"/>
                <a:t>2M</a:t>
              </a:r>
            </a:p>
          </p:txBody>
        </p:sp>
      </p:grpSp>
      <p:grpSp>
        <p:nvGrpSpPr>
          <p:cNvPr id="46" name="Group 45"/>
          <p:cNvGrpSpPr/>
          <p:nvPr/>
        </p:nvGrpSpPr>
        <p:grpSpPr>
          <a:xfrm>
            <a:off x="5139513" y="4167418"/>
            <a:ext cx="1280834" cy="459330"/>
            <a:chOff x="5139513" y="4167418"/>
            <a:chExt cx="1280834" cy="459330"/>
          </a:xfrm>
        </p:grpSpPr>
        <p:pic>
          <p:nvPicPr>
            <p:cNvPr id="2052" name="Picture 4" descr="Image result for arch linux"/>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139513" y="4167418"/>
              <a:ext cx="459330" cy="459330"/>
            </a:xfrm>
            <a:prstGeom prst="rect">
              <a:avLst/>
            </a:prstGeom>
            <a:noFill/>
            <a:extLst>
              <a:ext uri="{909E8E84-426E-40DD-AFC4-6F175D3DCCD1}">
                <a14:hiddenFill xmlns:a14="http://schemas.microsoft.com/office/drawing/2010/main">
                  <a:solidFill>
                    <a:srgbClr val="FFFFFF"/>
                  </a:solidFill>
                </a14:hiddenFill>
              </a:ext>
            </a:extLst>
          </p:spPr>
        </p:pic>
        <p:sp>
          <p:nvSpPr>
            <p:cNvPr id="40" name="Rectangle 39"/>
            <p:cNvSpPr/>
            <p:nvPr/>
          </p:nvSpPr>
          <p:spPr>
            <a:xfrm>
              <a:off x="5825312" y="4212417"/>
              <a:ext cx="595035" cy="369332"/>
            </a:xfrm>
            <a:prstGeom prst="rect">
              <a:avLst/>
            </a:prstGeom>
          </p:spPr>
          <p:txBody>
            <a:bodyPr wrap="none">
              <a:spAutoFit/>
            </a:bodyPr>
            <a:lstStyle/>
            <a:p>
              <a:r>
                <a:rPr lang="en-US" dirty="0"/>
                <a:t>71K</a:t>
              </a:r>
            </a:p>
          </p:txBody>
        </p:sp>
      </p:grpSp>
      <p:grpSp>
        <p:nvGrpSpPr>
          <p:cNvPr id="47" name="Group 46"/>
          <p:cNvGrpSpPr/>
          <p:nvPr/>
        </p:nvGrpSpPr>
        <p:grpSpPr>
          <a:xfrm>
            <a:off x="5155301" y="4822916"/>
            <a:ext cx="1393286" cy="467586"/>
            <a:chOff x="5155301" y="4822916"/>
            <a:chExt cx="1393286" cy="467586"/>
          </a:xfrm>
        </p:grpSpPr>
        <p:pic>
          <p:nvPicPr>
            <p:cNvPr id="17" name="Picture 1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155301" y="4822916"/>
              <a:ext cx="467586" cy="467586"/>
            </a:xfrm>
            <a:prstGeom prst="rect">
              <a:avLst/>
            </a:prstGeom>
          </p:spPr>
        </p:pic>
        <p:sp>
          <p:nvSpPr>
            <p:cNvPr id="41" name="Rectangle 40"/>
            <p:cNvSpPr/>
            <p:nvPr/>
          </p:nvSpPr>
          <p:spPr>
            <a:xfrm>
              <a:off x="5825312" y="4872043"/>
              <a:ext cx="723275" cy="369332"/>
            </a:xfrm>
            <a:prstGeom prst="rect">
              <a:avLst/>
            </a:prstGeom>
          </p:spPr>
          <p:txBody>
            <a:bodyPr wrap="none">
              <a:spAutoFit/>
            </a:bodyPr>
            <a:lstStyle/>
            <a:p>
              <a:r>
                <a:rPr lang="en-US" dirty="0"/>
                <a:t>600K</a:t>
              </a:r>
            </a:p>
          </p:txBody>
        </p:sp>
      </p:grpSp>
      <p:grpSp>
        <p:nvGrpSpPr>
          <p:cNvPr id="48" name="Group 47"/>
          <p:cNvGrpSpPr/>
          <p:nvPr/>
        </p:nvGrpSpPr>
        <p:grpSpPr>
          <a:xfrm>
            <a:off x="5139512" y="5450206"/>
            <a:ext cx="1639907" cy="581028"/>
            <a:chOff x="5139512" y="5450206"/>
            <a:chExt cx="1639907" cy="581028"/>
          </a:xfrm>
        </p:grpSpPr>
        <p:pic>
          <p:nvPicPr>
            <p:cNvPr id="2054" name="Picture 6" descr="Image result for linux"/>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3773" t="3112" r="1931" b="4059"/>
            <a:stretch/>
          </p:blipFill>
          <p:spPr bwMode="auto">
            <a:xfrm>
              <a:off x="5139512" y="5450206"/>
              <a:ext cx="500886" cy="581028"/>
            </a:xfrm>
            <a:prstGeom prst="rect">
              <a:avLst/>
            </a:prstGeom>
            <a:noFill/>
            <a:extLst>
              <a:ext uri="{909E8E84-426E-40DD-AFC4-6F175D3DCCD1}">
                <a14:hiddenFill xmlns:a14="http://schemas.microsoft.com/office/drawing/2010/main">
                  <a:solidFill>
                    <a:srgbClr val="FFFFFF"/>
                  </a:solidFill>
                </a14:hiddenFill>
              </a:ext>
            </a:extLst>
          </p:spPr>
        </p:pic>
        <p:sp>
          <p:nvSpPr>
            <p:cNvPr id="42" name="Rectangle 41"/>
            <p:cNvSpPr/>
            <p:nvPr/>
          </p:nvSpPr>
          <p:spPr>
            <a:xfrm>
              <a:off x="5825312" y="5556054"/>
              <a:ext cx="954107" cy="369332"/>
            </a:xfrm>
            <a:prstGeom prst="rect">
              <a:avLst/>
            </a:prstGeom>
          </p:spPr>
          <p:txBody>
            <a:bodyPr wrap="none">
              <a:spAutoFit/>
            </a:bodyPr>
            <a:lstStyle/>
            <a:p>
              <a:r>
                <a:rPr lang="en-US" dirty="0"/>
                <a:t>36.68M</a:t>
              </a:r>
            </a:p>
          </p:txBody>
        </p:sp>
      </p:grpSp>
      <p:pic>
        <p:nvPicPr>
          <p:cNvPr id="43" name="Picture 42"/>
          <p:cNvPicPr>
            <a:picLocks noChangeAspect="1"/>
          </p:cNvPicPr>
          <p:nvPr/>
        </p:nvPicPr>
        <p:blipFill rotWithShape="1">
          <a:blip r:embed="rId11"/>
          <a:srcRect l="35542" t="19680" r="35441" b="39379"/>
          <a:stretch/>
        </p:blipFill>
        <p:spPr>
          <a:xfrm>
            <a:off x="10323772" y="2381385"/>
            <a:ext cx="805047" cy="583708"/>
          </a:xfrm>
          <a:prstGeom prst="rect">
            <a:avLst/>
          </a:prstGeom>
        </p:spPr>
      </p:pic>
      <p:grpSp>
        <p:nvGrpSpPr>
          <p:cNvPr id="53" name="Group 52"/>
          <p:cNvGrpSpPr/>
          <p:nvPr/>
        </p:nvGrpSpPr>
        <p:grpSpPr>
          <a:xfrm>
            <a:off x="9826955" y="3118208"/>
            <a:ext cx="1523561" cy="584561"/>
            <a:chOff x="9458938" y="2842983"/>
            <a:chExt cx="1523561" cy="584561"/>
          </a:xfrm>
        </p:grpSpPr>
        <p:pic>
          <p:nvPicPr>
            <p:cNvPr id="20" name="Picture 19"/>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458938" y="2842983"/>
              <a:ext cx="584561" cy="584561"/>
            </a:xfrm>
            <a:prstGeom prst="rect">
              <a:avLst/>
            </a:prstGeom>
          </p:spPr>
        </p:pic>
        <p:sp>
          <p:nvSpPr>
            <p:cNvPr id="57" name="Rectangle 56"/>
            <p:cNvSpPr/>
            <p:nvPr/>
          </p:nvSpPr>
          <p:spPr>
            <a:xfrm>
              <a:off x="10323344" y="2950597"/>
              <a:ext cx="659155" cy="369332"/>
            </a:xfrm>
            <a:prstGeom prst="rect">
              <a:avLst/>
            </a:prstGeom>
          </p:spPr>
          <p:txBody>
            <a:bodyPr wrap="none">
              <a:spAutoFit/>
            </a:bodyPr>
            <a:lstStyle/>
            <a:p>
              <a:r>
                <a:rPr lang="en-US" dirty="0"/>
                <a:t>1.9K</a:t>
              </a:r>
            </a:p>
          </p:txBody>
        </p:sp>
      </p:grpSp>
      <p:grpSp>
        <p:nvGrpSpPr>
          <p:cNvPr id="54" name="Group 53"/>
          <p:cNvGrpSpPr/>
          <p:nvPr/>
        </p:nvGrpSpPr>
        <p:grpSpPr>
          <a:xfrm>
            <a:off x="9824687" y="3780425"/>
            <a:ext cx="1525829" cy="584561"/>
            <a:chOff x="9456670" y="3427544"/>
            <a:chExt cx="1525829" cy="584561"/>
          </a:xfrm>
        </p:grpSpPr>
        <p:pic>
          <p:nvPicPr>
            <p:cNvPr id="22" name="Picture 21"/>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456670" y="3427544"/>
              <a:ext cx="584561" cy="584561"/>
            </a:xfrm>
            <a:prstGeom prst="rect">
              <a:avLst/>
            </a:prstGeom>
          </p:spPr>
        </p:pic>
        <p:sp>
          <p:nvSpPr>
            <p:cNvPr id="58" name="Rectangle 57"/>
            <p:cNvSpPr/>
            <p:nvPr/>
          </p:nvSpPr>
          <p:spPr>
            <a:xfrm>
              <a:off x="10323344" y="3635594"/>
              <a:ext cx="659155" cy="369332"/>
            </a:xfrm>
            <a:prstGeom prst="rect">
              <a:avLst/>
            </a:prstGeom>
          </p:spPr>
          <p:txBody>
            <a:bodyPr wrap="none">
              <a:spAutoFit/>
            </a:bodyPr>
            <a:lstStyle/>
            <a:p>
              <a:r>
                <a:rPr lang="en-US" dirty="0"/>
                <a:t>3.5K</a:t>
              </a:r>
            </a:p>
          </p:txBody>
        </p:sp>
      </p:grpSp>
      <p:grpSp>
        <p:nvGrpSpPr>
          <p:cNvPr id="55" name="Group 54"/>
          <p:cNvGrpSpPr/>
          <p:nvPr/>
        </p:nvGrpSpPr>
        <p:grpSpPr>
          <a:xfrm>
            <a:off x="9826955" y="4569732"/>
            <a:ext cx="1433793" cy="582293"/>
            <a:chOff x="9458938" y="4174956"/>
            <a:chExt cx="1433793" cy="582293"/>
          </a:xfrm>
        </p:grpSpPr>
        <p:pic>
          <p:nvPicPr>
            <p:cNvPr id="52" name="Picture 51"/>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9458938" y="4174956"/>
              <a:ext cx="582293" cy="582293"/>
            </a:xfrm>
            <a:prstGeom prst="rect">
              <a:avLst/>
            </a:prstGeom>
          </p:spPr>
        </p:pic>
        <p:sp>
          <p:nvSpPr>
            <p:cNvPr id="59" name="Rectangle 58"/>
            <p:cNvSpPr/>
            <p:nvPr/>
          </p:nvSpPr>
          <p:spPr>
            <a:xfrm>
              <a:off x="10323344" y="4281436"/>
              <a:ext cx="569387" cy="369332"/>
            </a:xfrm>
            <a:prstGeom prst="rect">
              <a:avLst/>
            </a:prstGeom>
          </p:spPr>
          <p:txBody>
            <a:bodyPr wrap="none">
              <a:spAutoFit/>
            </a:bodyPr>
            <a:lstStyle/>
            <a:p>
              <a:r>
                <a:rPr lang="en-US" dirty="0"/>
                <a:t>893</a:t>
              </a:r>
            </a:p>
          </p:txBody>
        </p:sp>
      </p:grpSp>
      <p:grpSp>
        <p:nvGrpSpPr>
          <p:cNvPr id="56" name="Group 55"/>
          <p:cNvGrpSpPr/>
          <p:nvPr/>
        </p:nvGrpSpPr>
        <p:grpSpPr>
          <a:xfrm>
            <a:off x="9635445" y="5392293"/>
            <a:ext cx="1779191" cy="369332"/>
            <a:chOff x="9267428" y="5056966"/>
            <a:chExt cx="1779191" cy="369332"/>
          </a:xfrm>
        </p:grpSpPr>
        <p:pic>
          <p:nvPicPr>
            <p:cNvPr id="2056" name="Picture 8" descr="Image result for tinycore linux logo"/>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9267428" y="5073100"/>
              <a:ext cx="967581" cy="336550"/>
            </a:xfrm>
            <a:prstGeom prst="rect">
              <a:avLst/>
            </a:prstGeom>
            <a:noFill/>
            <a:extLst>
              <a:ext uri="{909E8E84-426E-40DD-AFC4-6F175D3DCCD1}">
                <a14:hiddenFill xmlns:a14="http://schemas.microsoft.com/office/drawing/2010/main">
                  <a:solidFill>
                    <a:srgbClr val="FFFFFF"/>
                  </a:solidFill>
                </a14:hiddenFill>
              </a:ext>
            </a:extLst>
          </p:spPr>
        </p:pic>
        <p:sp>
          <p:nvSpPr>
            <p:cNvPr id="60" name="Rectangle 59"/>
            <p:cNvSpPr/>
            <p:nvPr/>
          </p:nvSpPr>
          <p:spPr>
            <a:xfrm>
              <a:off x="10323344" y="5056966"/>
              <a:ext cx="723275" cy="369332"/>
            </a:xfrm>
            <a:prstGeom prst="rect">
              <a:avLst/>
            </a:prstGeom>
          </p:spPr>
          <p:txBody>
            <a:bodyPr wrap="none">
              <a:spAutoFit/>
            </a:bodyPr>
            <a:lstStyle/>
            <a:p>
              <a:r>
                <a:rPr lang="en-US" dirty="0"/>
                <a:t>121K</a:t>
              </a:r>
            </a:p>
          </p:txBody>
        </p:sp>
      </p:grpSp>
      <p:sp>
        <p:nvSpPr>
          <p:cNvPr id="49" name="Rectangle 48"/>
          <p:cNvSpPr/>
          <p:nvPr/>
        </p:nvSpPr>
        <p:spPr>
          <a:xfrm>
            <a:off x="6564100" y="1257822"/>
            <a:ext cx="977319" cy="369332"/>
          </a:xfrm>
          <a:prstGeom prst="rect">
            <a:avLst/>
          </a:prstGeom>
        </p:spPr>
        <p:txBody>
          <a:bodyPr wrap="none">
            <a:spAutoFit/>
          </a:bodyPr>
          <a:lstStyle/>
          <a:p>
            <a:r>
              <a:rPr lang="en-US" dirty="0">
                <a:solidFill>
                  <a:prstClr val="black"/>
                </a:solidFill>
                <a:latin typeface="Calibri" panose="020F0502020204030204"/>
              </a:rPr>
              <a:t>Low TCB</a:t>
            </a:r>
          </a:p>
        </p:txBody>
      </p:sp>
      <p:sp>
        <p:nvSpPr>
          <p:cNvPr id="50" name="Rectangle 49"/>
          <p:cNvSpPr/>
          <p:nvPr/>
        </p:nvSpPr>
        <p:spPr>
          <a:xfrm>
            <a:off x="9132712" y="1257822"/>
            <a:ext cx="1745093" cy="369332"/>
          </a:xfrm>
          <a:prstGeom prst="rect">
            <a:avLst/>
          </a:prstGeom>
        </p:spPr>
        <p:txBody>
          <a:bodyPr wrap="none">
            <a:spAutoFit/>
          </a:bodyPr>
          <a:lstStyle/>
          <a:p>
            <a:r>
              <a:rPr lang="en-US" dirty="0">
                <a:solidFill>
                  <a:prstClr val="black"/>
                </a:solidFill>
                <a:latin typeface="Calibri" panose="020F0502020204030204"/>
              </a:rPr>
              <a:t>Fast deployment</a:t>
            </a:r>
          </a:p>
        </p:txBody>
      </p:sp>
      <p:pic>
        <p:nvPicPr>
          <p:cNvPr id="10" name="Picture 9">
            <a:extLst>
              <a:ext uri="{FF2B5EF4-FFF2-40B4-BE49-F238E27FC236}">
                <a16:creationId xmlns:a16="http://schemas.microsoft.com/office/drawing/2014/main" id="{B507E0E7-8C42-4FDF-BD00-0FE16E616DD0}"/>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432354" y="1575628"/>
            <a:ext cx="4252855" cy="4496530"/>
          </a:xfrm>
          <a:prstGeom prst="rect">
            <a:avLst/>
          </a:prstGeom>
        </p:spPr>
      </p:pic>
    </p:spTree>
    <p:extLst>
      <p:ext uri="{BB962C8B-B14F-4D97-AF65-F5344CB8AC3E}">
        <p14:creationId xmlns:p14="http://schemas.microsoft.com/office/powerpoint/2010/main" val="21113651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0"/>
                                        </p:tgtEl>
                                        <p:attrNameLst>
                                          <p:attrName>style.visibility</p:attrName>
                                        </p:attrNameLst>
                                      </p:cBhvr>
                                      <p:to>
                                        <p:strVal val="visible"/>
                                      </p:to>
                                    </p:set>
                                    <p:animEffect transition="in" filter="fade">
                                      <p:cBhvr>
                                        <p:cTn id="10" dur="500"/>
                                        <p:tgtEl>
                                          <p:spTgt spid="5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9"/>
                                        </p:tgtEl>
                                        <p:attrNameLst>
                                          <p:attrName>style.visibility</p:attrName>
                                        </p:attrNameLst>
                                      </p:cBhvr>
                                      <p:to>
                                        <p:strVal val="visible"/>
                                      </p:to>
                                    </p:set>
                                    <p:animEffect transition="in" filter="fade">
                                      <p:cBhvr>
                                        <p:cTn id="13" dur="500"/>
                                        <p:tgtEl>
                                          <p:spTgt spid="4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fade">
                                      <p:cBhvr>
                                        <p:cTn id="18" dur="500"/>
                                        <p:tgtEl>
                                          <p:spTgt spid="23"/>
                                        </p:tgtEl>
                                      </p:cBhvr>
                                    </p:animEffect>
                                  </p:childTnLst>
                                </p:cTn>
                              </p:par>
                              <p:par>
                                <p:cTn id="19" presetID="10" presetClass="entr" presetSubtype="0" fill="hold" nodeType="withEffect">
                                  <p:stCondLst>
                                    <p:cond delay="0"/>
                                  </p:stCondLst>
                                  <p:childTnLst>
                                    <p:set>
                                      <p:cBhvr>
                                        <p:cTn id="20" dur="1" fill="hold">
                                          <p:stCondLst>
                                            <p:cond delay="0"/>
                                          </p:stCondLst>
                                        </p:cTn>
                                        <p:tgtEl>
                                          <p:spTgt spid="44"/>
                                        </p:tgtEl>
                                        <p:attrNameLst>
                                          <p:attrName>style.visibility</p:attrName>
                                        </p:attrNameLst>
                                      </p:cBhvr>
                                      <p:to>
                                        <p:strVal val="visible"/>
                                      </p:to>
                                    </p:set>
                                    <p:animEffect transition="in" filter="fade">
                                      <p:cBhvr>
                                        <p:cTn id="21" dur="500"/>
                                        <p:tgtEl>
                                          <p:spTgt spid="44"/>
                                        </p:tgtEl>
                                      </p:cBhvr>
                                    </p:animEffect>
                                  </p:childTnLst>
                                </p:cTn>
                              </p:par>
                              <p:par>
                                <p:cTn id="22" presetID="10" presetClass="entr" presetSubtype="0" fill="hold" nodeType="withEffect">
                                  <p:stCondLst>
                                    <p:cond delay="0"/>
                                  </p:stCondLst>
                                  <p:childTnLst>
                                    <p:set>
                                      <p:cBhvr>
                                        <p:cTn id="23" dur="1" fill="hold">
                                          <p:stCondLst>
                                            <p:cond delay="0"/>
                                          </p:stCondLst>
                                        </p:cTn>
                                        <p:tgtEl>
                                          <p:spTgt spid="45"/>
                                        </p:tgtEl>
                                        <p:attrNameLst>
                                          <p:attrName>style.visibility</p:attrName>
                                        </p:attrNameLst>
                                      </p:cBhvr>
                                      <p:to>
                                        <p:strVal val="visible"/>
                                      </p:to>
                                    </p:set>
                                    <p:animEffect transition="in" filter="fade">
                                      <p:cBhvr>
                                        <p:cTn id="24" dur="500"/>
                                        <p:tgtEl>
                                          <p:spTgt spid="45"/>
                                        </p:tgtEl>
                                      </p:cBhvr>
                                    </p:animEffect>
                                  </p:childTnLst>
                                </p:cTn>
                              </p:par>
                              <p:par>
                                <p:cTn id="25" presetID="10" presetClass="entr" presetSubtype="0" fill="hold" nodeType="withEffect">
                                  <p:stCondLst>
                                    <p:cond delay="0"/>
                                  </p:stCondLst>
                                  <p:childTnLst>
                                    <p:set>
                                      <p:cBhvr>
                                        <p:cTn id="26" dur="1" fill="hold">
                                          <p:stCondLst>
                                            <p:cond delay="0"/>
                                          </p:stCondLst>
                                        </p:cTn>
                                        <p:tgtEl>
                                          <p:spTgt spid="46"/>
                                        </p:tgtEl>
                                        <p:attrNameLst>
                                          <p:attrName>style.visibility</p:attrName>
                                        </p:attrNameLst>
                                      </p:cBhvr>
                                      <p:to>
                                        <p:strVal val="visible"/>
                                      </p:to>
                                    </p:set>
                                    <p:animEffect transition="in" filter="fade">
                                      <p:cBhvr>
                                        <p:cTn id="27" dur="500"/>
                                        <p:tgtEl>
                                          <p:spTgt spid="46"/>
                                        </p:tgtEl>
                                      </p:cBhvr>
                                    </p:animEffect>
                                  </p:childTnLst>
                                </p:cTn>
                              </p:par>
                              <p:par>
                                <p:cTn id="28" presetID="10" presetClass="entr" presetSubtype="0" fill="hold" nodeType="withEffect">
                                  <p:stCondLst>
                                    <p:cond delay="0"/>
                                  </p:stCondLst>
                                  <p:childTnLst>
                                    <p:set>
                                      <p:cBhvr>
                                        <p:cTn id="29" dur="1" fill="hold">
                                          <p:stCondLst>
                                            <p:cond delay="0"/>
                                          </p:stCondLst>
                                        </p:cTn>
                                        <p:tgtEl>
                                          <p:spTgt spid="47"/>
                                        </p:tgtEl>
                                        <p:attrNameLst>
                                          <p:attrName>style.visibility</p:attrName>
                                        </p:attrNameLst>
                                      </p:cBhvr>
                                      <p:to>
                                        <p:strVal val="visible"/>
                                      </p:to>
                                    </p:set>
                                    <p:animEffect transition="in" filter="fade">
                                      <p:cBhvr>
                                        <p:cTn id="30" dur="500"/>
                                        <p:tgtEl>
                                          <p:spTgt spid="47"/>
                                        </p:tgtEl>
                                      </p:cBhvr>
                                    </p:animEffect>
                                  </p:childTnLst>
                                </p:cTn>
                              </p:par>
                              <p:par>
                                <p:cTn id="31" presetID="10" presetClass="entr" presetSubtype="0" fill="hold" nodeType="withEffect">
                                  <p:stCondLst>
                                    <p:cond delay="0"/>
                                  </p:stCondLst>
                                  <p:childTnLst>
                                    <p:set>
                                      <p:cBhvr>
                                        <p:cTn id="32" dur="1" fill="hold">
                                          <p:stCondLst>
                                            <p:cond delay="0"/>
                                          </p:stCondLst>
                                        </p:cTn>
                                        <p:tgtEl>
                                          <p:spTgt spid="48"/>
                                        </p:tgtEl>
                                        <p:attrNameLst>
                                          <p:attrName>style.visibility</p:attrName>
                                        </p:attrNameLst>
                                      </p:cBhvr>
                                      <p:to>
                                        <p:strVal val="visible"/>
                                      </p:to>
                                    </p:set>
                                    <p:animEffect transition="in" filter="fade">
                                      <p:cBhvr>
                                        <p:cTn id="33" dur="500"/>
                                        <p:tgtEl>
                                          <p:spTgt spid="48"/>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43"/>
                                        </p:tgtEl>
                                        <p:attrNameLst>
                                          <p:attrName>style.visibility</p:attrName>
                                        </p:attrNameLst>
                                      </p:cBhvr>
                                      <p:to>
                                        <p:strVal val="visible"/>
                                      </p:to>
                                    </p:set>
                                    <p:animEffect transition="in" filter="fade">
                                      <p:cBhvr>
                                        <p:cTn id="38" dur="500"/>
                                        <p:tgtEl>
                                          <p:spTgt spid="43"/>
                                        </p:tgtEl>
                                      </p:cBhvr>
                                    </p:animEffect>
                                  </p:childTnLst>
                                </p:cTn>
                              </p:par>
                              <p:par>
                                <p:cTn id="39" presetID="10" presetClass="entr" presetSubtype="0" fill="hold" nodeType="withEffect">
                                  <p:stCondLst>
                                    <p:cond delay="0"/>
                                  </p:stCondLst>
                                  <p:childTnLst>
                                    <p:set>
                                      <p:cBhvr>
                                        <p:cTn id="40" dur="1" fill="hold">
                                          <p:stCondLst>
                                            <p:cond delay="0"/>
                                          </p:stCondLst>
                                        </p:cTn>
                                        <p:tgtEl>
                                          <p:spTgt spid="53"/>
                                        </p:tgtEl>
                                        <p:attrNameLst>
                                          <p:attrName>style.visibility</p:attrName>
                                        </p:attrNameLst>
                                      </p:cBhvr>
                                      <p:to>
                                        <p:strVal val="visible"/>
                                      </p:to>
                                    </p:set>
                                    <p:animEffect transition="in" filter="fade">
                                      <p:cBhvr>
                                        <p:cTn id="41" dur="500"/>
                                        <p:tgtEl>
                                          <p:spTgt spid="53"/>
                                        </p:tgtEl>
                                      </p:cBhvr>
                                    </p:animEffect>
                                  </p:childTnLst>
                                </p:cTn>
                              </p:par>
                              <p:par>
                                <p:cTn id="42" presetID="10" presetClass="entr" presetSubtype="0" fill="hold" nodeType="withEffect">
                                  <p:stCondLst>
                                    <p:cond delay="0"/>
                                  </p:stCondLst>
                                  <p:childTnLst>
                                    <p:set>
                                      <p:cBhvr>
                                        <p:cTn id="43" dur="1" fill="hold">
                                          <p:stCondLst>
                                            <p:cond delay="0"/>
                                          </p:stCondLst>
                                        </p:cTn>
                                        <p:tgtEl>
                                          <p:spTgt spid="54"/>
                                        </p:tgtEl>
                                        <p:attrNameLst>
                                          <p:attrName>style.visibility</p:attrName>
                                        </p:attrNameLst>
                                      </p:cBhvr>
                                      <p:to>
                                        <p:strVal val="visible"/>
                                      </p:to>
                                    </p:set>
                                    <p:animEffect transition="in" filter="fade">
                                      <p:cBhvr>
                                        <p:cTn id="44" dur="500"/>
                                        <p:tgtEl>
                                          <p:spTgt spid="54"/>
                                        </p:tgtEl>
                                      </p:cBhvr>
                                    </p:animEffect>
                                  </p:childTnLst>
                                </p:cTn>
                              </p:par>
                              <p:par>
                                <p:cTn id="45" presetID="10" presetClass="entr" presetSubtype="0" fill="hold" nodeType="withEffect">
                                  <p:stCondLst>
                                    <p:cond delay="0"/>
                                  </p:stCondLst>
                                  <p:childTnLst>
                                    <p:set>
                                      <p:cBhvr>
                                        <p:cTn id="46" dur="1" fill="hold">
                                          <p:stCondLst>
                                            <p:cond delay="0"/>
                                          </p:stCondLst>
                                        </p:cTn>
                                        <p:tgtEl>
                                          <p:spTgt spid="55"/>
                                        </p:tgtEl>
                                        <p:attrNameLst>
                                          <p:attrName>style.visibility</p:attrName>
                                        </p:attrNameLst>
                                      </p:cBhvr>
                                      <p:to>
                                        <p:strVal val="visible"/>
                                      </p:to>
                                    </p:set>
                                    <p:animEffect transition="in" filter="fade">
                                      <p:cBhvr>
                                        <p:cTn id="47" dur="500"/>
                                        <p:tgtEl>
                                          <p:spTgt spid="55"/>
                                        </p:tgtEl>
                                      </p:cBhvr>
                                    </p:animEffect>
                                  </p:childTnLst>
                                </p:cTn>
                              </p:par>
                              <p:par>
                                <p:cTn id="48" presetID="10" presetClass="entr" presetSubtype="0" fill="hold" nodeType="withEffect">
                                  <p:stCondLst>
                                    <p:cond delay="0"/>
                                  </p:stCondLst>
                                  <p:childTnLst>
                                    <p:set>
                                      <p:cBhvr>
                                        <p:cTn id="49" dur="1" fill="hold">
                                          <p:stCondLst>
                                            <p:cond delay="0"/>
                                          </p:stCondLst>
                                        </p:cTn>
                                        <p:tgtEl>
                                          <p:spTgt spid="56"/>
                                        </p:tgtEl>
                                        <p:attrNameLst>
                                          <p:attrName>style.visibility</p:attrName>
                                        </p:attrNameLst>
                                      </p:cBhvr>
                                      <p:to>
                                        <p:strVal val="visible"/>
                                      </p:to>
                                    </p:set>
                                    <p:animEffect transition="in" filter="fade">
                                      <p:cBhvr>
                                        <p:cTn id="50"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50"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2C3CDF61-D499-4C38-985F-475DB4FD4C9F}" type="datetime1">
              <a:rPr lang="en-US" smtClean="0"/>
              <a:t>6/8/2021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54</a:t>
            </a:fld>
            <a:endParaRPr lang="en-GB" dirty="0"/>
          </a:p>
        </p:txBody>
      </p:sp>
      <p:sp>
        <p:nvSpPr>
          <p:cNvPr id="6" name="Title 5"/>
          <p:cNvSpPr>
            <a:spLocks noGrp="1"/>
          </p:cNvSpPr>
          <p:nvPr>
            <p:ph type="title"/>
          </p:nvPr>
        </p:nvSpPr>
        <p:spPr>
          <a:xfrm>
            <a:off x="323850" y="620714"/>
            <a:ext cx="11537950" cy="972000"/>
          </a:xfrm>
        </p:spPr>
        <p:txBody>
          <a:bodyPr/>
          <a:lstStyle/>
          <a:p>
            <a:r>
              <a:rPr lang="en-US" dirty="0"/>
              <a:t>Performance</a:t>
            </a:r>
          </a:p>
        </p:txBody>
      </p:sp>
      <mc:AlternateContent xmlns:mc="http://schemas.openxmlformats.org/markup-compatibility/2006" xmlns:a14="http://schemas.microsoft.com/office/drawing/2010/main">
        <mc:Choice Requires="a14">
          <p:sp>
            <p:nvSpPr>
              <p:cNvPr id="13" name="Content Placeholder 1"/>
              <p:cNvSpPr>
                <a:spLocks noGrp="1"/>
              </p:cNvSpPr>
              <p:nvPr>
                <p:ph idx="1"/>
              </p:nvPr>
            </p:nvSpPr>
            <p:spPr>
              <a:xfrm>
                <a:off x="359569" y="1719488"/>
                <a:ext cx="11537950" cy="4210046"/>
              </a:xfrm>
            </p:spPr>
            <p:txBody>
              <a:bodyPr/>
              <a:lstStyle/>
              <a:p>
                <a:r>
                  <a:rPr lang="en-US" dirty="0"/>
                  <a:t>Display latency: 21.67 </a:t>
                </a:r>
                <a:r>
                  <a:rPr lang="en-US" dirty="0" err="1"/>
                  <a:t>ms</a:t>
                </a:r>
                <a:endParaRPr lang="en-US" dirty="0"/>
              </a:p>
              <a:p>
                <a:pPr lvl="1"/>
                <a:r>
                  <a:rPr lang="en-US" dirty="0"/>
                  <a:t>~46 fps</a:t>
                </a:r>
              </a:p>
              <a:p>
                <a:r>
                  <a:rPr lang="en-US" dirty="0"/>
                  <a:t>Mouse latency: 250 </a:t>
                </a:r>
                <a14:m>
                  <m:oMath xmlns:m="http://schemas.openxmlformats.org/officeDocument/2006/math">
                    <m:r>
                      <a:rPr lang="en-US" b="0" i="1" smtClean="0">
                        <a:latin typeface="Cambria Math" panose="02040503050406030204" pitchFamily="18" charset="0"/>
                      </a:rPr>
                      <m:t>𝜇</m:t>
                    </m:r>
                    <m:r>
                      <a:rPr lang="en-US" b="0" i="1" smtClean="0">
                        <a:latin typeface="Cambria Math" panose="02040503050406030204" pitchFamily="18" charset="0"/>
                      </a:rPr>
                      <m:t>𝑠</m:t>
                    </m:r>
                  </m:oMath>
                </a14:m>
                <a:endParaRPr lang="en-US" dirty="0"/>
              </a:p>
              <a:p>
                <a:r>
                  <a:rPr lang="en-US" dirty="0"/>
                  <a:t>Keyboard latency: 170 </a:t>
                </a:r>
                <a14:m>
                  <m:oMath xmlns:m="http://schemas.openxmlformats.org/officeDocument/2006/math">
                    <m:r>
                      <a:rPr lang="en-US" b="0" i="1" smtClean="0">
                        <a:latin typeface="Cambria Math" panose="02040503050406030204" pitchFamily="18" charset="0"/>
                      </a:rPr>
                      <m:t>𝜇</m:t>
                    </m:r>
                    <m:r>
                      <a:rPr lang="en-US" b="0" i="1" smtClean="0">
                        <a:latin typeface="Cambria Math" panose="02040503050406030204" pitchFamily="18" charset="0"/>
                      </a:rPr>
                      <m:t>𝑠</m:t>
                    </m:r>
                  </m:oMath>
                </a14:m>
                <a:endParaRPr lang="en-US" b="0" dirty="0"/>
              </a:p>
              <a:p>
                <a:r>
                  <a:rPr lang="en-US" dirty="0"/>
                  <a:t>Pointer detection accuracy: 0.997</a:t>
                </a:r>
              </a:p>
              <a:p>
                <a:endParaRPr lang="en-US" dirty="0"/>
              </a:p>
            </p:txBody>
          </p:sp>
        </mc:Choice>
        <mc:Fallback xmlns="">
          <p:sp>
            <p:nvSpPr>
              <p:cNvPr id="13" name="Content Placeholder 1"/>
              <p:cNvSpPr>
                <a:spLocks noGrp="1" noRot="1" noChangeAspect="1" noMove="1" noResize="1" noEditPoints="1" noAdjustHandles="1" noChangeArrowheads="1" noChangeShapeType="1" noTextEdit="1"/>
              </p:cNvSpPr>
              <p:nvPr>
                <p:ph idx="1"/>
              </p:nvPr>
            </p:nvSpPr>
            <p:spPr>
              <a:xfrm>
                <a:off x="359569" y="1719488"/>
                <a:ext cx="11537950" cy="4210046"/>
              </a:xfrm>
              <a:blipFill>
                <a:blip r:embed="rId3"/>
                <a:stretch>
                  <a:fillRect l="-264" t="-2026"/>
                </a:stretch>
              </a:blipFill>
            </p:spPr>
            <p:txBody>
              <a:bodyPr/>
              <a:lstStyle/>
              <a:p>
                <a:r>
                  <a:rPr lang="en-US">
                    <a:noFill/>
                  </a:rPr>
                  <a:t> </a:t>
                </a:r>
              </a:p>
            </p:txBody>
          </p:sp>
        </mc:Fallback>
      </mc:AlternateContent>
      <p:pic>
        <p:nvPicPr>
          <p:cNvPr id="35" name="Picture 34">
            <a:extLst>
              <a:ext uri="{FF2B5EF4-FFF2-40B4-BE49-F238E27FC236}">
                <a16:creationId xmlns:a16="http://schemas.microsoft.com/office/drawing/2014/main" id="{B3D0B968-7B10-4223-BAA0-0482A18642B4}"/>
              </a:ext>
            </a:extLst>
          </p:cNvPr>
          <p:cNvPicPr>
            <a:picLocks noChangeAspect="1"/>
          </p:cNvPicPr>
          <p:nvPr/>
        </p:nvPicPr>
        <p:blipFill>
          <a:blip r:embed="rId4"/>
          <a:stretch>
            <a:fillRect/>
          </a:stretch>
        </p:blipFill>
        <p:spPr>
          <a:xfrm>
            <a:off x="6045908" y="1556618"/>
            <a:ext cx="5815892" cy="3355709"/>
          </a:xfrm>
          <a:prstGeom prst="rect">
            <a:avLst/>
          </a:prstGeom>
        </p:spPr>
      </p:pic>
    </p:spTree>
    <p:extLst>
      <p:ext uri="{BB962C8B-B14F-4D97-AF65-F5344CB8AC3E}">
        <p14:creationId xmlns:p14="http://schemas.microsoft.com/office/powerpoint/2010/main" val="317562277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6586899-7BCC-4F18-8031-45D7FBCFAD90}"/>
              </a:ext>
            </a:extLst>
          </p:cNvPr>
          <p:cNvSpPr>
            <a:spLocks noGrp="1"/>
          </p:cNvSpPr>
          <p:nvPr>
            <p:ph type="dt" sz="half" idx="10"/>
          </p:nvPr>
        </p:nvSpPr>
        <p:spPr/>
        <p:txBody>
          <a:bodyPr/>
          <a:lstStyle/>
          <a:p>
            <a:fld id="{41364128-CE7F-4340-8BAF-C784BF54480A}" type="datetime1">
              <a:rPr lang="en-US" smtClean="0"/>
              <a:t>6/8/2021</a:t>
            </a:fld>
            <a:endParaRPr lang="en-GB" dirty="0"/>
          </a:p>
        </p:txBody>
      </p:sp>
      <p:sp>
        <p:nvSpPr>
          <p:cNvPr id="4" name="Footer Placeholder 3">
            <a:extLst>
              <a:ext uri="{FF2B5EF4-FFF2-40B4-BE49-F238E27FC236}">
                <a16:creationId xmlns:a16="http://schemas.microsoft.com/office/drawing/2014/main" id="{CB41E578-F95F-4209-AB65-AC2E1D7587AE}"/>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DA1B3201-F7CA-4D96-B177-BC8742397649}"/>
              </a:ext>
            </a:extLst>
          </p:cNvPr>
          <p:cNvSpPr>
            <a:spLocks noGrp="1"/>
          </p:cNvSpPr>
          <p:nvPr>
            <p:ph type="sldNum" sz="quarter" idx="12"/>
          </p:nvPr>
        </p:nvSpPr>
        <p:spPr/>
        <p:txBody>
          <a:bodyPr/>
          <a:lstStyle/>
          <a:p>
            <a:fld id="{6C6AE60A-B69C-4790-82F7-3882EDF23186}" type="slidenum">
              <a:rPr lang="en-GB" smtClean="0"/>
              <a:t>55</a:t>
            </a:fld>
            <a:endParaRPr lang="en-GB" dirty="0"/>
          </a:p>
        </p:txBody>
      </p:sp>
      <mc:AlternateContent xmlns:mc="http://schemas.openxmlformats.org/markup-compatibility/2006" xmlns:a14="http://schemas.microsoft.com/office/drawing/2010/main">
        <mc:Choice Requires="a14">
          <p:sp>
            <p:nvSpPr>
              <p:cNvPr id="6" name="Title 5">
                <a:extLst>
                  <a:ext uri="{FF2B5EF4-FFF2-40B4-BE49-F238E27FC236}">
                    <a16:creationId xmlns:a16="http://schemas.microsoft.com/office/drawing/2014/main" id="{3B3B2537-A53D-4C05-9CB2-B2FB28E16639}"/>
                  </a:ext>
                </a:extLst>
              </p:cNvPr>
              <p:cNvSpPr>
                <a:spLocks noGrp="1"/>
              </p:cNvSpPr>
              <p:nvPr>
                <p:ph type="title"/>
              </p:nvPr>
            </p:nvSpPr>
            <p:spPr>
              <a:xfrm>
                <a:off x="323850" y="620714"/>
                <a:ext cx="11537950" cy="972000"/>
              </a:xfrm>
            </p:spPr>
            <p:txBody>
              <a:bodyPr/>
              <a:lstStyle/>
              <a:p>
                <a:r>
                  <a:rPr lang="en-GB" dirty="0"/>
                  <a:t>ProtectIOn </a:t>
                </a:r>
                <a14:m>
                  <m:oMath xmlns:m="http://schemas.openxmlformats.org/officeDocument/2006/math">
                    <m:r>
                      <a:rPr lang="en-US" b="1" i="1" smtClean="0">
                        <a:latin typeface="Cambria Math" panose="02040503050406030204" pitchFamily="18" charset="0"/>
                      </a:rPr>
                      <m:t>→ </m:t>
                    </m:r>
                  </m:oMath>
                </a14:m>
                <a:r>
                  <a:rPr lang="en-US" dirty="0"/>
                  <a:t>ProximiTEE</a:t>
                </a:r>
              </a:p>
            </p:txBody>
          </p:sp>
        </mc:Choice>
        <mc:Fallback xmlns="">
          <p:sp>
            <p:nvSpPr>
              <p:cNvPr id="6" name="Title 5">
                <a:extLst>
                  <a:ext uri="{FF2B5EF4-FFF2-40B4-BE49-F238E27FC236}">
                    <a16:creationId xmlns:a16="http://schemas.microsoft.com/office/drawing/2014/main" id="{3B3B2537-A53D-4C05-9CB2-B2FB28E16639}"/>
                  </a:ext>
                </a:extLst>
              </p:cNvPr>
              <p:cNvSpPr>
                <a:spLocks noGrp="1" noRot="1" noChangeAspect="1" noMove="1" noResize="1" noEditPoints="1" noAdjustHandles="1" noChangeArrowheads="1" noChangeShapeType="1" noTextEdit="1"/>
              </p:cNvSpPr>
              <p:nvPr>
                <p:ph type="title"/>
              </p:nvPr>
            </p:nvSpPr>
            <p:spPr>
              <a:xfrm>
                <a:off x="323850" y="620714"/>
                <a:ext cx="11537950" cy="972000"/>
              </a:xfrm>
              <a:blipFill>
                <a:blip r:embed="rId2"/>
                <a:stretch>
                  <a:fillRect l="-634" t="-5660"/>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235D082D-B2C5-4BE4-A6A4-BF8711AC9600}"/>
              </a:ext>
            </a:extLst>
          </p:cNvPr>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8608219" y="3578739"/>
            <a:ext cx="876060" cy="718107"/>
          </a:xfrm>
          <a:prstGeom prst="rect">
            <a:avLst/>
          </a:prstGeom>
        </p:spPr>
      </p:pic>
      <p:pic>
        <p:nvPicPr>
          <p:cNvPr id="9" name="Picture 8">
            <a:extLst>
              <a:ext uri="{FF2B5EF4-FFF2-40B4-BE49-F238E27FC236}">
                <a16:creationId xmlns:a16="http://schemas.microsoft.com/office/drawing/2014/main" id="{E41C610E-AF85-4621-8700-5F23187A58A5}"/>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926" b="10939"/>
          <a:stretch/>
        </p:blipFill>
        <p:spPr>
          <a:xfrm>
            <a:off x="8608219" y="1979110"/>
            <a:ext cx="975239" cy="762000"/>
          </a:xfrm>
          <a:prstGeom prst="rect">
            <a:avLst/>
          </a:prstGeom>
        </p:spPr>
      </p:pic>
      <p:sp>
        <p:nvSpPr>
          <p:cNvPr id="10" name="Rectangle: Rounded Corners 9">
            <a:extLst>
              <a:ext uri="{FF2B5EF4-FFF2-40B4-BE49-F238E27FC236}">
                <a16:creationId xmlns:a16="http://schemas.microsoft.com/office/drawing/2014/main" id="{AA0AEF03-8526-420F-8F39-60968F037D4F}"/>
              </a:ext>
            </a:extLst>
          </p:cNvPr>
          <p:cNvSpPr/>
          <p:nvPr/>
        </p:nvSpPr>
        <p:spPr>
          <a:xfrm>
            <a:off x="1788079" y="2032793"/>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FCFF4C98-9F82-4616-A7FE-CFA174B3245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226479" y="5004593"/>
            <a:ext cx="736194" cy="736194"/>
          </a:xfrm>
          <a:prstGeom prst="rect">
            <a:avLst/>
          </a:prstGeom>
        </p:spPr>
      </p:pic>
      <p:sp>
        <p:nvSpPr>
          <p:cNvPr id="13" name="Rectangle: Rounded Corners 12">
            <a:extLst>
              <a:ext uri="{FF2B5EF4-FFF2-40B4-BE49-F238E27FC236}">
                <a16:creationId xmlns:a16="http://schemas.microsoft.com/office/drawing/2014/main" id="{933E127B-1A16-4651-B2F4-B59E9871D5B7}"/>
              </a:ext>
            </a:extLst>
          </p:cNvPr>
          <p:cNvSpPr/>
          <p:nvPr/>
        </p:nvSpPr>
        <p:spPr>
          <a:xfrm>
            <a:off x="1940479" y="4090193"/>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6" descr="AMD, Nvidia ramp up Linux driver support after Valve's ...">
            <a:extLst>
              <a:ext uri="{FF2B5EF4-FFF2-40B4-BE49-F238E27FC236}">
                <a16:creationId xmlns:a16="http://schemas.microsoft.com/office/drawing/2014/main" id="{2AEA890D-118D-4C7B-98E3-9B633ACF760B}"/>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3845479" y="4166393"/>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314BAC21-BFE0-41EA-A080-AFF2C3FCF1E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683679" y="4224497"/>
            <a:ext cx="467585" cy="467585"/>
          </a:xfrm>
          <a:prstGeom prst="rect">
            <a:avLst/>
          </a:prstGeom>
        </p:spPr>
      </p:pic>
      <p:pic>
        <p:nvPicPr>
          <p:cNvPr id="17" name="Picture 16">
            <a:extLst>
              <a:ext uri="{FF2B5EF4-FFF2-40B4-BE49-F238E27FC236}">
                <a16:creationId xmlns:a16="http://schemas.microsoft.com/office/drawing/2014/main" id="{5C4B752E-43FC-47DC-90C2-8320BCDDF8B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856398" y="4458289"/>
            <a:ext cx="480026" cy="480026"/>
          </a:xfrm>
          <a:prstGeom prst="rect">
            <a:avLst/>
          </a:prstGeom>
        </p:spPr>
      </p:pic>
      <p:grpSp>
        <p:nvGrpSpPr>
          <p:cNvPr id="24" name="Group 23">
            <a:extLst>
              <a:ext uri="{FF2B5EF4-FFF2-40B4-BE49-F238E27FC236}">
                <a16:creationId xmlns:a16="http://schemas.microsoft.com/office/drawing/2014/main" id="{770A7C68-3376-446A-A584-F4BDD671C4EA}"/>
              </a:ext>
            </a:extLst>
          </p:cNvPr>
          <p:cNvGrpSpPr/>
          <p:nvPr/>
        </p:nvGrpSpPr>
        <p:grpSpPr>
          <a:xfrm>
            <a:off x="5750479" y="2183977"/>
            <a:ext cx="1182721" cy="1182721"/>
            <a:chOff x="8989219" y="2308605"/>
            <a:chExt cx="1599895" cy="1599895"/>
          </a:xfrm>
        </p:grpSpPr>
        <p:pic>
          <p:nvPicPr>
            <p:cNvPr id="20" name="Picture 19">
              <a:extLst>
                <a:ext uri="{FF2B5EF4-FFF2-40B4-BE49-F238E27FC236}">
                  <a16:creationId xmlns:a16="http://schemas.microsoft.com/office/drawing/2014/main" id="{2C973D3C-17B4-4ECE-AF6D-6105BFC01EA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1" name="Rectangle 20">
              <a:extLst>
                <a:ext uri="{FF2B5EF4-FFF2-40B4-BE49-F238E27FC236}">
                  <a16:creationId xmlns:a16="http://schemas.microsoft.com/office/drawing/2014/main" id="{16453EF6-548A-4881-A5AD-D2931E87BB43}"/>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F93DB4B-5D56-489D-A7A2-21E5680E0A6E}"/>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2B339A74-11EA-49E0-A891-420E11EE9E9C}"/>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TextBox 24">
            <a:extLst>
              <a:ext uri="{FF2B5EF4-FFF2-40B4-BE49-F238E27FC236}">
                <a16:creationId xmlns:a16="http://schemas.microsoft.com/office/drawing/2014/main" id="{140F7175-094A-4D24-81CB-9B2E0C8E70E4}"/>
              </a:ext>
            </a:extLst>
          </p:cNvPr>
          <p:cNvSpPr txBox="1"/>
          <p:nvPr/>
        </p:nvSpPr>
        <p:spPr>
          <a:xfrm>
            <a:off x="5198839" y="3442088"/>
            <a:ext cx="2286000" cy="584775"/>
          </a:xfrm>
          <a:prstGeom prst="rect">
            <a:avLst/>
          </a:prstGeom>
          <a:noFill/>
        </p:spPr>
        <p:txBody>
          <a:bodyPr wrap="square" rtlCol="0">
            <a:spAutoFit/>
          </a:bodyPr>
          <a:lstStyle/>
          <a:p>
            <a:pPr algn="ctr"/>
            <a:r>
              <a:rPr lang="en-US" sz="1600" dirty="0"/>
              <a:t>Remote trusted path application</a:t>
            </a:r>
          </a:p>
        </p:txBody>
      </p:sp>
      <p:pic>
        <p:nvPicPr>
          <p:cNvPr id="26" name="Picture 25">
            <a:extLst>
              <a:ext uri="{FF2B5EF4-FFF2-40B4-BE49-F238E27FC236}">
                <a16:creationId xmlns:a16="http://schemas.microsoft.com/office/drawing/2014/main" id="{1ABFAAB6-EEA6-47B8-9821-35307C06B6E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986465" y="5367871"/>
            <a:ext cx="544813" cy="544813"/>
          </a:xfrm>
          <a:prstGeom prst="rect">
            <a:avLst/>
          </a:prstGeom>
        </p:spPr>
      </p:pic>
      <p:sp>
        <p:nvSpPr>
          <p:cNvPr id="39" name="Rectangle 38">
            <a:extLst>
              <a:ext uri="{FF2B5EF4-FFF2-40B4-BE49-F238E27FC236}">
                <a16:creationId xmlns:a16="http://schemas.microsoft.com/office/drawing/2014/main" id="{4056C211-4FD6-459C-A2DB-35FBF50F38A2}"/>
              </a:ext>
            </a:extLst>
          </p:cNvPr>
          <p:cNvSpPr/>
          <p:nvPr/>
        </p:nvSpPr>
        <p:spPr>
          <a:xfrm>
            <a:off x="5151264" y="2108993"/>
            <a:ext cx="2428015" cy="191130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a:extLst>
              <a:ext uri="{FF2B5EF4-FFF2-40B4-BE49-F238E27FC236}">
                <a16:creationId xmlns:a16="http://schemas.microsoft.com/office/drawing/2014/main" id="{88826A56-DA35-4D94-8934-DB446CE37B61}"/>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806236" y="1189918"/>
            <a:ext cx="480026" cy="480026"/>
          </a:xfrm>
          <a:prstGeom prst="rect">
            <a:avLst/>
          </a:prstGeom>
        </p:spPr>
      </p:pic>
      <p:sp>
        <p:nvSpPr>
          <p:cNvPr id="11" name="Rectangle 10">
            <a:extLst>
              <a:ext uri="{FF2B5EF4-FFF2-40B4-BE49-F238E27FC236}">
                <a16:creationId xmlns:a16="http://schemas.microsoft.com/office/drawing/2014/main" id="{EA8762AA-D53E-4172-BED3-461CE5016881}"/>
              </a:ext>
            </a:extLst>
          </p:cNvPr>
          <p:cNvSpPr/>
          <p:nvPr/>
        </p:nvSpPr>
        <p:spPr>
          <a:xfrm>
            <a:off x="7672147" y="5205825"/>
            <a:ext cx="304800" cy="2286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Connector: Elbow 17">
            <a:extLst>
              <a:ext uri="{FF2B5EF4-FFF2-40B4-BE49-F238E27FC236}">
                <a16:creationId xmlns:a16="http://schemas.microsoft.com/office/drawing/2014/main" id="{78441FE1-F1A1-4E33-83D5-53E29325E768}"/>
              </a:ext>
            </a:extLst>
          </p:cNvPr>
          <p:cNvCxnSpPr>
            <a:stCxn id="11" idx="3"/>
            <a:endCxn id="9" idx="1"/>
          </p:cNvCxnSpPr>
          <p:nvPr/>
        </p:nvCxnSpPr>
        <p:spPr>
          <a:xfrm flipV="1">
            <a:off x="7976947" y="2360110"/>
            <a:ext cx="631272" cy="2960015"/>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47730E5A-F9A0-41C3-8AB1-155E2887B7CD}"/>
              </a:ext>
            </a:extLst>
          </p:cNvPr>
          <p:cNvCxnSpPr>
            <a:cxnSpLocks/>
            <a:stCxn id="11" idx="3"/>
            <a:endCxn id="38" idx="1"/>
          </p:cNvCxnSpPr>
          <p:nvPr/>
        </p:nvCxnSpPr>
        <p:spPr>
          <a:xfrm>
            <a:off x="7976947" y="5320125"/>
            <a:ext cx="696960" cy="12700"/>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Connector: Elbow 34">
            <a:extLst>
              <a:ext uri="{FF2B5EF4-FFF2-40B4-BE49-F238E27FC236}">
                <a16:creationId xmlns:a16="http://schemas.microsoft.com/office/drawing/2014/main" id="{AF30710C-F78F-4B76-9FBB-9D58E582D6FC}"/>
              </a:ext>
            </a:extLst>
          </p:cNvPr>
          <p:cNvCxnSpPr>
            <a:cxnSpLocks/>
            <a:stCxn id="11" idx="3"/>
            <a:endCxn id="7" idx="1"/>
          </p:cNvCxnSpPr>
          <p:nvPr/>
        </p:nvCxnSpPr>
        <p:spPr>
          <a:xfrm flipV="1">
            <a:off x="7976947" y="3937793"/>
            <a:ext cx="631272" cy="1382332"/>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8" name="Picture 37">
            <a:extLst>
              <a:ext uri="{FF2B5EF4-FFF2-40B4-BE49-F238E27FC236}">
                <a16:creationId xmlns:a16="http://schemas.microsoft.com/office/drawing/2014/main" id="{8C1758D8-9573-4FA3-942A-3153922C7CAC}"/>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673907" y="4914939"/>
            <a:ext cx="810372" cy="810372"/>
          </a:xfrm>
          <a:prstGeom prst="rect">
            <a:avLst/>
          </a:prstGeom>
        </p:spPr>
      </p:pic>
    </p:spTree>
    <p:extLst>
      <p:ext uri="{BB962C8B-B14F-4D97-AF65-F5344CB8AC3E}">
        <p14:creationId xmlns:p14="http://schemas.microsoft.com/office/powerpoint/2010/main" val="137458049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6586899-7BCC-4F18-8031-45D7FBCFAD90}"/>
              </a:ext>
            </a:extLst>
          </p:cNvPr>
          <p:cNvSpPr>
            <a:spLocks noGrp="1"/>
          </p:cNvSpPr>
          <p:nvPr>
            <p:ph type="dt" sz="half" idx="10"/>
          </p:nvPr>
        </p:nvSpPr>
        <p:spPr/>
        <p:txBody>
          <a:bodyPr/>
          <a:lstStyle/>
          <a:p>
            <a:fld id="{92038C5B-D355-4D3B-98C2-71A7ABAFE578}" type="datetime1">
              <a:rPr lang="en-US" smtClean="0"/>
              <a:t>6/8/2021</a:t>
            </a:fld>
            <a:endParaRPr lang="en-GB" dirty="0"/>
          </a:p>
        </p:txBody>
      </p:sp>
      <p:sp>
        <p:nvSpPr>
          <p:cNvPr id="4" name="Footer Placeholder 3">
            <a:extLst>
              <a:ext uri="{FF2B5EF4-FFF2-40B4-BE49-F238E27FC236}">
                <a16:creationId xmlns:a16="http://schemas.microsoft.com/office/drawing/2014/main" id="{CB41E578-F95F-4209-AB65-AC2E1D7587AE}"/>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DA1B3201-F7CA-4D96-B177-BC8742397649}"/>
              </a:ext>
            </a:extLst>
          </p:cNvPr>
          <p:cNvSpPr>
            <a:spLocks noGrp="1"/>
          </p:cNvSpPr>
          <p:nvPr>
            <p:ph type="sldNum" sz="quarter" idx="12"/>
          </p:nvPr>
        </p:nvSpPr>
        <p:spPr/>
        <p:txBody>
          <a:bodyPr/>
          <a:lstStyle/>
          <a:p>
            <a:fld id="{6C6AE60A-B69C-4790-82F7-3882EDF23186}" type="slidenum">
              <a:rPr lang="en-GB" smtClean="0"/>
              <a:t>56</a:t>
            </a:fld>
            <a:endParaRPr lang="en-GB" dirty="0"/>
          </a:p>
        </p:txBody>
      </p:sp>
      <mc:AlternateContent xmlns:mc="http://schemas.openxmlformats.org/markup-compatibility/2006" xmlns:a14="http://schemas.microsoft.com/office/drawing/2010/main">
        <mc:Choice Requires="a14">
          <p:sp>
            <p:nvSpPr>
              <p:cNvPr id="6" name="Title 5">
                <a:extLst>
                  <a:ext uri="{FF2B5EF4-FFF2-40B4-BE49-F238E27FC236}">
                    <a16:creationId xmlns:a16="http://schemas.microsoft.com/office/drawing/2014/main" id="{3B3B2537-A53D-4C05-9CB2-B2FB28E16639}"/>
                  </a:ext>
                </a:extLst>
              </p:cNvPr>
              <p:cNvSpPr>
                <a:spLocks noGrp="1"/>
              </p:cNvSpPr>
              <p:nvPr>
                <p:ph type="title"/>
              </p:nvPr>
            </p:nvSpPr>
            <p:spPr>
              <a:xfrm>
                <a:off x="323850" y="620714"/>
                <a:ext cx="11537950" cy="972000"/>
              </a:xfrm>
            </p:spPr>
            <p:txBody>
              <a:bodyPr/>
              <a:lstStyle/>
              <a:p>
                <a:r>
                  <a:rPr lang="en-GB" dirty="0"/>
                  <a:t>ProtectIOn </a:t>
                </a:r>
                <a14:m>
                  <m:oMath xmlns:m="http://schemas.openxmlformats.org/officeDocument/2006/math">
                    <m:r>
                      <a:rPr lang="en-US" b="1" i="1" smtClean="0">
                        <a:latin typeface="Cambria Math" panose="02040503050406030204" pitchFamily="18" charset="0"/>
                      </a:rPr>
                      <m:t>→ </m:t>
                    </m:r>
                  </m:oMath>
                </a14:m>
                <a:r>
                  <a:rPr lang="en-US" dirty="0"/>
                  <a:t>ProximiTEE</a:t>
                </a:r>
              </a:p>
            </p:txBody>
          </p:sp>
        </mc:Choice>
        <mc:Fallback xmlns="">
          <p:sp>
            <p:nvSpPr>
              <p:cNvPr id="6" name="Title 5">
                <a:extLst>
                  <a:ext uri="{FF2B5EF4-FFF2-40B4-BE49-F238E27FC236}">
                    <a16:creationId xmlns:a16="http://schemas.microsoft.com/office/drawing/2014/main" id="{3B3B2537-A53D-4C05-9CB2-B2FB28E16639}"/>
                  </a:ext>
                </a:extLst>
              </p:cNvPr>
              <p:cNvSpPr>
                <a:spLocks noGrp="1" noRot="1" noChangeAspect="1" noMove="1" noResize="1" noEditPoints="1" noAdjustHandles="1" noChangeArrowheads="1" noChangeShapeType="1" noTextEdit="1"/>
              </p:cNvSpPr>
              <p:nvPr>
                <p:ph type="title"/>
              </p:nvPr>
            </p:nvSpPr>
            <p:spPr>
              <a:xfrm>
                <a:off x="323850" y="620714"/>
                <a:ext cx="11537950" cy="972000"/>
              </a:xfrm>
              <a:blipFill>
                <a:blip r:embed="rId2"/>
                <a:stretch>
                  <a:fillRect l="-634" t="-5660"/>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235D082D-B2C5-4BE4-A6A4-BF8711AC9600}"/>
              </a:ext>
            </a:extLst>
          </p:cNvPr>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8608219" y="3578739"/>
            <a:ext cx="876060" cy="718107"/>
          </a:xfrm>
          <a:prstGeom prst="rect">
            <a:avLst/>
          </a:prstGeom>
        </p:spPr>
      </p:pic>
      <p:pic>
        <p:nvPicPr>
          <p:cNvPr id="8" name="Picture 7">
            <a:extLst>
              <a:ext uri="{FF2B5EF4-FFF2-40B4-BE49-F238E27FC236}">
                <a16:creationId xmlns:a16="http://schemas.microsoft.com/office/drawing/2014/main" id="{BA4FF806-A821-4EAC-90FC-5260F7F0858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73907" y="4914939"/>
            <a:ext cx="810372" cy="810372"/>
          </a:xfrm>
          <a:prstGeom prst="rect">
            <a:avLst/>
          </a:prstGeom>
        </p:spPr>
      </p:pic>
      <p:pic>
        <p:nvPicPr>
          <p:cNvPr id="9" name="Picture 8">
            <a:extLst>
              <a:ext uri="{FF2B5EF4-FFF2-40B4-BE49-F238E27FC236}">
                <a16:creationId xmlns:a16="http://schemas.microsoft.com/office/drawing/2014/main" id="{E41C610E-AF85-4621-8700-5F23187A58A5}"/>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0926" b="10939"/>
          <a:stretch/>
        </p:blipFill>
        <p:spPr>
          <a:xfrm>
            <a:off x="8608219" y="1979110"/>
            <a:ext cx="975239" cy="762000"/>
          </a:xfrm>
          <a:prstGeom prst="rect">
            <a:avLst/>
          </a:prstGeom>
        </p:spPr>
      </p:pic>
      <p:sp>
        <p:nvSpPr>
          <p:cNvPr id="10" name="Rectangle: Rounded Corners 9">
            <a:extLst>
              <a:ext uri="{FF2B5EF4-FFF2-40B4-BE49-F238E27FC236}">
                <a16:creationId xmlns:a16="http://schemas.microsoft.com/office/drawing/2014/main" id="{AA0AEF03-8526-420F-8F39-60968F037D4F}"/>
              </a:ext>
            </a:extLst>
          </p:cNvPr>
          <p:cNvSpPr/>
          <p:nvPr/>
        </p:nvSpPr>
        <p:spPr>
          <a:xfrm>
            <a:off x="1788079" y="2032793"/>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FCFF4C98-9F82-4616-A7FE-CFA174B3245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226479" y="5004593"/>
            <a:ext cx="736194" cy="736194"/>
          </a:xfrm>
          <a:prstGeom prst="rect">
            <a:avLst/>
          </a:prstGeom>
        </p:spPr>
      </p:pic>
      <p:sp>
        <p:nvSpPr>
          <p:cNvPr id="13" name="Rectangle: Rounded Corners 12">
            <a:extLst>
              <a:ext uri="{FF2B5EF4-FFF2-40B4-BE49-F238E27FC236}">
                <a16:creationId xmlns:a16="http://schemas.microsoft.com/office/drawing/2014/main" id="{933E127B-1A16-4651-B2F4-B59E9871D5B7}"/>
              </a:ext>
            </a:extLst>
          </p:cNvPr>
          <p:cNvSpPr/>
          <p:nvPr/>
        </p:nvSpPr>
        <p:spPr>
          <a:xfrm>
            <a:off x="1940479" y="4090193"/>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6" descr="AMD, Nvidia ramp up Linux driver support after Valve's ...">
            <a:extLst>
              <a:ext uri="{FF2B5EF4-FFF2-40B4-BE49-F238E27FC236}">
                <a16:creationId xmlns:a16="http://schemas.microsoft.com/office/drawing/2014/main" id="{2AEA890D-118D-4C7B-98E3-9B633ACF760B}"/>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0869" r="22475"/>
          <a:stretch/>
        </p:blipFill>
        <p:spPr bwMode="auto">
          <a:xfrm>
            <a:off x="3845479" y="4166393"/>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314BAC21-BFE0-41EA-A080-AFF2C3FCF1E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683679" y="4224497"/>
            <a:ext cx="467585" cy="467585"/>
          </a:xfrm>
          <a:prstGeom prst="rect">
            <a:avLst/>
          </a:prstGeom>
        </p:spPr>
      </p:pic>
      <p:pic>
        <p:nvPicPr>
          <p:cNvPr id="17" name="Picture 16">
            <a:extLst>
              <a:ext uri="{FF2B5EF4-FFF2-40B4-BE49-F238E27FC236}">
                <a16:creationId xmlns:a16="http://schemas.microsoft.com/office/drawing/2014/main" id="{5C4B752E-43FC-47DC-90C2-8320BCDDF8B5}"/>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856398" y="4458289"/>
            <a:ext cx="480026" cy="480026"/>
          </a:xfrm>
          <a:prstGeom prst="rect">
            <a:avLst/>
          </a:prstGeom>
        </p:spPr>
      </p:pic>
      <p:grpSp>
        <p:nvGrpSpPr>
          <p:cNvPr id="24" name="Group 23">
            <a:extLst>
              <a:ext uri="{FF2B5EF4-FFF2-40B4-BE49-F238E27FC236}">
                <a16:creationId xmlns:a16="http://schemas.microsoft.com/office/drawing/2014/main" id="{770A7C68-3376-446A-A584-F4BDD671C4EA}"/>
              </a:ext>
            </a:extLst>
          </p:cNvPr>
          <p:cNvGrpSpPr/>
          <p:nvPr/>
        </p:nvGrpSpPr>
        <p:grpSpPr>
          <a:xfrm>
            <a:off x="5750479" y="2183977"/>
            <a:ext cx="1182721" cy="1182721"/>
            <a:chOff x="8989219" y="2308605"/>
            <a:chExt cx="1599895" cy="1599895"/>
          </a:xfrm>
        </p:grpSpPr>
        <p:pic>
          <p:nvPicPr>
            <p:cNvPr id="20" name="Picture 19">
              <a:extLst>
                <a:ext uri="{FF2B5EF4-FFF2-40B4-BE49-F238E27FC236}">
                  <a16:creationId xmlns:a16="http://schemas.microsoft.com/office/drawing/2014/main" id="{2C973D3C-17B4-4ECE-AF6D-6105BFC01EA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1" name="Rectangle 20">
              <a:extLst>
                <a:ext uri="{FF2B5EF4-FFF2-40B4-BE49-F238E27FC236}">
                  <a16:creationId xmlns:a16="http://schemas.microsoft.com/office/drawing/2014/main" id="{16453EF6-548A-4881-A5AD-D2931E87BB43}"/>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F93DB4B-5D56-489D-A7A2-21E5680E0A6E}"/>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2B339A74-11EA-49E0-A891-420E11EE9E9C}"/>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TextBox 24">
            <a:extLst>
              <a:ext uri="{FF2B5EF4-FFF2-40B4-BE49-F238E27FC236}">
                <a16:creationId xmlns:a16="http://schemas.microsoft.com/office/drawing/2014/main" id="{140F7175-094A-4D24-81CB-9B2E0C8E70E4}"/>
              </a:ext>
            </a:extLst>
          </p:cNvPr>
          <p:cNvSpPr txBox="1"/>
          <p:nvPr/>
        </p:nvSpPr>
        <p:spPr>
          <a:xfrm>
            <a:off x="5198839" y="3442088"/>
            <a:ext cx="2286000" cy="584775"/>
          </a:xfrm>
          <a:prstGeom prst="rect">
            <a:avLst/>
          </a:prstGeom>
          <a:noFill/>
        </p:spPr>
        <p:txBody>
          <a:bodyPr wrap="square" rtlCol="0">
            <a:spAutoFit/>
          </a:bodyPr>
          <a:lstStyle/>
          <a:p>
            <a:pPr algn="ctr"/>
            <a:r>
              <a:rPr lang="en-US" sz="1600" dirty="0"/>
              <a:t>Remote trusted path application</a:t>
            </a:r>
          </a:p>
        </p:txBody>
      </p:sp>
      <p:sp>
        <p:nvSpPr>
          <p:cNvPr id="39" name="Rectangle 38">
            <a:extLst>
              <a:ext uri="{FF2B5EF4-FFF2-40B4-BE49-F238E27FC236}">
                <a16:creationId xmlns:a16="http://schemas.microsoft.com/office/drawing/2014/main" id="{4056C211-4FD6-459C-A2DB-35FBF50F38A2}"/>
              </a:ext>
            </a:extLst>
          </p:cNvPr>
          <p:cNvSpPr/>
          <p:nvPr/>
        </p:nvSpPr>
        <p:spPr>
          <a:xfrm>
            <a:off x="3845479" y="4897433"/>
            <a:ext cx="5981940" cy="86277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a:extLst>
              <a:ext uri="{FF2B5EF4-FFF2-40B4-BE49-F238E27FC236}">
                <a16:creationId xmlns:a16="http://schemas.microsoft.com/office/drawing/2014/main" id="{88826A56-DA35-4D94-8934-DB446CE37B61}"/>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806236" y="1189918"/>
            <a:ext cx="480026" cy="480026"/>
          </a:xfrm>
          <a:prstGeom prst="rect">
            <a:avLst/>
          </a:prstGeom>
        </p:spPr>
      </p:pic>
      <p:sp>
        <p:nvSpPr>
          <p:cNvPr id="11" name="Rectangle 10">
            <a:extLst>
              <a:ext uri="{FF2B5EF4-FFF2-40B4-BE49-F238E27FC236}">
                <a16:creationId xmlns:a16="http://schemas.microsoft.com/office/drawing/2014/main" id="{EA8762AA-D53E-4172-BED3-461CE5016881}"/>
              </a:ext>
            </a:extLst>
          </p:cNvPr>
          <p:cNvSpPr/>
          <p:nvPr/>
        </p:nvSpPr>
        <p:spPr>
          <a:xfrm>
            <a:off x="7672147" y="5205825"/>
            <a:ext cx="304800" cy="2286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Connector: Elbow 17">
            <a:extLst>
              <a:ext uri="{FF2B5EF4-FFF2-40B4-BE49-F238E27FC236}">
                <a16:creationId xmlns:a16="http://schemas.microsoft.com/office/drawing/2014/main" id="{78441FE1-F1A1-4E33-83D5-53E29325E768}"/>
              </a:ext>
            </a:extLst>
          </p:cNvPr>
          <p:cNvCxnSpPr>
            <a:stCxn id="11" idx="3"/>
            <a:endCxn id="9" idx="1"/>
          </p:cNvCxnSpPr>
          <p:nvPr/>
        </p:nvCxnSpPr>
        <p:spPr>
          <a:xfrm flipV="1">
            <a:off x="7976947" y="2360110"/>
            <a:ext cx="631272" cy="2960015"/>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47730E5A-F9A0-41C3-8AB1-155E2887B7CD}"/>
              </a:ext>
            </a:extLst>
          </p:cNvPr>
          <p:cNvCxnSpPr>
            <a:cxnSpLocks/>
            <a:stCxn id="11" idx="3"/>
            <a:endCxn id="8" idx="1"/>
          </p:cNvCxnSpPr>
          <p:nvPr/>
        </p:nvCxnSpPr>
        <p:spPr>
          <a:xfrm>
            <a:off x="7976947" y="5320125"/>
            <a:ext cx="696960" cy="12700"/>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Connector: Elbow 34">
            <a:extLst>
              <a:ext uri="{FF2B5EF4-FFF2-40B4-BE49-F238E27FC236}">
                <a16:creationId xmlns:a16="http://schemas.microsoft.com/office/drawing/2014/main" id="{AF30710C-F78F-4B76-9FBB-9D58E582D6FC}"/>
              </a:ext>
            </a:extLst>
          </p:cNvPr>
          <p:cNvCxnSpPr>
            <a:cxnSpLocks/>
            <a:stCxn id="11" idx="3"/>
            <a:endCxn id="7" idx="1"/>
          </p:cNvCxnSpPr>
          <p:nvPr/>
        </p:nvCxnSpPr>
        <p:spPr>
          <a:xfrm flipV="1">
            <a:off x="7976947" y="3937793"/>
            <a:ext cx="631272" cy="1382332"/>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5C7D6261-DF08-4F61-9BD8-4FA8D1B62125}"/>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577385" y="5297136"/>
            <a:ext cx="480026" cy="480026"/>
          </a:xfrm>
          <a:prstGeom prst="rect">
            <a:avLst/>
          </a:prstGeom>
        </p:spPr>
      </p:pic>
      <p:sp>
        <p:nvSpPr>
          <p:cNvPr id="33" name="TextBox 32">
            <a:extLst>
              <a:ext uri="{FF2B5EF4-FFF2-40B4-BE49-F238E27FC236}">
                <a16:creationId xmlns:a16="http://schemas.microsoft.com/office/drawing/2014/main" id="{C60EA591-8D6C-4898-9CC7-97DE6043B6E8}"/>
              </a:ext>
            </a:extLst>
          </p:cNvPr>
          <p:cNvSpPr txBox="1"/>
          <p:nvPr/>
        </p:nvSpPr>
        <p:spPr>
          <a:xfrm>
            <a:off x="5122503" y="5148477"/>
            <a:ext cx="2286000" cy="338554"/>
          </a:xfrm>
          <a:prstGeom prst="rect">
            <a:avLst/>
          </a:prstGeom>
          <a:noFill/>
        </p:spPr>
        <p:txBody>
          <a:bodyPr wrap="square" rtlCol="0">
            <a:spAutoFit/>
          </a:bodyPr>
          <a:lstStyle/>
          <a:p>
            <a:pPr algn="ctr"/>
            <a:r>
              <a:rPr lang="en-US" sz="1600" dirty="0"/>
              <a:t>Identity of the platform</a:t>
            </a:r>
          </a:p>
        </p:txBody>
      </p:sp>
    </p:spTree>
    <p:extLst>
      <p:ext uri="{BB962C8B-B14F-4D97-AF65-F5344CB8AC3E}">
        <p14:creationId xmlns:p14="http://schemas.microsoft.com/office/powerpoint/2010/main" val="3752403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195F6A8-052B-4454-8AD1-AA1333744E90}" type="datetime1">
              <a:rPr lang="en-US" smtClean="0"/>
              <a:t>6/8/2021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57</a:t>
            </a:fld>
            <a:endParaRPr lang="en-GB" dirty="0"/>
          </a:p>
        </p:txBody>
      </p:sp>
      <p:sp>
        <p:nvSpPr>
          <p:cNvPr id="6" name="Title 5"/>
          <p:cNvSpPr>
            <a:spLocks noGrp="1"/>
          </p:cNvSpPr>
          <p:nvPr>
            <p:ph type="title"/>
          </p:nvPr>
        </p:nvSpPr>
        <p:spPr/>
        <p:txBody>
          <a:bodyPr/>
          <a:lstStyle/>
          <a:p>
            <a:r>
              <a:rPr lang="en-US" dirty="0"/>
              <a:t>Motivation: Remote Attestation</a:t>
            </a:r>
          </a:p>
        </p:txBody>
      </p:sp>
      <p:sp>
        <p:nvSpPr>
          <p:cNvPr id="22" name="Down Arrow 21"/>
          <p:cNvSpPr/>
          <p:nvPr/>
        </p:nvSpPr>
        <p:spPr>
          <a:xfrm rot="5400000">
            <a:off x="6607548" y="2844412"/>
            <a:ext cx="289277" cy="3701257"/>
          </a:xfrm>
          <a:prstGeom prst="downArrow">
            <a:avLst>
              <a:gd name="adj1" fmla="val 28478"/>
              <a:gd name="adj2" fmla="val 29823"/>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p:cNvSpPr txBox="1"/>
          <p:nvPr/>
        </p:nvSpPr>
        <p:spPr>
          <a:xfrm>
            <a:off x="6106394" y="4294892"/>
            <a:ext cx="1223412" cy="369332"/>
          </a:xfrm>
          <a:prstGeom prst="rect">
            <a:avLst/>
          </a:prstGeom>
          <a:noFill/>
        </p:spPr>
        <p:txBody>
          <a:bodyPr wrap="none" rtlCol="0">
            <a:spAutoFit/>
          </a:bodyPr>
          <a:lstStyle/>
          <a:p>
            <a:r>
              <a:rPr lang="en-US" dirty="0"/>
              <a:t>Challenge</a:t>
            </a:r>
          </a:p>
        </p:txBody>
      </p:sp>
      <p:grpSp>
        <p:nvGrpSpPr>
          <p:cNvPr id="11" name="Group 10"/>
          <p:cNvGrpSpPr/>
          <p:nvPr/>
        </p:nvGrpSpPr>
        <p:grpSpPr>
          <a:xfrm>
            <a:off x="3178022" y="4486482"/>
            <a:ext cx="1212197" cy="1618457"/>
            <a:chOff x="4893270" y="4169429"/>
            <a:chExt cx="1381985" cy="1845148"/>
          </a:xfrm>
        </p:grpSpPr>
        <p:grpSp>
          <p:nvGrpSpPr>
            <p:cNvPr id="10" name="Group 9"/>
            <p:cNvGrpSpPr/>
            <p:nvPr/>
          </p:nvGrpSpPr>
          <p:grpSpPr>
            <a:xfrm>
              <a:off x="4893270" y="4169429"/>
              <a:ext cx="1381985" cy="1381985"/>
              <a:chOff x="4893270" y="4169429"/>
              <a:chExt cx="1381985" cy="1381985"/>
            </a:xfrm>
          </p:grpSpPr>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93270" y="4169429"/>
                <a:ext cx="1381985" cy="1381985"/>
              </a:xfrm>
              <a:prstGeom prst="rect">
                <a:avLst/>
              </a:prstGeom>
            </p:spPr>
          </p:pic>
          <p:pic>
            <p:nvPicPr>
              <p:cNvPr id="2" name="Picture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350470" y="4702829"/>
                <a:ext cx="532450" cy="532450"/>
              </a:xfrm>
              <a:prstGeom prst="rect">
                <a:avLst/>
              </a:prstGeom>
            </p:spPr>
          </p:pic>
        </p:grpSp>
        <p:sp>
          <p:nvSpPr>
            <p:cNvPr id="8" name="Rectangle 7"/>
            <p:cNvSpPr/>
            <p:nvPr/>
          </p:nvSpPr>
          <p:spPr>
            <a:xfrm>
              <a:off x="5193871" y="5614467"/>
              <a:ext cx="728084" cy="400110"/>
            </a:xfrm>
            <a:prstGeom prst="rect">
              <a:avLst/>
            </a:prstGeom>
          </p:spPr>
          <p:txBody>
            <a:bodyPr wrap="none">
              <a:spAutoFit/>
            </a:bodyPr>
            <a:lstStyle/>
            <a:p>
              <a:r>
                <a:rPr lang="en-US" sz="2000" dirty="0"/>
                <a:t>CPU</a:t>
              </a:r>
            </a:p>
          </p:txBody>
        </p:sp>
      </p:grpSp>
      <p:grpSp>
        <p:nvGrpSpPr>
          <p:cNvPr id="12" name="Group 11"/>
          <p:cNvGrpSpPr/>
          <p:nvPr/>
        </p:nvGrpSpPr>
        <p:grpSpPr>
          <a:xfrm>
            <a:off x="2359819" y="1269842"/>
            <a:ext cx="1229285" cy="1372819"/>
            <a:chOff x="4320986" y="1472448"/>
            <a:chExt cx="1401119" cy="1564717"/>
          </a:xfrm>
        </p:grpSpPr>
        <p:grpSp>
          <p:nvGrpSpPr>
            <p:cNvPr id="9" name="Group 8"/>
            <p:cNvGrpSpPr/>
            <p:nvPr/>
          </p:nvGrpSpPr>
          <p:grpSpPr>
            <a:xfrm>
              <a:off x="4320986" y="1472448"/>
              <a:ext cx="1401119" cy="1314546"/>
              <a:chOff x="4244651" y="1711883"/>
              <a:chExt cx="1401119" cy="1314546"/>
            </a:xfrm>
          </p:grpSpPr>
          <p:pic>
            <p:nvPicPr>
              <p:cNvPr id="14" name="Picture 1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244651" y="1807229"/>
                <a:ext cx="1219200" cy="1219200"/>
              </a:xfrm>
              <a:prstGeom prst="rect">
                <a:avLst/>
              </a:prstGeom>
            </p:spPr>
          </p:pic>
          <p:pic>
            <p:nvPicPr>
              <p:cNvPr id="28" name="Picture 2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110815" y="1711883"/>
                <a:ext cx="534955" cy="534955"/>
              </a:xfrm>
              <a:prstGeom prst="rect">
                <a:avLst/>
              </a:prstGeom>
            </p:spPr>
          </p:pic>
        </p:grpSp>
        <p:sp>
          <p:nvSpPr>
            <p:cNvPr id="29" name="Rectangle 28"/>
            <p:cNvSpPr/>
            <p:nvPr/>
          </p:nvSpPr>
          <p:spPr>
            <a:xfrm>
              <a:off x="4338941" y="2637055"/>
              <a:ext cx="1098378" cy="400110"/>
            </a:xfrm>
            <a:prstGeom prst="rect">
              <a:avLst/>
            </a:prstGeom>
          </p:spPr>
          <p:txBody>
            <a:bodyPr wrap="none">
              <a:spAutoFit/>
            </a:bodyPr>
            <a:lstStyle/>
            <a:p>
              <a:r>
                <a:rPr lang="en-US" sz="2000" dirty="0"/>
                <a:t>Enclave</a:t>
              </a:r>
            </a:p>
          </p:txBody>
        </p:sp>
      </p:grpSp>
      <p:grpSp>
        <p:nvGrpSpPr>
          <p:cNvPr id="21" name="Group 20"/>
          <p:cNvGrpSpPr/>
          <p:nvPr/>
        </p:nvGrpSpPr>
        <p:grpSpPr>
          <a:xfrm>
            <a:off x="9114154" y="4365274"/>
            <a:ext cx="1295095" cy="1806441"/>
            <a:chOff x="10437019" y="4160481"/>
            <a:chExt cx="1295095" cy="1806441"/>
          </a:xfrm>
        </p:grpSpPr>
        <p:pic>
          <p:nvPicPr>
            <p:cNvPr id="13" name="Picture 1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437019" y="4160481"/>
              <a:ext cx="1295095" cy="1295095"/>
            </a:xfrm>
            <a:prstGeom prst="rect">
              <a:avLst/>
            </a:prstGeom>
          </p:spPr>
        </p:pic>
        <p:sp>
          <p:nvSpPr>
            <p:cNvPr id="32" name="Rectangle 31"/>
            <p:cNvSpPr/>
            <p:nvPr/>
          </p:nvSpPr>
          <p:spPr>
            <a:xfrm>
              <a:off x="10592957" y="5566812"/>
              <a:ext cx="983218" cy="400110"/>
            </a:xfrm>
            <a:prstGeom prst="rect">
              <a:avLst/>
            </a:prstGeom>
          </p:spPr>
          <p:txBody>
            <a:bodyPr wrap="none">
              <a:spAutoFit/>
            </a:bodyPr>
            <a:lstStyle/>
            <a:p>
              <a:r>
                <a:rPr lang="en-US" sz="2000" dirty="0"/>
                <a:t>Verifier</a:t>
              </a:r>
            </a:p>
          </p:txBody>
        </p:sp>
      </p:grpSp>
      <p:pic>
        <p:nvPicPr>
          <p:cNvPr id="33" name="Picture 3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570508" y="6098034"/>
            <a:ext cx="381000" cy="381000"/>
          </a:xfrm>
          <a:prstGeom prst="rect">
            <a:avLst/>
          </a:prstGeom>
        </p:spPr>
      </p:pic>
      <p:grpSp>
        <p:nvGrpSpPr>
          <p:cNvPr id="35" name="Group 34"/>
          <p:cNvGrpSpPr/>
          <p:nvPr/>
        </p:nvGrpSpPr>
        <p:grpSpPr>
          <a:xfrm>
            <a:off x="3345538" y="3114304"/>
            <a:ext cx="877163" cy="1180588"/>
            <a:chOff x="8992868" y="2061297"/>
            <a:chExt cx="877163" cy="1180588"/>
          </a:xfrm>
        </p:grpSpPr>
        <p:pic>
          <p:nvPicPr>
            <p:cNvPr id="19" name="Picture 1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992868" y="2061297"/>
              <a:ext cx="834551" cy="834551"/>
            </a:xfrm>
            <a:prstGeom prst="rect">
              <a:avLst/>
            </a:prstGeom>
          </p:spPr>
        </p:pic>
        <p:sp>
          <p:nvSpPr>
            <p:cNvPr id="34" name="Rectangle 33"/>
            <p:cNvSpPr/>
            <p:nvPr/>
          </p:nvSpPr>
          <p:spPr>
            <a:xfrm>
              <a:off x="8992868" y="2872553"/>
              <a:ext cx="877163" cy="369332"/>
            </a:xfrm>
            <a:prstGeom prst="rect">
              <a:avLst/>
            </a:prstGeom>
          </p:spPr>
          <p:txBody>
            <a:bodyPr wrap="none">
              <a:spAutoFit/>
            </a:bodyPr>
            <a:lstStyle/>
            <a:p>
              <a:r>
                <a:rPr lang="en-US" dirty="0"/>
                <a:t>Report</a:t>
              </a:r>
            </a:p>
          </p:txBody>
        </p:sp>
      </p:grpSp>
      <p:sp>
        <p:nvSpPr>
          <p:cNvPr id="37" name="Bent Arrow 36"/>
          <p:cNvSpPr/>
          <p:nvPr/>
        </p:nvSpPr>
        <p:spPr>
          <a:xfrm rot="10800000" flipH="1">
            <a:off x="2845887" y="2790275"/>
            <a:ext cx="469348" cy="951595"/>
          </a:xfrm>
          <a:prstGeom prst="bentArrow">
            <a:avLst>
              <a:gd name="adj1" fmla="val 20765"/>
              <a:gd name="adj2" fmla="val 29235"/>
              <a:gd name="adj3" fmla="val 25000"/>
              <a:gd name="adj4" fmla="val 43750"/>
            </a:avLst>
          </a:prstGeom>
          <a:solidFill>
            <a:srgbClr val="74AAEC"/>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tx1"/>
              </a:solidFill>
            </a:endParaRPr>
          </a:p>
        </p:txBody>
      </p:sp>
      <p:sp>
        <p:nvSpPr>
          <p:cNvPr id="43" name="Down Arrow 42"/>
          <p:cNvSpPr/>
          <p:nvPr/>
        </p:nvSpPr>
        <p:spPr>
          <a:xfrm rot="5400000" flipV="1">
            <a:off x="6607550" y="3579322"/>
            <a:ext cx="289277" cy="3701258"/>
          </a:xfrm>
          <a:prstGeom prst="downArrow">
            <a:avLst>
              <a:gd name="adj1" fmla="val 28478"/>
              <a:gd name="adj2" fmla="val 29823"/>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2" name="Group 41"/>
          <p:cNvGrpSpPr/>
          <p:nvPr/>
        </p:nvGrpSpPr>
        <p:grpSpPr>
          <a:xfrm>
            <a:off x="5967356" y="4866479"/>
            <a:ext cx="1569660" cy="1416221"/>
            <a:chOff x="8774064" y="2019193"/>
            <a:chExt cx="1569660" cy="1416221"/>
          </a:xfrm>
        </p:grpSpPr>
        <p:grpSp>
          <p:nvGrpSpPr>
            <p:cNvPr id="40" name="Group 39"/>
            <p:cNvGrpSpPr/>
            <p:nvPr/>
          </p:nvGrpSpPr>
          <p:grpSpPr>
            <a:xfrm>
              <a:off x="9141619" y="2019193"/>
              <a:ext cx="948770" cy="1055705"/>
              <a:chOff x="7993078" y="2838794"/>
              <a:chExt cx="948770" cy="1055705"/>
            </a:xfrm>
          </p:grpSpPr>
          <p:pic>
            <p:nvPicPr>
              <p:cNvPr id="39" name="Picture 3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993078" y="3059948"/>
                <a:ext cx="834551" cy="834551"/>
              </a:xfrm>
              <a:prstGeom prst="rect">
                <a:avLst/>
              </a:prstGeom>
            </p:spPr>
          </p:pic>
          <p:pic>
            <p:nvPicPr>
              <p:cNvPr id="38" name="Picture 37"/>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303419" y="2838794"/>
                <a:ext cx="638429" cy="638429"/>
              </a:xfrm>
              <a:prstGeom prst="rect">
                <a:avLst/>
              </a:prstGeom>
            </p:spPr>
          </p:pic>
        </p:grpSp>
        <p:sp>
          <p:nvSpPr>
            <p:cNvPr id="41" name="Rectangle 40"/>
            <p:cNvSpPr/>
            <p:nvPr/>
          </p:nvSpPr>
          <p:spPr>
            <a:xfrm>
              <a:off x="8774064" y="3066082"/>
              <a:ext cx="1569660" cy="369332"/>
            </a:xfrm>
            <a:prstGeom prst="rect">
              <a:avLst/>
            </a:prstGeom>
          </p:spPr>
          <p:txBody>
            <a:bodyPr wrap="none">
              <a:spAutoFit/>
            </a:bodyPr>
            <a:lstStyle/>
            <a:p>
              <a:r>
                <a:rPr lang="en-US" dirty="0"/>
                <a:t>Signed report</a:t>
              </a:r>
            </a:p>
          </p:txBody>
        </p:sp>
      </p:grpSp>
      <p:sp>
        <p:nvSpPr>
          <p:cNvPr id="18" name="Rounded Rectangular Callout 17"/>
          <p:cNvSpPr/>
          <p:nvPr/>
        </p:nvSpPr>
        <p:spPr>
          <a:xfrm>
            <a:off x="8913019" y="2451167"/>
            <a:ext cx="3067347" cy="1704092"/>
          </a:xfrm>
          <a:prstGeom prst="wedgeRoundRectCallout">
            <a:avLst>
              <a:gd name="adj1" fmla="val 5515"/>
              <a:gd name="adj2" fmla="val 62531"/>
              <a:gd name="adj3" fmla="val 16667"/>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pic>
        <p:nvPicPr>
          <p:cNvPr id="45" name="Picture 4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019575" y="2419112"/>
            <a:ext cx="685152" cy="685152"/>
          </a:xfrm>
          <a:prstGeom prst="rect">
            <a:avLst/>
          </a:prstGeom>
        </p:spPr>
      </p:pic>
      <p:grpSp>
        <p:nvGrpSpPr>
          <p:cNvPr id="47" name="Group 46"/>
          <p:cNvGrpSpPr/>
          <p:nvPr/>
        </p:nvGrpSpPr>
        <p:grpSpPr>
          <a:xfrm>
            <a:off x="9083301" y="3030904"/>
            <a:ext cx="541955" cy="508468"/>
            <a:chOff x="4244651" y="1711883"/>
            <a:chExt cx="1401119" cy="1314546"/>
          </a:xfrm>
        </p:grpSpPr>
        <p:pic>
          <p:nvPicPr>
            <p:cNvPr id="49" name="Picture 48"/>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244651" y="1807229"/>
              <a:ext cx="1219200" cy="1219200"/>
            </a:xfrm>
            <a:prstGeom prst="rect">
              <a:avLst/>
            </a:prstGeom>
          </p:spPr>
        </p:pic>
        <p:pic>
          <p:nvPicPr>
            <p:cNvPr id="50" name="Picture 49"/>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5110815" y="1711883"/>
              <a:ext cx="534955" cy="534955"/>
            </a:xfrm>
            <a:prstGeom prst="rect">
              <a:avLst/>
            </a:prstGeom>
          </p:spPr>
        </p:pic>
      </p:grpSp>
      <p:sp>
        <p:nvSpPr>
          <p:cNvPr id="20" name="TextBox 19"/>
          <p:cNvSpPr txBox="1"/>
          <p:nvPr/>
        </p:nvSpPr>
        <p:spPr>
          <a:xfrm>
            <a:off x="9709814" y="2545903"/>
            <a:ext cx="2339167" cy="369332"/>
          </a:xfrm>
          <a:prstGeom prst="rect">
            <a:avLst/>
          </a:prstGeom>
          <a:noFill/>
        </p:spPr>
        <p:txBody>
          <a:bodyPr wrap="none" rtlCol="0">
            <a:spAutoFit/>
          </a:bodyPr>
          <a:lstStyle/>
          <a:p>
            <a:r>
              <a:rPr lang="en-US" dirty="0"/>
              <a:t>A legitimate platform</a:t>
            </a:r>
          </a:p>
        </p:txBody>
      </p:sp>
      <p:sp>
        <p:nvSpPr>
          <p:cNvPr id="51" name="TextBox 50"/>
          <p:cNvSpPr txBox="1"/>
          <p:nvPr/>
        </p:nvSpPr>
        <p:spPr>
          <a:xfrm>
            <a:off x="9709814" y="3084269"/>
            <a:ext cx="2236574" cy="369332"/>
          </a:xfrm>
          <a:prstGeom prst="rect">
            <a:avLst/>
          </a:prstGeom>
          <a:noFill/>
        </p:spPr>
        <p:txBody>
          <a:bodyPr wrap="none" rtlCol="0">
            <a:spAutoFit/>
          </a:bodyPr>
          <a:lstStyle/>
          <a:p>
            <a:r>
              <a:rPr lang="en-US" dirty="0"/>
              <a:t>A legitimate enclave</a:t>
            </a:r>
          </a:p>
        </p:txBody>
      </p:sp>
      <p:sp>
        <p:nvSpPr>
          <p:cNvPr id="24" name="Bent-Up Arrow 23"/>
          <p:cNvSpPr/>
          <p:nvPr/>
        </p:nvSpPr>
        <p:spPr>
          <a:xfrm rot="16200000">
            <a:off x="6625007" y="-1369589"/>
            <a:ext cx="890653" cy="6677830"/>
          </a:xfrm>
          <a:prstGeom prst="bentUpArrow">
            <a:avLst>
              <a:gd name="adj1" fmla="val 5226"/>
              <a:gd name="adj2" fmla="val 25118"/>
              <a:gd name="adj3" fmla="val 11066"/>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p:cNvGrpSpPr/>
          <p:nvPr/>
        </p:nvGrpSpPr>
        <p:grpSpPr>
          <a:xfrm>
            <a:off x="6364280" y="1130720"/>
            <a:ext cx="1887723" cy="1380126"/>
            <a:chOff x="5834173" y="1554835"/>
            <a:chExt cx="1887723" cy="1380126"/>
          </a:xfrm>
        </p:grpSpPr>
        <p:pic>
          <p:nvPicPr>
            <p:cNvPr id="16" name="Picture 15"/>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6253129" y="1554835"/>
              <a:ext cx="1049813" cy="1049813"/>
            </a:xfrm>
            <a:prstGeom prst="rect">
              <a:avLst/>
            </a:prstGeom>
          </p:spPr>
        </p:pic>
        <p:sp>
          <p:nvSpPr>
            <p:cNvPr id="30" name="Rectangle 29"/>
            <p:cNvSpPr/>
            <p:nvPr/>
          </p:nvSpPr>
          <p:spPr>
            <a:xfrm>
              <a:off x="5834173" y="2534851"/>
              <a:ext cx="1887723" cy="400110"/>
            </a:xfrm>
            <a:prstGeom prst="rect">
              <a:avLst/>
            </a:prstGeom>
          </p:spPr>
          <p:txBody>
            <a:bodyPr wrap="square">
              <a:spAutoFit/>
            </a:bodyPr>
            <a:lstStyle/>
            <a:p>
              <a:r>
                <a:rPr lang="en-US" sz="2000" dirty="0"/>
                <a:t>Sensitive data</a:t>
              </a:r>
            </a:p>
          </p:txBody>
        </p:sp>
      </p:grpSp>
      <p:pic>
        <p:nvPicPr>
          <p:cNvPr id="44" name="Picture 43"/>
          <p:cNvPicPr>
            <a:picLocks noChangeAspect="1"/>
          </p:cNvPicPr>
          <p:nvPr/>
        </p:nvPicPr>
        <p:blipFill>
          <a:blip r:embed="rId9" cstate="print">
            <a:duotone>
              <a:prstClr val="black"/>
              <a:srgbClr val="00B050">
                <a:tint val="45000"/>
                <a:satMod val="400000"/>
              </a:srgbClr>
            </a:duotone>
            <a:extLst>
              <a:ext uri="{28A0092B-C50C-407E-A947-70E740481C1C}">
                <a14:useLocalDpi xmlns:a14="http://schemas.microsoft.com/office/drawing/2010/main" val="0"/>
              </a:ext>
            </a:extLst>
          </a:blip>
          <a:stretch>
            <a:fillRect/>
          </a:stretch>
        </p:blipFill>
        <p:spPr>
          <a:xfrm>
            <a:off x="9140795" y="3681301"/>
            <a:ext cx="381000" cy="381000"/>
          </a:xfrm>
          <a:prstGeom prst="rect">
            <a:avLst/>
          </a:prstGeom>
        </p:spPr>
      </p:pic>
      <p:sp>
        <p:nvSpPr>
          <p:cNvPr id="46" name="TextBox 45"/>
          <p:cNvSpPr txBox="1"/>
          <p:nvPr/>
        </p:nvSpPr>
        <p:spPr>
          <a:xfrm>
            <a:off x="9709814" y="3622636"/>
            <a:ext cx="1415772" cy="369332"/>
          </a:xfrm>
          <a:prstGeom prst="rect">
            <a:avLst/>
          </a:prstGeom>
          <a:noFill/>
        </p:spPr>
        <p:txBody>
          <a:bodyPr wrap="none" rtlCol="0">
            <a:spAutoFit/>
          </a:bodyPr>
          <a:lstStyle/>
          <a:p>
            <a:r>
              <a:rPr lang="en-US" dirty="0"/>
              <a:t>Platform PK</a:t>
            </a:r>
          </a:p>
        </p:txBody>
      </p:sp>
    </p:spTree>
    <p:custDataLst>
      <p:tags r:id="rId1"/>
    </p:custDataLst>
    <p:extLst>
      <p:ext uri="{BB962C8B-B14F-4D97-AF65-F5344CB8AC3E}">
        <p14:creationId xmlns:p14="http://schemas.microsoft.com/office/powerpoint/2010/main" val="168948663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fade">
                                      <p:cBhvr>
                                        <p:cTn id="10" dur="500"/>
                                        <p:tgtEl>
                                          <p:spTgt spid="33"/>
                                        </p:tgtEl>
                                      </p:cBhvr>
                                    </p:animEffect>
                                  </p:childTnLst>
                                </p:cTn>
                              </p:par>
                              <p:par>
                                <p:cTn id="11" presetID="10"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fade">
                                      <p:cBhvr>
                                        <p:cTn id="18" dur="500"/>
                                        <p:tgtEl>
                                          <p:spTgt spid="21"/>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2" fill="hold" grpId="0" nodeType="click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wipe(right)">
                                      <p:cBhvr>
                                        <p:cTn id="23" dur="500"/>
                                        <p:tgtEl>
                                          <p:spTgt spid="2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3"/>
                                        </p:tgtEl>
                                        <p:attrNameLst>
                                          <p:attrName>style.visibility</p:attrName>
                                        </p:attrNameLst>
                                      </p:cBhvr>
                                      <p:to>
                                        <p:strVal val="visible"/>
                                      </p:to>
                                    </p:set>
                                    <p:animEffect transition="in" filter="fade">
                                      <p:cBhvr>
                                        <p:cTn id="26" dur="500"/>
                                        <p:tgtEl>
                                          <p:spTgt spid="23"/>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1" fill="hold" grpId="0" nodeType="clickEffect">
                                  <p:stCondLst>
                                    <p:cond delay="0"/>
                                  </p:stCondLst>
                                  <p:childTnLst>
                                    <p:set>
                                      <p:cBhvr>
                                        <p:cTn id="30" dur="1" fill="hold">
                                          <p:stCondLst>
                                            <p:cond delay="0"/>
                                          </p:stCondLst>
                                        </p:cTn>
                                        <p:tgtEl>
                                          <p:spTgt spid="37"/>
                                        </p:tgtEl>
                                        <p:attrNameLst>
                                          <p:attrName>style.visibility</p:attrName>
                                        </p:attrNameLst>
                                      </p:cBhvr>
                                      <p:to>
                                        <p:strVal val="visible"/>
                                      </p:to>
                                    </p:set>
                                    <p:animEffect transition="in" filter="wipe(up)">
                                      <p:cBhvr>
                                        <p:cTn id="31" dur="500"/>
                                        <p:tgtEl>
                                          <p:spTgt spid="37"/>
                                        </p:tgtEl>
                                      </p:cBhvr>
                                    </p:animEffect>
                                  </p:childTnLst>
                                </p:cTn>
                              </p:par>
                            </p:childTnLst>
                          </p:cTn>
                        </p:par>
                        <p:par>
                          <p:cTn id="32" fill="hold">
                            <p:stCondLst>
                              <p:cond delay="500"/>
                            </p:stCondLst>
                            <p:childTnLst>
                              <p:par>
                                <p:cTn id="33" presetID="10" presetClass="entr" presetSubtype="0" fill="hold" nodeType="afterEffect">
                                  <p:stCondLst>
                                    <p:cond delay="0"/>
                                  </p:stCondLst>
                                  <p:childTnLst>
                                    <p:set>
                                      <p:cBhvr>
                                        <p:cTn id="34" dur="1" fill="hold">
                                          <p:stCondLst>
                                            <p:cond delay="0"/>
                                          </p:stCondLst>
                                        </p:cTn>
                                        <p:tgtEl>
                                          <p:spTgt spid="35"/>
                                        </p:tgtEl>
                                        <p:attrNameLst>
                                          <p:attrName>style.visibility</p:attrName>
                                        </p:attrNameLst>
                                      </p:cBhvr>
                                      <p:to>
                                        <p:strVal val="visible"/>
                                      </p:to>
                                    </p:set>
                                    <p:animEffect transition="in" filter="fade">
                                      <p:cBhvr>
                                        <p:cTn id="35" dur="500"/>
                                        <p:tgtEl>
                                          <p:spTgt spid="35"/>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43"/>
                                        </p:tgtEl>
                                        <p:attrNameLst>
                                          <p:attrName>style.visibility</p:attrName>
                                        </p:attrNameLst>
                                      </p:cBhvr>
                                      <p:to>
                                        <p:strVal val="visible"/>
                                      </p:to>
                                    </p:set>
                                    <p:animEffect transition="in" filter="wipe(left)">
                                      <p:cBhvr>
                                        <p:cTn id="40" dur="500"/>
                                        <p:tgtEl>
                                          <p:spTgt spid="43"/>
                                        </p:tgtEl>
                                      </p:cBhvr>
                                    </p:animEffect>
                                  </p:childTnLst>
                                </p:cTn>
                              </p:par>
                              <p:par>
                                <p:cTn id="41" presetID="10" presetClass="entr" presetSubtype="0" fill="hold" nodeType="withEffect">
                                  <p:stCondLst>
                                    <p:cond delay="0"/>
                                  </p:stCondLst>
                                  <p:childTnLst>
                                    <p:set>
                                      <p:cBhvr>
                                        <p:cTn id="42" dur="1" fill="hold">
                                          <p:stCondLst>
                                            <p:cond delay="0"/>
                                          </p:stCondLst>
                                        </p:cTn>
                                        <p:tgtEl>
                                          <p:spTgt spid="42"/>
                                        </p:tgtEl>
                                        <p:attrNameLst>
                                          <p:attrName>style.visibility</p:attrName>
                                        </p:attrNameLst>
                                      </p:cBhvr>
                                      <p:to>
                                        <p:strVal val="visible"/>
                                      </p:to>
                                    </p:set>
                                    <p:animEffect transition="in" filter="fade">
                                      <p:cBhvr>
                                        <p:cTn id="43" dur="500"/>
                                        <p:tgtEl>
                                          <p:spTgt spid="42"/>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18"/>
                                        </p:tgtEl>
                                        <p:attrNameLst>
                                          <p:attrName>style.visibility</p:attrName>
                                        </p:attrNameLst>
                                      </p:cBhvr>
                                      <p:to>
                                        <p:strVal val="visible"/>
                                      </p:to>
                                    </p:set>
                                    <p:animEffect transition="in" filter="fade">
                                      <p:cBhvr>
                                        <p:cTn id="48" dur="500"/>
                                        <p:tgtEl>
                                          <p:spTgt spid="18"/>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45"/>
                                        </p:tgtEl>
                                        <p:attrNameLst>
                                          <p:attrName>style.visibility</p:attrName>
                                        </p:attrNameLst>
                                      </p:cBhvr>
                                      <p:to>
                                        <p:strVal val="visible"/>
                                      </p:to>
                                    </p:set>
                                    <p:animEffect transition="in" filter="fade">
                                      <p:cBhvr>
                                        <p:cTn id="53" dur="500"/>
                                        <p:tgtEl>
                                          <p:spTgt spid="45"/>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20"/>
                                        </p:tgtEl>
                                        <p:attrNameLst>
                                          <p:attrName>style.visibility</p:attrName>
                                        </p:attrNameLst>
                                      </p:cBhvr>
                                      <p:to>
                                        <p:strVal val="visible"/>
                                      </p:to>
                                    </p:set>
                                    <p:animEffect transition="in" filter="fade">
                                      <p:cBhvr>
                                        <p:cTn id="56" dur="500"/>
                                        <p:tgtEl>
                                          <p:spTgt spid="20"/>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47"/>
                                        </p:tgtEl>
                                        <p:attrNameLst>
                                          <p:attrName>style.visibility</p:attrName>
                                        </p:attrNameLst>
                                      </p:cBhvr>
                                      <p:to>
                                        <p:strVal val="visible"/>
                                      </p:to>
                                    </p:set>
                                    <p:animEffect transition="in" filter="fade">
                                      <p:cBhvr>
                                        <p:cTn id="61" dur="500"/>
                                        <p:tgtEl>
                                          <p:spTgt spid="47"/>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51"/>
                                        </p:tgtEl>
                                        <p:attrNameLst>
                                          <p:attrName>style.visibility</p:attrName>
                                        </p:attrNameLst>
                                      </p:cBhvr>
                                      <p:to>
                                        <p:strVal val="visible"/>
                                      </p:to>
                                    </p:set>
                                    <p:animEffect transition="in" filter="fade">
                                      <p:cBhvr>
                                        <p:cTn id="64" dur="500"/>
                                        <p:tgtEl>
                                          <p:spTgt spid="51"/>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44"/>
                                        </p:tgtEl>
                                        <p:attrNameLst>
                                          <p:attrName>style.visibility</p:attrName>
                                        </p:attrNameLst>
                                      </p:cBhvr>
                                      <p:to>
                                        <p:strVal val="visible"/>
                                      </p:to>
                                    </p:set>
                                    <p:animEffect transition="in" filter="fade">
                                      <p:cBhvr>
                                        <p:cTn id="69" dur="500"/>
                                        <p:tgtEl>
                                          <p:spTgt spid="44"/>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46"/>
                                        </p:tgtEl>
                                        <p:attrNameLst>
                                          <p:attrName>style.visibility</p:attrName>
                                        </p:attrNameLst>
                                      </p:cBhvr>
                                      <p:to>
                                        <p:strVal val="visible"/>
                                      </p:to>
                                    </p:set>
                                    <p:animEffect transition="in" filter="fade">
                                      <p:cBhvr>
                                        <p:cTn id="72" dur="500"/>
                                        <p:tgtEl>
                                          <p:spTgt spid="46"/>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2" fill="hold" grpId="0" nodeType="clickEffect">
                                  <p:stCondLst>
                                    <p:cond delay="0"/>
                                  </p:stCondLst>
                                  <p:childTnLst>
                                    <p:set>
                                      <p:cBhvr>
                                        <p:cTn id="76" dur="1" fill="hold">
                                          <p:stCondLst>
                                            <p:cond delay="0"/>
                                          </p:stCondLst>
                                        </p:cTn>
                                        <p:tgtEl>
                                          <p:spTgt spid="24"/>
                                        </p:tgtEl>
                                        <p:attrNameLst>
                                          <p:attrName>style.visibility</p:attrName>
                                        </p:attrNameLst>
                                      </p:cBhvr>
                                      <p:to>
                                        <p:strVal val="visible"/>
                                      </p:to>
                                    </p:set>
                                    <p:animEffect transition="in" filter="wipe(right)">
                                      <p:cBhvr>
                                        <p:cTn id="77" dur="500"/>
                                        <p:tgtEl>
                                          <p:spTgt spid="24"/>
                                        </p:tgtEl>
                                      </p:cBhvr>
                                    </p:animEffect>
                                  </p:childTnLst>
                                </p:cTn>
                              </p:par>
                            </p:childTnLst>
                          </p:cTn>
                        </p:par>
                        <p:par>
                          <p:cTn id="78" fill="hold">
                            <p:stCondLst>
                              <p:cond delay="500"/>
                            </p:stCondLst>
                            <p:childTnLst>
                              <p:par>
                                <p:cTn id="79" presetID="10" presetClass="entr" presetSubtype="0" fill="hold" nodeType="afterEffect">
                                  <p:stCondLst>
                                    <p:cond delay="0"/>
                                  </p:stCondLst>
                                  <p:childTnLst>
                                    <p:set>
                                      <p:cBhvr>
                                        <p:cTn id="80" dur="1" fill="hold">
                                          <p:stCondLst>
                                            <p:cond delay="0"/>
                                          </p:stCondLst>
                                        </p:cTn>
                                        <p:tgtEl>
                                          <p:spTgt spid="15"/>
                                        </p:tgtEl>
                                        <p:attrNameLst>
                                          <p:attrName>style.visibility</p:attrName>
                                        </p:attrNameLst>
                                      </p:cBhvr>
                                      <p:to>
                                        <p:strVal val="visible"/>
                                      </p:to>
                                    </p:set>
                                    <p:animEffect transition="in" filter="fade">
                                      <p:cBhvr>
                                        <p:cTn id="81"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p:bldP spid="37" grpId="0" animBg="1"/>
      <p:bldP spid="43" grpId="0" animBg="1"/>
      <p:bldP spid="18" grpId="0" animBg="1"/>
      <p:bldP spid="20" grpId="0"/>
      <p:bldP spid="51" grpId="0"/>
      <p:bldP spid="24" grpId="0" animBg="1"/>
      <p:bldP spid="46"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A5356464-7157-478C-928B-47ED02F628C9}" type="datetime1">
              <a:rPr lang="en-US" smtClean="0"/>
              <a:t>6/8/2021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58</a:t>
            </a:fld>
            <a:endParaRPr lang="en-GB" dirty="0"/>
          </a:p>
        </p:txBody>
      </p:sp>
      <p:sp>
        <p:nvSpPr>
          <p:cNvPr id="6" name="Title 5"/>
          <p:cNvSpPr>
            <a:spLocks noGrp="1"/>
          </p:cNvSpPr>
          <p:nvPr>
            <p:ph type="title"/>
          </p:nvPr>
        </p:nvSpPr>
        <p:spPr/>
        <p:txBody>
          <a:bodyPr/>
          <a:lstStyle/>
          <a:p>
            <a:r>
              <a:rPr lang="en-GB" dirty="0"/>
              <a:t>Relay Attacker</a:t>
            </a:r>
            <a:endParaRPr lang="en-US" dirty="0"/>
          </a:p>
        </p:txBody>
      </p:sp>
      <p:grpSp>
        <p:nvGrpSpPr>
          <p:cNvPr id="36" name="Group 35"/>
          <p:cNvGrpSpPr/>
          <p:nvPr/>
        </p:nvGrpSpPr>
        <p:grpSpPr>
          <a:xfrm>
            <a:off x="454819" y="1625031"/>
            <a:ext cx="1066800" cy="1093215"/>
            <a:chOff x="454819" y="1625031"/>
            <a:chExt cx="1066800" cy="1093215"/>
          </a:xfrm>
        </p:grpSpPr>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271" y="1709898"/>
              <a:ext cx="1008348" cy="1008348"/>
            </a:xfrm>
            <a:prstGeom prst="rect">
              <a:avLst/>
            </a:prstGeom>
          </p:spPr>
        </p:pic>
        <p:pic>
          <p:nvPicPr>
            <p:cNvPr id="19" name="Picture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4819" y="1625031"/>
              <a:ext cx="405956" cy="405956"/>
            </a:xfrm>
            <a:prstGeom prst="rect">
              <a:avLst/>
            </a:prstGeom>
          </p:spPr>
        </p:pic>
      </p:grpSp>
      <p:grpSp>
        <p:nvGrpSpPr>
          <p:cNvPr id="37" name="Group 36"/>
          <p:cNvGrpSpPr/>
          <p:nvPr/>
        </p:nvGrpSpPr>
        <p:grpSpPr>
          <a:xfrm>
            <a:off x="513271" y="4715733"/>
            <a:ext cx="1109504" cy="1093215"/>
            <a:chOff x="513271" y="4715733"/>
            <a:chExt cx="1109504" cy="1093215"/>
          </a:xfrm>
        </p:grpSpPr>
        <p:pic>
          <p:nvPicPr>
            <p:cNvPr id="20" name="Picture 1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271" y="4800600"/>
              <a:ext cx="1008348" cy="1008348"/>
            </a:xfrm>
            <a:prstGeom prst="rect">
              <a:avLst/>
            </a:prstGeom>
          </p:spPr>
        </p:pic>
        <p:pic>
          <p:nvPicPr>
            <p:cNvPr id="21" name="Picture 2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16819" y="4715733"/>
              <a:ext cx="405956" cy="405956"/>
            </a:xfrm>
            <a:prstGeom prst="rect">
              <a:avLst/>
            </a:prstGeom>
          </p:spPr>
        </p:pic>
      </p:grpSp>
      <p:sp>
        <p:nvSpPr>
          <p:cNvPr id="22" name="Rounded Rectangle 21"/>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23" name="Rounded Rectangle 22"/>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24" name="Rounded Rectangle 23"/>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25" name="Picture 2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grpSp>
        <p:nvGrpSpPr>
          <p:cNvPr id="30" name="Group 29"/>
          <p:cNvGrpSpPr/>
          <p:nvPr/>
        </p:nvGrpSpPr>
        <p:grpSpPr>
          <a:xfrm>
            <a:off x="10346479" y="1347782"/>
            <a:ext cx="1295095" cy="1806441"/>
            <a:chOff x="10437019" y="4160481"/>
            <a:chExt cx="1295095" cy="1806441"/>
          </a:xfrm>
        </p:grpSpPr>
        <p:pic>
          <p:nvPicPr>
            <p:cNvPr id="31" name="Picture 3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437019" y="4160481"/>
              <a:ext cx="1295095" cy="1295095"/>
            </a:xfrm>
            <a:prstGeom prst="rect">
              <a:avLst/>
            </a:prstGeom>
          </p:spPr>
        </p:pic>
        <p:sp>
          <p:nvSpPr>
            <p:cNvPr id="32" name="Rectangle 31"/>
            <p:cNvSpPr/>
            <p:nvPr/>
          </p:nvSpPr>
          <p:spPr>
            <a:xfrm>
              <a:off x="10592957" y="5566812"/>
              <a:ext cx="983218" cy="400110"/>
            </a:xfrm>
            <a:prstGeom prst="rect">
              <a:avLst/>
            </a:prstGeom>
          </p:spPr>
          <p:txBody>
            <a:bodyPr wrap="none">
              <a:spAutoFit/>
            </a:bodyPr>
            <a:lstStyle/>
            <a:p>
              <a:r>
                <a:rPr lang="en-US" sz="2000" dirty="0"/>
                <a:t>Verifier</a:t>
              </a:r>
            </a:p>
          </p:txBody>
        </p:sp>
      </p:grpSp>
      <p:sp>
        <p:nvSpPr>
          <p:cNvPr id="33" name="Rounded Rectangle 32"/>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9" name="Group 8"/>
          <p:cNvGrpSpPr/>
          <p:nvPr/>
        </p:nvGrpSpPr>
        <p:grpSpPr>
          <a:xfrm>
            <a:off x="2251513" y="1414656"/>
            <a:ext cx="1295284" cy="585294"/>
            <a:chOff x="4041004" y="1427875"/>
            <a:chExt cx="1295284" cy="585294"/>
          </a:xfrm>
        </p:grpSpPr>
        <p:sp>
          <p:nvSpPr>
            <p:cNvPr id="34" name="Rounded Rectangle 33"/>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35" name="Picture 3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sp>
        <p:nvSpPr>
          <p:cNvPr id="38" name="Rounded Rectangle 37"/>
          <p:cNvSpPr/>
          <p:nvPr/>
        </p:nvSpPr>
        <p:spPr>
          <a:xfrm>
            <a:off x="2084761" y="4268799"/>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39" name="Rounded Rectangle 38"/>
          <p:cNvSpPr/>
          <p:nvPr/>
        </p:nvSpPr>
        <p:spPr>
          <a:xfrm>
            <a:off x="2217739" y="5704362"/>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40" name="Rounded Rectangle 39"/>
          <p:cNvSpPr/>
          <p:nvPr/>
        </p:nvSpPr>
        <p:spPr>
          <a:xfrm>
            <a:off x="2217739" y="5111040"/>
            <a:ext cx="3048000" cy="500152"/>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41" name="Picture 4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561692" y="5031277"/>
            <a:ext cx="583913" cy="583913"/>
          </a:xfrm>
          <a:prstGeom prst="rect">
            <a:avLst/>
          </a:prstGeom>
        </p:spPr>
      </p:pic>
      <p:sp>
        <p:nvSpPr>
          <p:cNvPr id="42" name="Rounded Rectangle 41"/>
          <p:cNvSpPr/>
          <p:nvPr/>
        </p:nvSpPr>
        <p:spPr>
          <a:xfrm>
            <a:off x="4051477" y="4395991"/>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10" name="Group 9"/>
          <p:cNvGrpSpPr/>
          <p:nvPr/>
        </p:nvGrpSpPr>
        <p:grpSpPr>
          <a:xfrm>
            <a:off x="2254611" y="4401831"/>
            <a:ext cx="1295284" cy="585294"/>
            <a:chOff x="4041004" y="4401831"/>
            <a:chExt cx="1295284" cy="585294"/>
          </a:xfrm>
        </p:grpSpPr>
        <p:sp>
          <p:nvSpPr>
            <p:cNvPr id="43" name="Rounded Rectangle 42"/>
            <p:cNvSpPr/>
            <p:nvPr/>
          </p:nvSpPr>
          <p:spPr>
            <a:xfrm>
              <a:off x="4041004" y="4401831"/>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44" name="Picture 4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934517" y="4493462"/>
              <a:ext cx="401771" cy="401771"/>
            </a:xfrm>
            <a:prstGeom prst="rect">
              <a:avLst/>
            </a:prstGeom>
          </p:spPr>
        </p:pic>
      </p:grpSp>
      <p:pic>
        <p:nvPicPr>
          <p:cNvPr id="45" name="Picture 4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403444" y="5866665"/>
            <a:ext cx="747806" cy="747806"/>
          </a:xfrm>
          <a:prstGeom prst="rect">
            <a:avLst/>
          </a:prstGeom>
        </p:spPr>
      </p:pic>
      <p:sp>
        <p:nvSpPr>
          <p:cNvPr id="46" name="Down Arrow 45"/>
          <p:cNvSpPr/>
          <p:nvPr/>
        </p:nvSpPr>
        <p:spPr>
          <a:xfrm rot="5400000">
            <a:off x="7824093" y="-872832"/>
            <a:ext cx="289277" cy="4969424"/>
          </a:xfrm>
          <a:prstGeom prst="downArrow">
            <a:avLst>
              <a:gd name="adj1" fmla="val 28480"/>
              <a:gd name="adj2" fmla="val 29823"/>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p:cNvSpPr txBox="1"/>
          <p:nvPr/>
        </p:nvSpPr>
        <p:spPr>
          <a:xfrm>
            <a:off x="7467784" y="1190683"/>
            <a:ext cx="1642591" cy="369332"/>
          </a:xfrm>
          <a:prstGeom prst="rect">
            <a:avLst/>
          </a:prstGeom>
          <a:noFill/>
        </p:spPr>
        <p:txBody>
          <a:bodyPr wrap="square" rtlCol="0">
            <a:spAutoFit/>
          </a:bodyPr>
          <a:lstStyle/>
          <a:p>
            <a:r>
              <a:rPr lang="en-US" dirty="0"/>
              <a:t>Challenge</a:t>
            </a:r>
          </a:p>
        </p:txBody>
      </p:sp>
      <p:sp>
        <p:nvSpPr>
          <p:cNvPr id="48" name="Curved Left Arrow 47"/>
          <p:cNvSpPr/>
          <p:nvPr/>
        </p:nvSpPr>
        <p:spPr>
          <a:xfrm>
            <a:off x="5509929" y="2418910"/>
            <a:ext cx="914400" cy="3067490"/>
          </a:xfrm>
          <a:prstGeom prst="curvedLeftArrow">
            <a:avLst>
              <a:gd name="adj1" fmla="val 17989"/>
              <a:gd name="adj2" fmla="val 54200"/>
              <a:gd name="adj3" fmla="val 19444"/>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9" name="TextBox 48"/>
          <p:cNvSpPr txBox="1"/>
          <p:nvPr/>
        </p:nvSpPr>
        <p:spPr>
          <a:xfrm>
            <a:off x="5513599" y="3495150"/>
            <a:ext cx="1642591" cy="646331"/>
          </a:xfrm>
          <a:prstGeom prst="rect">
            <a:avLst/>
          </a:prstGeom>
          <a:solidFill>
            <a:schemeClr val="bg1"/>
          </a:solidFill>
        </p:spPr>
        <p:txBody>
          <a:bodyPr wrap="square" rtlCol="0">
            <a:spAutoFit/>
          </a:bodyPr>
          <a:lstStyle/>
          <a:p>
            <a:pPr algn="ctr"/>
            <a:r>
              <a:rPr lang="en-US" dirty="0"/>
              <a:t>Relay challenge</a:t>
            </a:r>
          </a:p>
        </p:txBody>
      </p:sp>
      <p:sp>
        <p:nvSpPr>
          <p:cNvPr id="50" name="Curved Left Arrow 49"/>
          <p:cNvSpPr/>
          <p:nvPr/>
        </p:nvSpPr>
        <p:spPr>
          <a:xfrm flipV="1">
            <a:off x="6902834" y="2382341"/>
            <a:ext cx="914400" cy="2940892"/>
          </a:xfrm>
          <a:prstGeom prst="curvedLeftArrow">
            <a:avLst>
              <a:gd name="adj1" fmla="val 17989"/>
              <a:gd name="adj2" fmla="val 54200"/>
              <a:gd name="adj3" fmla="val 19444"/>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52" name="Group 51"/>
          <p:cNvGrpSpPr/>
          <p:nvPr/>
        </p:nvGrpSpPr>
        <p:grpSpPr>
          <a:xfrm>
            <a:off x="7637127" y="3127928"/>
            <a:ext cx="628375" cy="699198"/>
            <a:chOff x="7993078" y="2838794"/>
            <a:chExt cx="948770" cy="1055705"/>
          </a:xfrm>
        </p:grpSpPr>
        <p:pic>
          <p:nvPicPr>
            <p:cNvPr id="54" name="Picture 5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993078" y="3059948"/>
              <a:ext cx="834551" cy="834551"/>
            </a:xfrm>
            <a:prstGeom prst="rect">
              <a:avLst/>
            </a:prstGeom>
          </p:spPr>
        </p:pic>
        <p:pic>
          <p:nvPicPr>
            <p:cNvPr id="55" name="Picture 54"/>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303419" y="2838794"/>
              <a:ext cx="638429" cy="638429"/>
            </a:xfrm>
            <a:prstGeom prst="rect">
              <a:avLst/>
            </a:prstGeom>
          </p:spPr>
        </p:pic>
      </p:grpSp>
      <p:sp>
        <p:nvSpPr>
          <p:cNvPr id="53" name="Rectangle 52"/>
          <p:cNvSpPr/>
          <p:nvPr/>
        </p:nvSpPr>
        <p:spPr>
          <a:xfrm>
            <a:off x="7168371" y="3833321"/>
            <a:ext cx="1569660" cy="369332"/>
          </a:xfrm>
          <a:prstGeom prst="rect">
            <a:avLst/>
          </a:prstGeom>
          <a:solidFill>
            <a:schemeClr val="bg1"/>
          </a:solidFill>
        </p:spPr>
        <p:txBody>
          <a:bodyPr wrap="none">
            <a:spAutoFit/>
          </a:bodyPr>
          <a:lstStyle/>
          <a:p>
            <a:r>
              <a:rPr lang="en-US" dirty="0"/>
              <a:t>Signed report</a:t>
            </a:r>
          </a:p>
        </p:txBody>
      </p:sp>
      <p:sp>
        <p:nvSpPr>
          <p:cNvPr id="56" name="Down Arrow 55"/>
          <p:cNvSpPr/>
          <p:nvPr/>
        </p:nvSpPr>
        <p:spPr>
          <a:xfrm rot="5400000" flipV="1">
            <a:off x="7879394" y="-330641"/>
            <a:ext cx="289277" cy="4956772"/>
          </a:xfrm>
          <a:prstGeom prst="downArrow">
            <a:avLst>
              <a:gd name="adj1" fmla="val 28480"/>
              <a:gd name="adj2" fmla="val 29823"/>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2" name="Group 61"/>
          <p:cNvGrpSpPr/>
          <p:nvPr/>
        </p:nvGrpSpPr>
        <p:grpSpPr>
          <a:xfrm>
            <a:off x="7889601" y="1657120"/>
            <a:ext cx="628375" cy="699198"/>
            <a:chOff x="7993078" y="2838794"/>
            <a:chExt cx="948770" cy="1055705"/>
          </a:xfrm>
        </p:grpSpPr>
        <p:pic>
          <p:nvPicPr>
            <p:cNvPr id="63" name="Picture 6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993078" y="3059948"/>
              <a:ext cx="834551" cy="834551"/>
            </a:xfrm>
            <a:prstGeom prst="rect">
              <a:avLst/>
            </a:prstGeom>
          </p:spPr>
        </p:pic>
        <p:pic>
          <p:nvPicPr>
            <p:cNvPr id="64" name="Picture 6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303419" y="2838794"/>
              <a:ext cx="638429" cy="638429"/>
            </a:xfrm>
            <a:prstGeom prst="rect">
              <a:avLst/>
            </a:prstGeom>
          </p:spPr>
        </p:pic>
      </p:grpSp>
      <p:sp>
        <p:nvSpPr>
          <p:cNvPr id="65" name="Rectangle 64"/>
          <p:cNvSpPr/>
          <p:nvPr/>
        </p:nvSpPr>
        <p:spPr>
          <a:xfrm>
            <a:off x="7423641" y="2286170"/>
            <a:ext cx="1569660" cy="369332"/>
          </a:xfrm>
          <a:prstGeom prst="rect">
            <a:avLst/>
          </a:prstGeom>
          <a:noFill/>
        </p:spPr>
        <p:txBody>
          <a:bodyPr wrap="none">
            <a:spAutoFit/>
          </a:bodyPr>
          <a:lstStyle/>
          <a:p>
            <a:r>
              <a:rPr lang="en-US" dirty="0"/>
              <a:t>Signed report</a:t>
            </a:r>
          </a:p>
        </p:txBody>
      </p:sp>
      <p:sp>
        <p:nvSpPr>
          <p:cNvPr id="51" name="Bent-Up Arrow 50"/>
          <p:cNvSpPr/>
          <p:nvPr/>
        </p:nvSpPr>
        <p:spPr>
          <a:xfrm rot="16200000" flipH="1">
            <a:off x="7125487" y="1735396"/>
            <a:ext cx="2584489" cy="5562622"/>
          </a:xfrm>
          <a:prstGeom prst="bentUpArrow">
            <a:avLst>
              <a:gd name="adj1" fmla="val 1854"/>
              <a:gd name="adj2" fmla="val 4242"/>
              <a:gd name="adj3" fmla="val 993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7" name="Group 56"/>
          <p:cNvGrpSpPr/>
          <p:nvPr/>
        </p:nvGrpSpPr>
        <p:grpSpPr>
          <a:xfrm>
            <a:off x="8289079" y="4984138"/>
            <a:ext cx="1991644" cy="1423009"/>
            <a:chOff x="5859956" y="1554835"/>
            <a:chExt cx="1991644" cy="1423009"/>
          </a:xfrm>
        </p:grpSpPr>
        <p:pic>
          <p:nvPicPr>
            <p:cNvPr id="58" name="Picture 57"/>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253129" y="1554835"/>
              <a:ext cx="1049813" cy="1049813"/>
            </a:xfrm>
            <a:prstGeom prst="rect">
              <a:avLst/>
            </a:prstGeom>
          </p:spPr>
        </p:pic>
        <p:sp>
          <p:nvSpPr>
            <p:cNvPr id="59" name="Rectangle 58"/>
            <p:cNvSpPr/>
            <p:nvPr/>
          </p:nvSpPr>
          <p:spPr>
            <a:xfrm>
              <a:off x="5859956" y="2577734"/>
              <a:ext cx="1991644" cy="400110"/>
            </a:xfrm>
            <a:prstGeom prst="rect">
              <a:avLst/>
            </a:prstGeom>
          </p:spPr>
          <p:txBody>
            <a:bodyPr wrap="square">
              <a:spAutoFit/>
            </a:bodyPr>
            <a:lstStyle/>
            <a:p>
              <a:r>
                <a:rPr lang="en-US" sz="2000" dirty="0"/>
                <a:t>Assign secret</a:t>
              </a:r>
            </a:p>
          </p:txBody>
        </p:sp>
      </p:grpSp>
      <p:sp>
        <p:nvSpPr>
          <p:cNvPr id="60" name="TextBox 59"/>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61" name="TextBox 60"/>
          <p:cNvSpPr txBox="1"/>
          <p:nvPr/>
        </p:nvSpPr>
        <p:spPr>
          <a:xfrm>
            <a:off x="2588419" y="6367427"/>
            <a:ext cx="2621790" cy="400110"/>
          </a:xfrm>
          <a:prstGeom prst="rect">
            <a:avLst/>
          </a:prstGeom>
          <a:noFill/>
        </p:spPr>
        <p:txBody>
          <a:bodyPr wrap="square" rtlCol="0">
            <a:spAutoFit/>
          </a:bodyPr>
          <a:lstStyle/>
          <a:p>
            <a:r>
              <a:rPr lang="en-US" sz="2000" dirty="0"/>
              <a:t>Attacker’s platform</a:t>
            </a:r>
          </a:p>
        </p:txBody>
      </p:sp>
      <p:pic>
        <p:nvPicPr>
          <p:cNvPr id="66" name="Picture 65">
            <a:extLst>
              <a:ext uri="{FF2B5EF4-FFF2-40B4-BE49-F238E27FC236}">
                <a16:creationId xmlns:a16="http://schemas.microsoft.com/office/drawing/2014/main" id="{0E54E988-6552-40E5-AD3E-1824AF01E691}"/>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151906" y="5772305"/>
            <a:ext cx="675246" cy="675246"/>
          </a:xfrm>
          <a:prstGeom prst="rect">
            <a:avLst/>
          </a:prstGeom>
        </p:spPr>
      </p:pic>
      <p:pic>
        <p:nvPicPr>
          <p:cNvPr id="67" name="Picture 66">
            <a:extLst>
              <a:ext uri="{FF2B5EF4-FFF2-40B4-BE49-F238E27FC236}">
                <a16:creationId xmlns:a16="http://schemas.microsoft.com/office/drawing/2014/main" id="{DA043BD0-30CF-4291-8945-9865447EFF01}"/>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212893" y="5039754"/>
            <a:ext cx="675246" cy="675246"/>
          </a:xfrm>
          <a:prstGeom prst="rect">
            <a:avLst/>
          </a:prstGeom>
        </p:spPr>
      </p:pic>
      <p:pic>
        <p:nvPicPr>
          <p:cNvPr id="2" name="Picture 1">
            <a:extLst>
              <a:ext uri="{FF2B5EF4-FFF2-40B4-BE49-F238E27FC236}">
                <a16:creationId xmlns:a16="http://schemas.microsoft.com/office/drawing/2014/main" id="{98CC8E10-9F32-4CEE-9396-6C942B7B409D}"/>
              </a:ext>
            </a:extLst>
          </p:cNvPr>
          <p:cNvPicPr>
            <a:picLocks noChangeAspect="1"/>
          </p:cNvPicPr>
          <p:nvPr/>
        </p:nvPicPr>
        <p:blipFill>
          <a:blip r:embed="rId13"/>
          <a:stretch>
            <a:fillRect/>
          </a:stretch>
        </p:blipFill>
        <p:spPr>
          <a:xfrm>
            <a:off x="215923" y="3257903"/>
            <a:ext cx="1674171" cy="1425708"/>
          </a:xfrm>
          <a:prstGeom prst="rect">
            <a:avLst/>
          </a:prstGeom>
        </p:spPr>
      </p:pic>
    </p:spTree>
    <p:custDataLst>
      <p:tags r:id="rId1"/>
    </p:custDataLst>
    <p:extLst>
      <p:ext uri="{BB962C8B-B14F-4D97-AF65-F5344CB8AC3E}">
        <p14:creationId xmlns:p14="http://schemas.microsoft.com/office/powerpoint/2010/main" val="3638719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fade">
                                      <p:cBhvr>
                                        <p:cTn id="10" dur="500"/>
                                        <p:tgtEl>
                                          <p:spTgt spid="3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9"/>
                                        </p:tgtEl>
                                        <p:attrNameLst>
                                          <p:attrName>style.visibility</p:attrName>
                                        </p:attrNameLst>
                                      </p:cBhvr>
                                      <p:to>
                                        <p:strVal val="visible"/>
                                      </p:to>
                                    </p:set>
                                    <p:animEffect transition="in" filter="fade">
                                      <p:cBhvr>
                                        <p:cTn id="13" dur="500"/>
                                        <p:tgtEl>
                                          <p:spTgt spid="3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0"/>
                                        </p:tgtEl>
                                        <p:attrNameLst>
                                          <p:attrName>style.visibility</p:attrName>
                                        </p:attrNameLst>
                                      </p:cBhvr>
                                      <p:to>
                                        <p:strVal val="visible"/>
                                      </p:to>
                                    </p:set>
                                    <p:animEffect transition="in" filter="fade">
                                      <p:cBhvr>
                                        <p:cTn id="16" dur="500"/>
                                        <p:tgtEl>
                                          <p:spTgt spid="40"/>
                                        </p:tgtEl>
                                      </p:cBhvr>
                                    </p:animEffect>
                                  </p:childTnLst>
                                </p:cTn>
                              </p:par>
                              <p:par>
                                <p:cTn id="17" presetID="10" presetClass="entr" presetSubtype="0" fill="hold" nodeType="withEffect">
                                  <p:stCondLst>
                                    <p:cond delay="0"/>
                                  </p:stCondLst>
                                  <p:childTnLst>
                                    <p:set>
                                      <p:cBhvr>
                                        <p:cTn id="18" dur="1" fill="hold">
                                          <p:stCondLst>
                                            <p:cond delay="0"/>
                                          </p:stCondLst>
                                        </p:cTn>
                                        <p:tgtEl>
                                          <p:spTgt spid="41"/>
                                        </p:tgtEl>
                                        <p:attrNameLst>
                                          <p:attrName>style.visibility</p:attrName>
                                        </p:attrNameLst>
                                      </p:cBhvr>
                                      <p:to>
                                        <p:strVal val="visible"/>
                                      </p:to>
                                    </p:set>
                                    <p:animEffect transition="in" filter="fade">
                                      <p:cBhvr>
                                        <p:cTn id="19" dur="500"/>
                                        <p:tgtEl>
                                          <p:spTgt spid="4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2"/>
                                        </p:tgtEl>
                                        <p:attrNameLst>
                                          <p:attrName>style.visibility</p:attrName>
                                        </p:attrNameLst>
                                      </p:cBhvr>
                                      <p:to>
                                        <p:strVal val="visible"/>
                                      </p:to>
                                    </p:set>
                                    <p:animEffect transition="in" filter="fade">
                                      <p:cBhvr>
                                        <p:cTn id="22" dur="500"/>
                                        <p:tgtEl>
                                          <p:spTgt spid="42"/>
                                        </p:tgtEl>
                                      </p:cBhvr>
                                    </p:animEffect>
                                  </p:childTnLst>
                                </p:cTn>
                              </p:par>
                              <p:par>
                                <p:cTn id="23" presetID="10" presetClass="entr" presetSubtype="0" fill="hold" nodeType="withEffect">
                                  <p:stCondLst>
                                    <p:cond delay="0"/>
                                  </p:stCondLst>
                                  <p:childTnLst>
                                    <p:set>
                                      <p:cBhvr>
                                        <p:cTn id="24" dur="1" fill="hold">
                                          <p:stCondLst>
                                            <p:cond delay="0"/>
                                          </p:stCondLst>
                                        </p:cTn>
                                        <p:tgtEl>
                                          <p:spTgt spid="45"/>
                                        </p:tgtEl>
                                        <p:attrNameLst>
                                          <p:attrName>style.visibility</p:attrName>
                                        </p:attrNameLst>
                                      </p:cBhvr>
                                      <p:to>
                                        <p:strVal val="visible"/>
                                      </p:to>
                                    </p:set>
                                    <p:animEffect transition="in" filter="fade">
                                      <p:cBhvr>
                                        <p:cTn id="25" dur="500"/>
                                        <p:tgtEl>
                                          <p:spTgt spid="4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1"/>
                                        </p:tgtEl>
                                        <p:attrNameLst>
                                          <p:attrName>style.visibility</p:attrName>
                                        </p:attrNameLst>
                                      </p:cBhvr>
                                      <p:to>
                                        <p:strVal val="visible"/>
                                      </p:to>
                                    </p:set>
                                    <p:animEffect transition="in" filter="fade">
                                      <p:cBhvr>
                                        <p:cTn id="28" dur="500"/>
                                        <p:tgtEl>
                                          <p:spTgt spid="61"/>
                                        </p:tgtEl>
                                      </p:cBhvr>
                                    </p:animEffect>
                                  </p:childTnLst>
                                </p:cTn>
                              </p:par>
                              <p:par>
                                <p:cTn id="29" presetID="10" presetClass="entr" presetSubtype="0" fill="hold" nodeType="with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500"/>
                                        <p:tgtEl>
                                          <p:spTgt spid="10"/>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30"/>
                                        </p:tgtEl>
                                        <p:attrNameLst>
                                          <p:attrName>style.visibility</p:attrName>
                                        </p:attrNameLst>
                                      </p:cBhvr>
                                      <p:to>
                                        <p:strVal val="visible"/>
                                      </p:to>
                                    </p:set>
                                    <p:animEffect transition="in" filter="fade">
                                      <p:cBhvr>
                                        <p:cTn id="36" dur="500"/>
                                        <p:tgtEl>
                                          <p:spTgt spid="30"/>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2" fill="hold" grpId="0" nodeType="clickEffect">
                                  <p:stCondLst>
                                    <p:cond delay="0"/>
                                  </p:stCondLst>
                                  <p:childTnLst>
                                    <p:set>
                                      <p:cBhvr>
                                        <p:cTn id="40" dur="1" fill="hold">
                                          <p:stCondLst>
                                            <p:cond delay="0"/>
                                          </p:stCondLst>
                                        </p:cTn>
                                        <p:tgtEl>
                                          <p:spTgt spid="46"/>
                                        </p:tgtEl>
                                        <p:attrNameLst>
                                          <p:attrName>style.visibility</p:attrName>
                                        </p:attrNameLst>
                                      </p:cBhvr>
                                      <p:to>
                                        <p:strVal val="visible"/>
                                      </p:to>
                                    </p:set>
                                    <p:animEffect transition="in" filter="wipe(right)">
                                      <p:cBhvr>
                                        <p:cTn id="41" dur="500"/>
                                        <p:tgtEl>
                                          <p:spTgt spid="46"/>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47"/>
                                        </p:tgtEl>
                                        <p:attrNameLst>
                                          <p:attrName>style.visibility</p:attrName>
                                        </p:attrNameLst>
                                      </p:cBhvr>
                                      <p:to>
                                        <p:strVal val="visible"/>
                                      </p:to>
                                    </p:set>
                                    <p:animEffect transition="in" filter="fade">
                                      <p:cBhvr>
                                        <p:cTn id="44" dur="500"/>
                                        <p:tgtEl>
                                          <p:spTgt spid="47"/>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1" fill="hold" grpId="0" nodeType="clickEffect">
                                  <p:stCondLst>
                                    <p:cond delay="0"/>
                                  </p:stCondLst>
                                  <p:childTnLst>
                                    <p:set>
                                      <p:cBhvr>
                                        <p:cTn id="48" dur="1" fill="hold">
                                          <p:stCondLst>
                                            <p:cond delay="0"/>
                                          </p:stCondLst>
                                        </p:cTn>
                                        <p:tgtEl>
                                          <p:spTgt spid="48"/>
                                        </p:tgtEl>
                                        <p:attrNameLst>
                                          <p:attrName>style.visibility</p:attrName>
                                        </p:attrNameLst>
                                      </p:cBhvr>
                                      <p:to>
                                        <p:strVal val="visible"/>
                                      </p:to>
                                    </p:set>
                                    <p:animEffect transition="in" filter="wipe(up)">
                                      <p:cBhvr>
                                        <p:cTn id="49" dur="500"/>
                                        <p:tgtEl>
                                          <p:spTgt spid="48"/>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49"/>
                                        </p:tgtEl>
                                        <p:attrNameLst>
                                          <p:attrName>style.visibility</p:attrName>
                                        </p:attrNameLst>
                                      </p:cBhvr>
                                      <p:to>
                                        <p:strVal val="visible"/>
                                      </p:to>
                                    </p:set>
                                    <p:animEffect transition="in" filter="fade">
                                      <p:cBhvr>
                                        <p:cTn id="52" dur="500"/>
                                        <p:tgtEl>
                                          <p:spTgt spid="49"/>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grpId="0" nodeType="clickEffect">
                                  <p:stCondLst>
                                    <p:cond delay="0"/>
                                  </p:stCondLst>
                                  <p:childTnLst>
                                    <p:set>
                                      <p:cBhvr>
                                        <p:cTn id="56" dur="1" fill="hold">
                                          <p:stCondLst>
                                            <p:cond delay="0"/>
                                          </p:stCondLst>
                                        </p:cTn>
                                        <p:tgtEl>
                                          <p:spTgt spid="50"/>
                                        </p:tgtEl>
                                        <p:attrNameLst>
                                          <p:attrName>style.visibility</p:attrName>
                                        </p:attrNameLst>
                                      </p:cBhvr>
                                      <p:to>
                                        <p:strVal val="visible"/>
                                      </p:to>
                                    </p:set>
                                    <p:animEffect transition="in" filter="wipe(down)">
                                      <p:cBhvr>
                                        <p:cTn id="57" dur="500"/>
                                        <p:tgtEl>
                                          <p:spTgt spid="50"/>
                                        </p:tgtEl>
                                      </p:cBhvr>
                                    </p:animEffect>
                                  </p:childTnLst>
                                </p:cTn>
                              </p:par>
                              <p:par>
                                <p:cTn id="58" presetID="10" presetClass="entr" presetSubtype="0" fill="hold" nodeType="withEffect">
                                  <p:stCondLst>
                                    <p:cond delay="0"/>
                                  </p:stCondLst>
                                  <p:childTnLst>
                                    <p:set>
                                      <p:cBhvr>
                                        <p:cTn id="59" dur="1" fill="hold">
                                          <p:stCondLst>
                                            <p:cond delay="0"/>
                                          </p:stCondLst>
                                        </p:cTn>
                                        <p:tgtEl>
                                          <p:spTgt spid="52"/>
                                        </p:tgtEl>
                                        <p:attrNameLst>
                                          <p:attrName>style.visibility</p:attrName>
                                        </p:attrNameLst>
                                      </p:cBhvr>
                                      <p:to>
                                        <p:strVal val="visible"/>
                                      </p:to>
                                    </p:set>
                                    <p:animEffect transition="in" filter="fade">
                                      <p:cBhvr>
                                        <p:cTn id="60" dur="500"/>
                                        <p:tgtEl>
                                          <p:spTgt spid="52"/>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53"/>
                                        </p:tgtEl>
                                        <p:attrNameLst>
                                          <p:attrName>style.visibility</p:attrName>
                                        </p:attrNameLst>
                                      </p:cBhvr>
                                      <p:to>
                                        <p:strVal val="visible"/>
                                      </p:to>
                                    </p:set>
                                    <p:animEffect transition="in" filter="fade">
                                      <p:cBhvr>
                                        <p:cTn id="63" dur="500"/>
                                        <p:tgtEl>
                                          <p:spTgt spid="53"/>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8" fill="hold" grpId="0" nodeType="clickEffect">
                                  <p:stCondLst>
                                    <p:cond delay="0"/>
                                  </p:stCondLst>
                                  <p:childTnLst>
                                    <p:set>
                                      <p:cBhvr>
                                        <p:cTn id="67" dur="1" fill="hold">
                                          <p:stCondLst>
                                            <p:cond delay="0"/>
                                          </p:stCondLst>
                                        </p:cTn>
                                        <p:tgtEl>
                                          <p:spTgt spid="56"/>
                                        </p:tgtEl>
                                        <p:attrNameLst>
                                          <p:attrName>style.visibility</p:attrName>
                                        </p:attrNameLst>
                                      </p:cBhvr>
                                      <p:to>
                                        <p:strVal val="visible"/>
                                      </p:to>
                                    </p:set>
                                    <p:animEffect transition="in" filter="wipe(left)">
                                      <p:cBhvr>
                                        <p:cTn id="68" dur="500"/>
                                        <p:tgtEl>
                                          <p:spTgt spid="56"/>
                                        </p:tgtEl>
                                      </p:cBhvr>
                                    </p:animEffect>
                                  </p:childTnLst>
                                </p:cTn>
                              </p:par>
                              <p:par>
                                <p:cTn id="69" presetID="10" presetClass="entr" presetSubtype="0" fill="hold" nodeType="withEffect">
                                  <p:stCondLst>
                                    <p:cond delay="0"/>
                                  </p:stCondLst>
                                  <p:childTnLst>
                                    <p:set>
                                      <p:cBhvr>
                                        <p:cTn id="70" dur="1" fill="hold">
                                          <p:stCondLst>
                                            <p:cond delay="0"/>
                                          </p:stCondLst>
                                        </p:cTn>
                                        <p:tgtEl>
                                          <p:spTgt spid="62"/>
                                        </p:tgtEl>
                                        <p:attrNameLst>
                                          <p:attrName>style.visibility</p:attrName>
                                        </p:attrNameLst>
                                      </p:cBhvr>
                                      <p:to>
                                        <p:strVal val="visible"/>
                                      </p:to>
                                    </p:set>
                                    <p:animEffect transition="in" filter="fade">
                                      <p:cBhvr>
                                        <p:cTn id="71" dur="500"/>
                                        <p:tgtEl>
                                          <p:spTgt spid="62"/>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65"/>
                                        </p:tgtEl>
                                        <p:attrNameLst>
                                          <p:attrName>style.visibility</p:attrName>
                                        </p:attrNameLst>
                                      </p:cBhvr>
                                      <p:to>
                                        <p:strVal val="visible"/>
                                      </p:to>
                                    </p:set>
                                    <p:animEffect transition="in" filter="fade">
                                      <p:cBhvr>
                                        <p:cTn id="74" dur="500"/>
                                        <p:tgtEl>
                                          <p:spTgt spid="65"/>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2" fill="hold" grpId="0" nodeType="clickEffect">
                                  <p:stCondLst>
                                    <p:cond delay="0"/>
                                  </p:stCondLst>
                                  <p:childTnLst>
                                    <p:set>
                                      <p:cBhvr>
                                        <p:cTn id="78" dur="1" fill="hold">
                                          <p:stCondLst>
                                            <p:cond delay="0"/>
                                          </p:stCondLst>
                                        </p:cTn>
                                        <p:tgtEl>
                                          <p:spTgt spid="51"/>
                                        </p:tgtEl>
                                        <p:attrNameLst>
                                          <p:attrName>style.visibility</p:attrName>
                                        </p:attrNameLst>
                                      </p:cBhvr>
                                      <p:to>
                                        <p:strVal val="visible"/>
                                      </p:to>
                                    </p:set>
                                    <p:animEffect transition="in" filter="wipe(right)">
                                      <p:cBhvr>
                                        <p:cTn id="79" dur="500"/>
                                        <p:tgtEl>
                                          <p:spTgt spid="51"/>
                                        </p:tgtEl>
                                      </p:cBhvr>
                                    </p:animEffect>
                                  </p:childTnLst>
                                </p:cTn>
                              </p:par>
                            </p:childTnLst>
                          </p:cTn>
                        </p:par>
                        <p:par>
                          <p:cTn id="80" fill="hold">
                            <p:stCondLst>
                              <p:cond delay="500"/>
                            </p:stCondLst>
                            <p:childTnLst>
                              <p:par>
                                <p:cTn id="81" presetID="10" presetClass="entr" presetSubtype="0" fill="hold" nodeType="afterEffect">
                                  <p:stCondLst>
                                    <p:cond delay="0"/>
                                  </p:stCondLst>
                                  <p:childTnLst>
                                    <p:set>
                                      <p:cBhvr>
                                        <p:cTn id="82" dur="1" fill="hold">
                                          <p:stCondLst>
                                            <p:cond delay="0"/>
                                          </p:stCondLst>
                                        </p:cTn>
                                        <p:tgtEl>
                                          <p:spTgt spid="57"/>
                                        </p:tgtEl>
                                        <p:attrNameLst>
                                          <p:attrName>style.visibility</p:attrName>
                                        </p:attrNameLst>
                                      </p:cBhvr>
                                      <p:to>
                                        <p:strVal val="visible"/>
                                      </p:to>
                                    </p:set>
                                    <p:animEffect transition="in" filter="fade">
                                      <p:cBhvr>
                                        <p:cTn id="83" dur="500"/>
                                        <p:tgtEl>
                                          <p:spTgt spid="57"/>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nodeType="clickEffect">
                                  <p:stCondLst>
                                    <p:cond delay="0"/>
                                  </p:stCondLst>
                                  <p:childTnLst>
                                    <p:set>
                                      <p:cBhvr>
                                        <p:cTn id="87" dur="1" fill="hold">
                                          <p:stCondLst>
                                            <p:cond delay="0"/>
                                          </p:stCondLst>
                                        </p:cTn>
                                        <p:tgtEl>
                                          <p:spTgt spid="66"/>
                                        </p:tgtEl>
                                        <p:attrNameLst>
                                          <p:attrName>style.visibility</p:attrName>
                                        </p:attrNameLst>
                                      </p:cBhvr>
                                      <p:to>
                                        <p:strVal val="visible"/>
                                      </p:to>
                                    </p:set>
                                    <p:animEffect transition="in" filter="fade">
                                      <p:cBhvr>
                                        <p:cTn id="88" dur="500"/>
                                        <p:tgtEl>
                                          <p:spTgt spid="66"/>
                                        </p:tgtEl>
                                      </p:cBhvr>
                                    </p:animEffect>
                                  </p:childTnLst>
                                </p:cTn>
                              </p:par>
                            </p:childTnLst>
                          </p:cTn>
                        </p:par>
                      </p:childTnLst>
                    </p:cTn>
                  </p:par>
                  <p:par>
                    <p:cTn id="89" fill="hold">
                      <p:stCondLst>
                        <p:cond delay="indefinite"/>
                      </p:stCondLst>
                      <p:childTnLst>
                        <p:par>
                          <p:cTn id="90" fill="hold">
                            <p:stCondLst>
                              <p:cond delay="0"/>
                            </p:stCondLst>
                            <p:childTnLst>
                              <p:par>
                                <p:cTn id="91" presetID="10" presetClass="entr" presetSubtype="0" fill="hold" nodeType="clickEffect">
                                  <p:stCondLst>
                                    <p:cond delay="0"/>
                                  </p:stCondLst>
                                  <p:childTnLst>
                                    <p:set>
                                      <p:cBhvr>
                                        <p:cTn id="92" dur="1" fill="hold">
                                          <p:stCondLst>
                                            <p:cond delay="0"/>
                                          </p:stCondLst>
                                        </p:cTn>
                                        <p:tgtEl>
                                          <p:spTgt spid="67"/>
                                        </p:tgtEl>
                                        <p:attrNameLst>
                                          <p:attrName>style.visibility</p:attrName>
                                        </p:attrNameLst>
                                      </p:cBhvr>
                                      <p:to>
                                        <p:strVal val="visible"/>
                                      </p:to>
                                    </p:set>
                                    <p:animEffect transition="in" filter="fade">
                                      <p:cBhvr>
                                        <p:cTn id="93" dur="500"/>
                                        <p:tgtEl>
                                          <p:spTgt spid="67"/>
                                        </p:tgtEl>
                                      </p:cBhvr>
                                    </p:animEffect>
                                  </p:childTnLst>
                                </p:cTn>
                              </p:par>
                            </p:childTnLst>
                          </p:cTn>
                        </p:par>
                      </p:childTnLst>
                    </p:cTn>
                  </p:par>
                  <p:par>
                    <p:cTn id="94" fill="hold">
                      <p:stCondLst>
                        <p:cond delay="indefinite"/>
                      </p:stCondLst>
                      <p:childTnLst>
                        <p:par>
                          <p:cTn id="95" fill="hold">
                            <p:stCondLst>
                              <p:cond delay="0"/>
                            </p:stCondLst>
                            <p:childTnLst>
                              <p:par>
                                <p:cTn id="96" presetID="10" presetClass="entr" presetSubtype="0" fill="hold" nodeType="clickEffect">
                                  <p:stCondLst>
                                    <p:cond delay="0"/>
                                  </p:stCondLst>
                                  <p:childTnLst>
                                    <p:set>
                                      <p:cBhvr>
                                        <p:cTn id="97" dur="1" fill="hold">
                                          <p:stCondLst>
                                            <p:cond delay="0"/>
                                          </p:stCondLst>
                                        </p:cTn>
                                        <p:tgtEl>
                                          <p:spTgt spid="2"/>
                                        </p:tgtEl>
                                        <p:attrNameLst>
                                          <p:attrName>style.visibility</p:attrName>
                                        </p:attrNameLst>
                                      </p:cBhvr>
                                      <p:to>
                                        <p:strVal val="visible"/>
                                      </p:to>
                                    </p:set>
                                    <p:animEffect transition="in" filter="fade">
                                      <p:cBhvr>
                                        <p:cTn id="9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39" grpId="0" animBg="1"/>
      <p:bldP spid="40" grpId="0" animBg="1"/>
      <p:bldP spid="42" grpId="0" animBg="1"/>
      <p:bldP spid="46" grpId="0" animBg="1"/>
      <p:bldP spid="47" grpId="0"/>
      <p:bldP spid="48" grpId="0" animBg="1"/>
      <p:bldP spid="49" grpId="0" animBg="1"/>
      <p:bldP spid="50" grpId="0" animBg="1"/>
      <p:bldP spid="53" grpId="0" animBg="1"/>
      <p:bldP spid="56" grpId="0" animBg="1"/>
      <p:bldP spid="65" grpId="0"/>
      <p:bldP spid="51" grpId="0" animBg="1"/>
      <p:bldP spid="61"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997E8824-B382-41CE-B597-EF1235CFCAF0}" type="datetime1">
              <a:rPr lang="en-US" smtClean="0"/>
              <a:t>6/8/2021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59</a:t>
            </a:fld>
            <a:endParaRPr lang="en-GB" dirty="0"/>
          </a:p>
        </p:txBody>
      </p:sp>
      <p:sp>
        <p:nvSpPr>
          <p:cNvPr id="6" name="Title 5"/>
          <p:cNvSpPr>
            <a:spLocks noGrp="1"/>
          </p:cNvSpPr>
          <p:nvPr>
            <p:ph type="title"/>
          </p:nvPr>
        </p:nvSpPr>
        <p:spPr>
          <a:xfrm>
            <a:off x="328095" y="664557"/>
            <a:ext cx="11537950" cy="972000"/>
          </a:xfrm>
        </p:spPr>
        <p:txBody>
          <a:bodyPr/>
          <a:lstStyle/>
          <a:p>
            <a:r>
              <a:rPr lang="en-US" dirty="0"/>
              <a:t>Our Contribution: Auxiliary Device</a:t>
            </a:r>
          </a:p>
        </p:txBody>
      </p:sp>
      <p:grpSp>
        <p:nvGrpSpPr>
          <p:cNvPr id="20" name="Group 19"/>
          <p:cNvGrpSpPr/>
          <p:nvPr/>
        </p:nvGrpSpPr>
        <p:grpSpPr>
          <a:xfrm>
            <a:off x="454819" y="1625031"/>
            <a:ext cx="1066800" cy="1093215"/>
            <a:chOff x="454819" y="1625031"/>
            <a:chExt cx="1066800" cy="1093215"/>
          </a:xfrm>
        </p:grpSpPr>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271" y="1709898"/>
              <a:ext cx="1008348" cy="1008348"/>
            </a:xfrm>
            <a:prstGeom prst="rect">
              <a:avLst/>
            </a:prstGeom>
          </p:spPr>
        </p:pic>
        <p:pic>
          <p:nvPicPr>
            <p:cNvPr id="22" name="Picture 2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4819" y="1625031"/>
              <a:ext cx="405956" cy="405956"/>
            </a:xfrm>
            <a:prstGeom prst="rect">
              <a:avLst/>
            </a:prstGeom>
          </p:spPr>
        </p:pic>
      </p:grpSp>
      <p:grpSp>
        <p:nvGrpSpPr>
          <p:cNvPr id="23" name="Group 22"/>
          <p:cNvGrpSpPr/>
          <p:nvPr/>
        </p:nvGrpSpPr>
        <p:grpSpPr>
          <a:xfrm>
            <a:off x="513271" y="4715733"/>
            <a:ext cx="1109504" cy="1093215"/>
            <a:chOff x="513271" y="4715733"/>
            <a:chExt cx="1109504" cy="1093215"/>
          </a:xfrm>
        </p:grpSpPr>
        <p:pic>
          <p:nvPicPr>
            <p:cNvPr id="24" name="Picture 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271" y="4800600"/>
              <a:ext cx="1008348" cy="1008348"/>
            </a:xfrm>
            <a:prstGeom prst="rect">
              <a:avLst/>
            </a:prstGeom>
          </p:spPr>
        </p:pic>
        <p:pic>
          <p:nvPicPr>
            <p:cNvPr id="25" name="Picture 2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16819" y="4715733"/>
              <a:ext cx="405956" cy="405956"/>
            </a:xfrm>
            <a:prstGeom prst="rect">
              <a:avLst/>
            </a:prstGeom>
          </p:spPr>
        </p:pic>
      </p:grpSp>
      <p:grpSp>
        <p:nvGrpSpPr>
          <p:cNvPr id="41" name="Group 40"/>
          <p:cNvGrpSpPr/>
          <p:nvPr/>
        </p:nvGrpSpPr>
        <p:grpSpPr>
          <a:xfrm>
            <a:off x="10465178" y="1335082"/>
            <a:ext cx="1295095" cy="1806441"/>
            <a:chOff x="10437019" y="4160481"/>
            <a:chExt cx="1295095" cy="1806441"/>
          </a:xfrm>
        </p:grpSpPr>
        <p:pic>
          <p:nvPicPr>
            <p:cNvPr id="42" name="Picture 4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437019" y="4160481"/>
              <a:ext cx="1295095" cy="1295095"/>
            </a:xfrm>
            <a:prstGeom prst="rect">
              <a:avLst/>
            </a:prstGeom>
          </p:spPr>
        </p:pic>
        <p:sp>
          <p:nvSpPr>
            <p:cNvPr id="43" name="Rectangle 42"/>
            <p:cNvSpPr/>
            <p:nvPr/>
          </p:nvSpPr>
          <p:spPr>
            <a:xfrm>
              <a:off x="10592957" y="5566812"/>
              <a:ext cx="983218" cy="400110"/>
            </a:xfrm>
            <a:prstGeom prst="rect">
              <a:avLst/>
            </a:prstGeom>
          </p:spPr>
          <p:txBody>
            <a:bodyPr wrap="none">
              <a:spAutoFit/>
            </a:bodyPr>
            <a:lstStyle/>
            <a:p>
              <a:r>
                <a:rPr lang="en-US" sz="2000" dirty="0"/>
                <a:t>Verifier</a:t>
              </a:r>
            </a:p>
          </p:txBody>
        </p:sp>
      </p:grpSp>
      <p:pic>
        <p:nvPicPr>
          <p:cNvPr id="48" name="Picture 47"/>
          <p:cNvPicPr>
            <a:picLocks noChangeAspect="1"/>
          </p:cNvPicPr>
          <p:nvPr/>
        </p:nvPicPr>
        <p:blipFill rotWithShape="1">
          <a:blip r:embed="rId7" cstate="print">
            <a:extLst>
              <a:ext uri="{28A0092B-C50C-407E-A947-70E740481C1C}">
                <a14:useLocalDpi xmlns:a14="http://schemas.microsoft.com/office/drawing/2010/main" val="0"/>
              </a:ext>
            </a:extLst>
          </a:blip>
          <a:srcRect l="25696" r="25137"/>
          <a:stretch/>
        </p:blipFill>
        <p:spPr>
          <a:xfrm rot="1800000">
            <a:off x="6190577" y="1766219"/>
            <a:ext cx="459447" cy="934456"/>
          </a:xfrm>
          <a:prstGeom prst="rect">
            <a:avLst/>
          </a:prstGeom>
        </p:spPr>
      </p:pic>
      <p:pic>
        <p:nvPicPr>
          <p:cNvPr id="49" name="Picture 4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165593" y="1430820"/>
            <a:ext cx="381000" cy="381000"/>
          </a:xfrm>
          <a:prstGeom prst="rect">
            <a:avLst/>
          </a:prstGeom>
        </p:spPr>
      </p:pic>
      <p:pic>
        <p:nvPicPr>
          <p:cNvPr id="50" name="Picture 4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349485" y="2260104"/>
            <a:ext cx="570233" cy="570233"/>
          </a:xfrm>
          <a:prstGeom prst="rect">
            <a:avLst/>
          </a:prstGeom>
        </p:spPr>
      </p:pic>
      <p:sp>
        <p:nvSpPr>
          <p:cNvPr id="51" name="TextBox 50"/>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52" name="TextBox 51"/>
          <p:cNvSpPr txBox="1"/>
          <p:nvPr/>
        </p:nvSpPr>
        <p:spPr>
          <a:xfrm>
            <a:off x="2588419" y="6367427"/>
            <a:ext cx="2621790" cy="400110"/>
          </a:xfrm>
          <a:prstGeom prst="rect">
            <a:avLst/>
          </a:prstGeom>
          <a:noFill/>
        </p:spPr>
        <p:txBody>
          <a:bodyPr wrap="square" rtlCol="0">
            <a:spAutoFit/>
          </a:bodyPr>
          <a:lstStyle/>
          <a:p>
            <a:r>
              <a:rPr lang="en-US" sz="2000" dirty="0"/>
              <a:t>Attacker’s platform</a:t>
            </a:r>
          </a:p>
        </p:txBody>
      </p:sp>
      <p:sp>
        <p:nvSpPr>
          <p:cNvPr id="53" name="Rounded Rectangle 52"/>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4" name="Rounded Rectangle 53"/>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5" name="Rounded Rectangle 54"/>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56" name="Picture 55"/>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sp>
        <p:nvSpPr>
          <p:cNvPr id="57" name="Rounded Rectangle 56"/>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58" name="Group 57"/>
          <p:cNvGrpSpPr/>
          <p:nvPr/>
        </p:nvGrpSpPr>
        <p:grpSpPr>
          <a:xfrm>
            <a:off x="2251513" y="1414656"/>
            <a:ext cx="1295284" cy="585294"/>
            <a:chOff x="4041004" y="1427875"/>
            <a:chExt cx="1295284" cy="585294"/>
          </a:xfrm>
        </p:grpSpPr>
        <p:sp>
          <p:nvSpPr>
            <p:cNvPr id="59" name="Rounded Rectangle 58"/>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0" name="Picture 59"/>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sp>
        <p:nvSpPr>
          <p:cNvPr id="61" name="Rounded Rectangle 60"/>
          <p:cNvSpPr/>
          <p:nvPr/>
        </p:nvSpPr>
        <p:spPr>
          <a:xfrm>
            <a:off x="2084761" y="4268799"/>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2" name="Rounded Rectangle 61"/>
          <p:cNvSpPr/>
          <p:nvPr/>
        </p:nvSpPr>
        <p:spPr>
          <a:xfrm>
            <a:off x="2217739" y="5704362"/>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63" name="Rounded Rectangle 62"/>
          <p:cNvSpPr/>
          <p:nvPr/>
        </p:nvSpPr>
        <p:spPr>
          <a:xfrm>
            <a:off x="2217739" y="5111040"/>
            <a:ext cx="3048000" cy="500152"/>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4" name="Picture 6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561692" y="5031277"/>
            <a:ext cx="583913" cy="583913"/>
          </a:xfrm>
          <a:prstGeom prst="rect">
            <a:avLst/>
          </a:prstGeom>
        </p:spPr>
      </p:pic>
      <p:sp>
        <p:nvSpPr>
          <p:cNvPr id="65" name="Rounded Rectangle 64"/>
          <p:cNvSpPr/>
          <p:nvPr/>
        </p:nvSpPr>
        <p:spPr>
          <a:xfrm>
            <a:off x="4051477" y="4395991"/>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66" name="Group 65"/>
          <p:cNvGrpSpPr/>
          <p:nvPr/>
        </p:nvGrpSpPr>
        <p:grpSpPr>
          <a:xfrm>
            <a:off x="2254611" y="4401831"/>
            <a:ext cx="1295284" cy="585294"/>
            <a:chOff x="4041004" y="4401831"/>
            <a:chExt cx="1295284" cy="585294"/>
          </a:xfrm>
        </p:grpSpPr>
        <p:sp>
          <p:nvSpPr>
            <p:cNvPr id="67" name="Rounded Rectangle 66"/>
            <p:cNvSpPr/>
            <p:nvPr/>
          </p:nvSpPr>
          <p:spPr>
            <a:xfrm>
              <a:off x="4041004" y="4401831"/>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8" name="Picture 67"/>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934517" y="4493462"/>
              <a:ext cx="401771" cy="401771"/>
            </a:xfrm>
            <a:prstGeom prst="rect">
              <a:avLst/>
            </a:prstGeom>
          </p:spPr>
        </p:pic>
      </p:grpSp>
      <p:pic>
        <p:nvPicPr>
          <p:cNvPr id="69" name="Picture 6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488626" y="5860315"/>
            <a:ext cx="747806" cy="747806"/>
          </a:xfrm>
          <a:prstGeom prst="rect">
            <a:avLst/>
          </a:prstGeom>
        </p:spPr>
      </p:pic>
      <p:sp>
        <p:nvSpPr>
          <p:cNvPr id="2" name="Rectangle 1"/>
          <p:cNvSpPr/>
          <p:nvPr/>
        </p:nvSpPr>
        <p:spPr>
          <a:xfrm>
            <a:off x="5744474" y="2806813"/>
            <a:ext cx="1351652" cy="369332"/>
          </a:xfrm>
          <a:prstGeom prst="rect">
            <a:avLst/>
          </a:prstGeom>
        </p:spPr>
        <p:txBody>
          <a:bodyPr wrap="none">
            <a:spAutoFit/>
          </a:bodyPr>
          <a:lstStyle/>
          <a:p>
            <a:r>
              <a:rPr lang="en-US" dirty="0" err="1"/>
              <a:t>ProximiKey</a:t>
            </a:r>
            <a:endParaRPr lang="en-US" dirty="0"/>
          </a:p>
        </p:txBody>
      </p:sp>
    </p:spTree>
    <p:custDataLst>
      <p:tags r:id="rId1"/>
    </p:custDataLst>
    <p:extLst>
      <p:ext uri="{BB962C8B-B14F-4D97-AF65-F5344CB8AC3E}">
        <p14:creationId xmlns:p14="http://schemas.microsoft.com/office/powerpoint/2010/main" val="378936121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fade">
                                      <p:cBhvr>
                                        <p:cTn id="7" dur="500"/>
                                        <p:tgtEl>
                                          <p:spTgt spid="48"/>
                                        </p:tgtEl>
                                      </p:cBhvr>
                                    </p:animEffect>
                                  </p:childTnLst>
                                </p:cTn>
                              </p:par>
                              <p:par>
                                <p:cTn id="8" presetID="10" presetClass="entr" presetSubtype="0" fill="hold" nodeType="withEffect">
                                  <p:stCondLst>
                                    <p:cond delay="0"/>
                                  </p:stCondLst>
                                  <p:childTnLst>
                                    <p:set>
                                      <p:cBhvr>
                                        <p:cTn id="9" dur="1" fill="hold">
                                          <p:stCondLst>
                                            <p:cond delay="0"/>
                                          </p:stCondLst>
                                        </p:cTn>
                                        <p:tgtEl>
                                          <p:spTgt spid="50"/>
                                        </p:tgtEl>
                                        <p:attrNameLst>
                                          <p:attrName>style.visibility</p:attrName>
                                        </p:attrNameLst>
                                      </p:cBhvr>
                                      <p:to>
                                        <p:strVal val="visible"/>
                                      </p:to>
                                    </p:set>
                                    <p:animEffect transition="in" filter="fade">
                                      <p:cBhvr>
                                        <p:cTn id="10" dur="500"/>
                                        <p:tgtEl>
                                          <p:spTgt spid="50"/>
                                        </p:tgtEl>
                                      </p:cBhvr>
                                    </p:animEffect>
                                  </p:childTnLst>
                                </p:cTn>
                              </p:par>
                              <p:par>
                                <p:cTn id="11" presetID="10" presetClass="entr" presetSubtype="0" fill="hold" nodeType="withEffect">
                                  <p:stCondLst>
                                    <p:cond delay="0"/>
                                  </p:stCondLst>
                                  <p:childTnLst>
                                    <p:set>
                                      <p:cBhvr>
                                        <p:cTn id="12" dur="1" fill="hold">
                                          <p:stCondLst>
                                            <p:cond delay="0"/>
                                          </p:stCondLst>
                                        </p:cTn>
                                        <p:tgtEl>
                                          <p:spTgt spid="49"/>
                                        </p:tgtEl>
                                        <p:attrNameLst>
                                          <p:attrName>style.visibility</p:attrName>
                                        </p:attrNameLst>
                                      </p:cBhvr>
                                      <p:to>
                                        <p:strVal val="visible"/>
                                      </p:to>
                                    </p:set>
                                    <p:animEffect transition="in" filter="fade">
                                      <p:cBhvr>
                                        <p:cTn id="13" dur="500"/>
                                        <p:tgtEl>
                                          <p:spTgt spid="4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58FC8D0-788F-4BA6-8C83-6D23AAA8B6BF}"/>
              </a:ext>
            </a:extLst>
          </p:cNvPr>
          <p:cNvSpPr>
            <a:spLocks noGrp="1"/>
          </p:cNvSpPr>
          <p:nvPr>
            <p:ph type="dt" sz="half" idx="10"/>
          </p:nvPr>
        </p:nvSpPr>
        <p:spPr/>
        <p:txBody>
          <a:bodyPr/>
          <a:lstStyle/>
          <a:p>
            <a:fld id="{1646F16F-0ECC-4502-9A19-F1EEC708DF3A}" type="datetime1">
              <a:rPr lang="en-US" smtClean="0"/>
              <a:t>6/8/2021</a:t>
            </a:fld>
            <a:endParaRPr lang="en-GB" dirty="0"/>
          </a:p>
        </p:txBody>
      </p:sp>
      <p:sp>
        <p:nvSpPr>
          <p:cNvPr id="4" name="Footer Placeholder 3">
            <a:extLst>
              <a:ext uri="{FF2B5EF4-FFF2-40B4-BE49-F238E27FC236}">
                <a16:creationId xmlns:a16="http://schemas.microsoft.com/office/drawing/2014/main" id="{88F4C94C-203E-4A3C-B842-D140D45AFFB5}"/>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336753-14EB-4B8E-B6D7-9760831F28E1}"/>
              </a:ext>
            </a:extLst>
          </p:cNvPr>
          <p:cNvSpPr>
            <a:spLocks noGrp="1"/>
          </p:cNvSpPr>
          <p:nvPr>
            <p:ph type="sldNum" sz="quarter" idx="12"/>
          </p:nvPr>
        </p:nvSpPr>
        <p:spPr/>
        <p:txBody>
          <a:bodyPr/>
          <a:lstStyle/>
          <a:p>
            <a:r>
              <a:rPr lang="en-GB" dirty="0"/>
              <a:t>6</a:t>
            </a:r>
          </a:p>
        </p:txBody>
      </p:sp>
      <p:sp>
        <p:nvSpPr>
          <p:cNvPr id="6" name="Title 5">
            <a:extLst>
              <a:ext uri="{FF2B5EF4-FFF2-40B4-BE49-F238E27FC236}">
                <a16:creationId xmlns:a16="http://schemas.microsoft.com/office/drawing/2014/main" id="{BABE23F5-0A81-4A90-8272-74C941F72D01}"/>
              </a:ext>
            </a:extLst>
          </p:cNvPr>
          <p:cNvSpPr>
            <a:spLocks noGrp="1"/>
          </p:cNvSpPr>
          <p:nvPr>
            <p:ph type="title"/>
          </p:nvPr>
        </p:nvSpPr>
        <p:spPr/>
        <p:txBody>
          <a:bodyPr/>
          <a:lstStyle/>
          <a:p>
            <a:r>
              <a:rPr lang="en-US"/>
              <a:t>Attacks</a:t>
            </a:r>
            <a:endParaRPr lang="en-US" dirty="0"/>
          </a:p>
        </p:txBody>
      </p:sp>
      <p:pic>
        <p:nvPicPr>
          <p:cNvPr id="8" name="Picture 7" descr="Screen Clipping">
            <a:extLst>
              <a:ext uri="{FF2B5EF4-FFF2-40B4-BE49-F238E27FC236}">
                <a16:creationId xmlns:a16="http://schemas.microsoft.com/office/drawing/2014/main" id="{6C69056F-CF3C-4761-86E8-09BFF021425D}"/>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tretch>
            <a:fillRect/>
          </a:stretch>
        </p:blipFill>
        <p:spPr>
          <a:xfrm>
            <a:off x="2207419" y="1260127"/>
            <a:ext cx="3345146" cy="5031776"/>
          </a:xfrm>
          <a:prstGeom prst="rect">
            <a:avLst/>
          </a:prstGeom>
        </p:spPr>
      </p:pic>
      <p:pic>
        <p:nvPicPr>
          <p:cNvPr id="7" name="Picture 6" descr="Screen Clipping">
            <a:extLst>
              <a:ext uri="{FF2B5EF4-FFF2-40B4-BE49-F238E27FC236}">
                <a16:creationId xmlns:a16="http://schemas.microsoft.com/office/drawing/2014/main" id="{B02431BE-4AA4-4CB2-B667-034C2FE2249F}"/>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3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2491035" y="2557333"/>
            <a:ext cx="4590342" cy="1462463"/>
          </a:xfrm>
          <a:prstGeom prst="rect">
            <a:avLst/>
          </a:prstGeom>
        </p:spPr>
      </p:pic>
      <p:sp>
        <p:nvSpPr>
          <p:cNvPr id="9" name="TextBox 8">
            <a:extLst>
              <a:ext uri="{FF2B5EF4-FFF2-40B4-BE49-F238E27FC236}">
                <a16:creationId xmlns:a16="http://schemas.microsoft.com/office/drawing/2014/main" id="{E39FB1F4-B2DE-4C33-B164-E40DA525D160}"/>
              </a:ext>
            </a:extLst>
          </p:cNvPr>
          <p:cNvSpPr txBox="1"/>
          <p:nvPr/>
        </p:nvSpPr>
        <p:spPr>
          <a:xfrm>
            <a:off x="9806271" y="6037231"/>
            <a:ext cx="2220480" cy="200055"/>
          </a:xfrm>
          <a:prstGeom prst="rect">
            <a:avLst/>
          </a:prstGeom>
          <a:noFill/>
        </p:spPr>
        <p:txBody>
          <a:bodyPr wrap="none" rtlCol="0">
            <a:spAutoFit/>
          </a:bodyPr>
          <a:lstStyle/>
          <a:p>
            <a:r>
              <a:rPr lang="en-US" sz="700" dirty="0"/>
              <a:t>Images are from wired, </a:t>
            </a:r>
            <a:r>
              <a:rPr lang="en-US" sz="700" dirty="0" err="1"/>
              <a:t>csmonitor</a:t>
            </a:r>
            <a:r>
              <a:rPr lang="en-US" sz="700" dirty="0"/>
              <a:t>, </a:t>
            </a:r>
            <a:r>
              <a:rPr lang="en-US" sz="700" dirty="0" err="1"/>
              <a:t>heimdalsecurity</a:t>
            </a:r>
            <a:r>
              <a:rPr lang="en-US" sz="700" dirty="0"/>
              <a:t> </a:t>
            </a:r>
          </a:p>
        </p:txBody>
      </p:sp>
    </p:spTree>
    <p:extLst>
      <p:ext uri="{BB962C8B-B14F-4D97-AF65-F5344CB8AC3E}">
        <p14:creationId xmlns:p14="http://schemas.microsoft.com/office/powerpoint/2010/main" val="30805421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9FE9F12D-70A8-4736-AC52-6479F646517F}" type="datetime1">
              <a:rPr lang="en-US" smtClean="0"/>
              <a:t>6/8/2021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60</a:t>
            </a:fld>
            <a:endParaRPr lang="en-GB" dirty="0"/>
          </a:p>
        </p:txBody>
      </p:sp>
      <p:sp>
        <p:nvSpPr>
          <p:cNvPr id="6" name="Title 5"/>
          <p:cNvSpPr>
            <a:spLocks noGrp="1"/>
          </p:cNvSpPr>
          <p:nvPr>
            <p:ph type="title"/>
          </p:nvPr>
        </p:nvSpPr>
        <p:spPr>
          <a:xfrm>
            <a:off x="328095" y="664557"/>
            <a:ext cx="11537950" cy="972000"/>
          </a:xfrm>
        </p:spPr>
        <p:txBody>
          <a:bodyPr/>
          <a:lstStyle/>
          <a:p>
            <a:r>
              <a:rPr lang="en-US" dirty="0"/>
              <a:t>ProximiTEE</a:t>
            </a:r>
          </a:p>
        </p:txBody>
      </p:sp>
      <p:grpSp>
        <p:nvGrpSpPr>
          <p:cNvPr id="20" name="Group 19"/>
          <p:cNvGrpSpPr/>
          <p:nvPr/>
        </p:nvGrpSpPr>
        <p:grpSpPr>
          <a:xfrm>
            <a:off x="454819" y="1625031"/>
            <a:ext cx="1066800" cy="1093215"/>
            <a:chOff x="454819" y="1625031"/>
            <a:chExt cx="1066800" cy="1093215"/>
          </a:xfrm>
        </p:grpSpPr>
        <p:pic>
          <p:nvPicPr>
            <p:cNvPr id="21" name="Picture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3271" y="1709898"/>
              <a:ext cx="1008348" cy="1008348"/>
            </a:xfrm>
            <a:prstGeom prst="rect">
              <a:avLst/>
            </a:prstGeom>
          </p:spPr>
        </p:pic>
        <p:pic>
          <p:nvPicPr>
            <p:cNvPr id="22" name="Picture 2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4819" y="1625031"/>
              <a:ext cx="405956" cy="405956"/>
            </a:xfrm>
            <a:prstGeom prst="rect">
              <a:avLst/>
            </a:prstGeom>
          </p:spPr>
        </p:pic>
      </p:grpSp>
      <p:grpSp>
        <p:nvGrpSpPr>
          <p:cNvPr id="23" name="Group 22"/>
          <p:cNvGrpSpPr/>
          <p:nvPr/>
        </p:nvGrpSpPr>
        <p:grpSpPr>
          <a:xfrm>
            <a:off x="513271" y="4715733"/>
            <a:ext cx="1109504" cy="1093215"/>
            <a:chOff x="513271" y="4715733"/>
            <a:chExt cx="1109504" cy="1093215"/>
          </a:xfrm>
        </p:grpSpPr>
        <p:pic>
          <p:nvPicPr>
            <p:cNvPr id="24" name="Picture 2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3271" y="4800600"/>
              <a:ext cx="1008348" cy="1008348"/>
            </a:xfrm>
            <a:prstGeom prst="rect">
              <a:avLst/>
            </a:prstGeom>
          </p:spPr>
        </p:pic>
        <p:pic>
          <p:nvPicPr>
            <p:cNvPr id="25" name="Picture 2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16819" y="4715733"/>
              <a:ext cx="405956" cy="405956"/>
            </a:xfrm>
            <a:prstGeom prst="rect">
              <a:avLst/>
            </a:prstGeom>
          </p:spPr>
        </p:pic>
      </p:grpSp>
      <p:grpSp>
        <p:nvGrpSpPr>
          <p:cNvPr id="41" name="Group 40"/>
          <p:cNvGrpSpPr/>
          <p:nvPr/>
        </p:nvGrpSpPr>
        <p:grpSpPr>
          <a:xfrm>
            <a:off x="10465178" y="1335082"/>
            <a:ext cx="1295095" cy="1806441"/>
            <a:chOff x="10437019" y="4160481"/>
            <a:chExt cx="1295095" cy="1806441"/>
          </a:xfrm>
        </p:grpSpPr>
        <p:pic>
          <p:nvPicPr>
            <p:cNvPr id="42" name="Picture 4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437019" y="4160481"/>
              <a:ext cx="1295095" cy="1295095"/>
            </a:xfrm>
            <a:prstGeom prst="rect">
              <a:avLst/>
            </a:prstGeom>
          </p:spPr>
        </p:pic>
        <p:sp>
          <p:nvSpPr>
            <p:cNvPr id="43" name="Rectangle 42"/>
            <p:cNvSpPr/>
            <p:nvPr/>
          </p:nvSpPr>
          <p:spPr>
            <a:xfrm>
              <a:off x="10592957" y="5566812"/>
              <a:ext cx="983218" cy="400110"/>
            </a:xfrm>
            <a:prstGeom prst="rect">
              <a:avLst/>
            </a:prstGeom>
          </p:spPr>
          <p:txBody>
            <a:bodyPr wrap="none">
              <a:spAutoFit/>
            </a:bodyPr>
            <a:lstStyle/>
            <a:p>
              <a:r>
                <a:rPr lang="en-US" sz="2000" dirty="0"/>
                <a:t>Verifier</a:t>
              </a:r>
            </a:p>
          </p:txBody>
        </p:sp>
      </p:grpSp>
      <p:pic>
        <p:nvPicPr>
          <p:cNvPr id="48" name="Picture 47"/>
          <p:cNvPicPr>
            <a:picLocks noChangeAspect="1"/>
          </p:cNvPicPr>
          <p:nvPr/>
        </p:nvPicPr>
        <p:blipFill rotWithShape="1">
          <a:blip r:embed="rId6" cstate="print">
            <a:extLst>
              <a:ext uri="{28A0092B-C50C-407E-A947-70E740481C1C}">
                <a14:useLocalDpi xmlns:a14="http://schemas.microsoft.com/office/drawing/2010/main" val="0"/>
              </a:ext>
            </a:extLst>
          </a:blip>
          <a:srcRect l="25696" r="25137"/>
          <a:stretch/>
        </p:blipFill>
        <p:spPr>
          <a:xfrm rot="1800000">
            <a:off x="6190577" y="1766219"/>
            <a:ext cx="459447" cy="934456"/>
          </a:xfrm>
          <a:prstGeom prst="rect">
            <a:avLst/>
          </a:prstGeom>
        </p:spPr>
      </p:pic>
      <p:pic>
        <p:nvPicPr>
          <p:cNvPr id="49" name="Picture 4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65593" y="1430820"/>
            <a:ext cx="381000" cy="381000"/>
          </a:xfrm>
          <a:prstGeom prst="rect">
            <a:avLst/>
          </a:prstGeom>
        </p:spPr>
      </p:pic>
      <p:sp>
        <p:nvSpPr>
          <p:cNvPr id="51" name="TextBox 50"/>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52" name="TextBox 51"/>
          <p:cNvSpPr txBox="1"/>
          <p:nvPr/>
        </p:nvSpPr>
        <p:spPr>
          <a:xfrm>
            <a:off x="2588419" y="6367427"/>
            <a:ext cx="2621790" cy="400110"/>
          </a:xfrm>
          <a:prstGeom prst="rect">
            <a:avLst/>
          </a:prstGeom>
          <a:noFill/>
        </p:spPr>
        <p:txBody>
          <a:bodyPr wrap="square" rtlCol="0">
            <a:spAutoFit/>
          </a:bodyPr>
          <a:lstStyle/>
          <a:p>
            <a:r>
              <a:rPr lang="en-US" sz="2000" dirty="0"/>
              <a:t>Attacker’s platform</a:t>
            </a:r>
          </a:p>
        </p:txBody>
      </p:sp>
      <p:sp>
        <p:nvSpPr>
          <p:cNvPr id="53" name="Rounded Rectangle 52"/>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4" name="Rounded Rectangle 53"/>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5" name="Rounded Rectangle 54"/>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56" name="Picture 5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sp>
        <p:nvSpPr>
          <p:cNvPr id="57" name="Rounded Rectangle 56"/>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58" name="Group 57"/>
          <p:cNvGrpSpPr/>
          <p:nvPr/>
        </p:nvGrpSpPr>
        <p:grpSpPr>
          <a:xfrm>
            <a:off x="2251513" y="1414656"/>
            <a:ext cx="1295284" cy="585294"/>
            <a:chOff x="4041004" y="1427875"/>
            <a:chExt cx="1295284" cy="585294"/>
          </a:xfrm>
        </p:grpSpPr>
        <p:sp>
          <p:nvSpPr>
            <p:cNvPr id="59" name="Rounded Rectangle 58"/>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0" name="Picture 5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sp>
        <p:nvSpPr>
          <p:cNvPr id="61" name="Rounded Rectangle 60"/>
          <p:cNvSpPr/>
          <p:nvPr/>
        </p:nvSpPr>
        <p:spPr>
          <a:xfrm>
            <a:off x="2084761" y="4268799"/>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2" name="Rounded Rectangle 61"/>
          <p:cNvSpPr/>
          <p:nvPr/>
        </p:nvSpPr>
        <p:spPr>
          <a:xfrm>
            <a:off x="2217739" y="5704362"/>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63" name="Rounded Rectangle 62"/>
          <p:cNvSpPr/>
          <p:nvPr/>
        </p:nvSpPr>
        <p:spPr>
          <a:xfrm>
            <a:off x="2217739" y="5111040"/>
            <a:ext cx="3048000" cy="500152"/>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4" name="Picture 6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561692" y="5031277"/>
            <a:ext cx="583913" cy="583913"/>
          </a:xfrm>
          <a:prstGeom prst="rect">
            <a:avLst/>
          </a:prstGeom>
        </p:spPr>
      </p:pic>
      <p:sp>
        <p:nvSpPr>
          <p:cNvPr id="65" name="Rounded Rectangle 64"/>
          <p:cNvSpPr/>
          <p:nvPr/>
        </p:nvSpPr>
        <p:spPr>
          <a:xfrm>
            <a:off x="4051477" y="4395991"/>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66" name="Group 65"/>
          <p:cNvGrpSpPr/>
          <p:nvPr/>
        </p:nvGrpSpPr>
        <p:grpSpPr>
          <a:xfrm>
            <a:off x="2254611" y="4401831"/>
            <a:ext cx="1295284" cy="585294"/>
            <a:chOff x="4041004" y="4401831"/>
            <a:chExt cx="1295284" cy="585294"/>
          </a:xfrm>
        </p:grpSpPr>
        <p:sp>
          <p:nvSpPr>
            <p:cNvPr id="67" name="Rounded Rectangle 66"/>
            <p:cNvSpPr/>
            <p:nvPr/>
          </p:nvSpPr>
          <p:spPr>
            <a:xfrm>
              <a:off x="4041004" y="4401831"/>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8" name="Picture 67"/>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934517" y="4493462"/>
              <a:ext cx="401771" cy="401771"/>
            </a:xfrm>
            <a:prstGeom prst="rect">
              <a:avLst/>
            </a:prstGeom>
          </p:spPr>
        </p:pic>
      </p:grpSp>
      <p:pic>
        <p:nvPicPr>
          <p:cNvPr id="69" name="Picture 6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488626" y="5860315"/>
            <a:ext cx="747806" cy="747806"/>
          </a:xfrm>
          <a:prstGeom prst="rect">
            <a:avLst/>
          </a:prstGeom>
        </p:spPr>
      </p:pic>
      <p:sp>
        <p:nvSpPr>
          <p:cNvPr id="2" name="Left-Right Arrow 1"/>
          <p:cNvSpPr/>
          <p:nvPr/>
        </p:nvSpPr>
        <p:spPr>
          <a:xfrm>
            <a:off x="6852861" y="2137084"/>
            <a:ext cx="3768255" cy="225116"/>
          </a:xfrm>
          <a:prstGeom prst="lef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7262559" y="1797963"/>
            <a:ext cx="2948858" cy="369332"/>
          </a:xfrm>
          <a:prstGeom prst="rect">
            <a:avLst/>
          </a:prstGeom>
          <a:noFill/>
        </p:spPr>
        <p:txBody>
          <a:bodyPr wrap="square" rtlCol="0">
            <a:spAutoFit/>
          </a:bodyPr>
          <a:lstStyle/>
          <a:p>
            <a:pPr algn="ctr"/>
            <a:r>
              <a:rPr lang="en-US" dirty="0"/>
              <a:t>Establish secure channel</a:t>
            </a:r>
          </a:p>
        </p:txBody>
      </p:sp>
      <p:sp>
        <p:nvSpPr>
          <p:cNvPr id="40" name="Rectangle 39"/>
          <p:cNvSpPr/>
          <p:nvPr/>
        </p:nvSpPr>
        <p:spPr>
          <a:xfrm>
            <a:off x="5744474" y="2806813"/>
            <a:ext cx="1351652" cy="369332"/>
          </a:xfrm>
          <a:prstGeom prst="rect">
            <a:avLst/>
          </a:prstGeom>
        </p:spPr>
        <p:txBody>
          <a:bodyPr wrap="none">
            <a:spAutoFit/>
          </a:bodyPr>
          <a:lstStyle/>
          <a:p>
            <a:r>
              <a:rPr lang="en-US" dirty="0" err="1"/>
              <a:t>ProximiKey</a:t>
            </a:r>
            <a:endParaRPr lang="en-US" dirty="0"/>
          </a:p>
        </p:txBody>
      </p:sp>
    </p:spTree>
    <p:extLst>
      <p:ext uri="{BB962C8B-B14F-4D97-AF65-F5344CB8AC3E}">
        <p14:creationId xmlns:p14="http://schemas.microsoft.com/office/powerpoint/2010/main" val="313456578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7"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91968E32-9CE4-4F13-8360-F13DE7CD99E1}" type="datetime1">
              <a:rPr lang="en-US" smtClean="0"/>
              <a:t>6/8/2021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61</a:t>
            </a:fld>
            <a:endParaRPr lang="en-GB" dirty="0"/>
          </a:p>
        </p:txBody>
      </p:sp>
      <p:sp>
        <p:nvSpPr>
          <p:cNvPr id="6" name="Title 5"/>
          <p:cNvSpPr>
            <a:spLocks noGrp="1"/>
          </p:cNvSpPr>
          <p:nvPr>
            <p:ph type="title"/>
          </p:nvPr>
        </p:nvSpPr>
        <p:spPr>
          <a:xfrm>
            <a:off x="328095" y="664557"/>
            <a:ext cx="11537950" cy="972000"/>
          </a:xfrm>
        </p:spPr>
        <p:txBody>
          <a:bodyPr/>
          <a:lstStyle/>
          <a:p>
            <a:r>
              <a:rPr lang="en-US" dirty="0"/>
              <a:t>ProximiTEE</a:t>
            </a:r>
          </a:p>
        </p:txBody>
      </p:sp>
      <p:grpSp>
        <p:nvGrpSpPr>
          <p:cNvPr id="2" name="Group 1"/>
          <p:cNvGrpSpPr/>
          <p:nvPr/>
        </p:nvGrpSpPr>
        <p:grpSpPr>
          <a:xfrm>
            <a:off x="2084761" y="1294843"/>
            <a:ext cx="3352801" cy="2497914"/>
            <a:chOff x="2084761" y="1294843"/>
            <a:chExt cx="3352801" cy="2497914"/>
          </a:xfrm>
        </p:grpSpPr>
        <p:sp>
          <p:nvSpPr>
            <p:cNvPr id="51" name="TextBox 50"/>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53" name="Rounded Rectangle 52"/>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4" name="Rounded Rectangle 53"/>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5" name="Rounded Rectangle 54"/>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56" name="Picture 5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sp>
          <p:nvSpPr>
            <p:cNvPr id="57" name="Rounded Rectangle 56"/>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58" name="Group 57"/>
            <p:cNvGrpSpPr/>
            <p:nvPr/>
          </p:nvGrpSpPr>
          <p:grpSpPr>
            <a:xfrm>
              <a:off x="2251513" y="1414656"/>
              <a:ext cx="1295284" cy="585294"/>
              <a:chOff x="4041004" y="1427875"/>
              <a:chExt cx="1295284" cy="585294"/>
            </a:xfrm>
          </p:grpSpPr>
          <p:sp>
            <p:nvSpPr>
              <p:cNvPr id="59" name="Rounded Rectangle 58"/>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0" name="Picture 5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grpSp>
      <p:grpSp>
        <p:nvGrpSpPr>
          <p:cNvPr id="7" name="Group 6"/>
          <p:cNvGrpSpPr/>
          <p:nvPr/>
        </p:nvGrpSpPr>
        <p:grpSpPr>
          <a:xfrm>
            <a:off x="5680267" y="1430820"/>
            <a:ext cx="1351652" cy="1691453"/>
            <a:chOff x="5680267" y="1430820"/>
            <a:chExt cx="1351652" cy="1691453"/>
          </a:xfrm>
        </p:grpSpPr>
        <p:pic>
          <p:nvPicPr>
            <p:cNvPr id="48" name="Picture 47"/>
            <p:cNvPicPr>
              <a:picLocks noChangeAspect="1"/>
            </p:cNvPicPr>
            <p:nvPr/>
          </p:nvPicPr>
          <p:blipFill rotWithShape="1">
            <a:blip r:embed="rId5" cstate="print">
              <a:extLst>
                <a:ext uri="{28A0092B-C50C-407E-A947-70E740481C1C}">
                  <a14:useLocalDpi xmlns:a14="http://schemas.microsoft.com/office/drawing/2010/main" val="0"/>
                </a:ext>
              </a:extLst>
            </a:blip>
            <a:srcRect l="25696" r="25137"/>
            <a:stretch/>
          </p:blipFill>
          <p:spPr>
            <a:xfrm rot="1800000">
              <a:off x="6190577" y="1766219"/>
              <a:ext cx="459447" cy="934456"/>
            </a:xfrm>
            <a:prstGeom prst="rect">
              <a:avLst/>
            </a:prstGeom>
          </p:spPr>
        </p:pic>
        <p:pic>
          <p:nvPicPr>
            <p:cNvPr id="49" name="Picture 4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65593" y="1430820"/>
              <a:ext cx="381000" cy="381000"/>
            </a:xfrm>
            <a:prstGeom prst="rect">
              <a:avLst/>
            </a:prstGeom>
          </p:spPr>
        </p:pic>
        <p:sp>
          <p:nvSpPr>
            <p:cNvPr id="37" name="Rectangle 36"/>
            <p:cNvSpPr/>
            <p:nvPr/>
          </p:nvSpPr>
          <p:spPr>
            <a:xfrm>
              <a:off x="5680267" y="2752941"/>
              <a:ext cx="1351652" cy="369332"/>
            </a:xfrm>
            <a:prstGeom prst="rect">
              <a:avLst/>
            </a:prstGeom>
          </p:spPr>
          <p:txBody>
            <a:bodyPr wrap="none">
              <a:spAutoFit/>
            </a:bodyPr>
            <a:lstStyle/>
            <a:p>
              <a:r>
                <a:rPr lang="en-US" dirty="0" err="1"/>
                <a:t>ProximiKey</a:t>
              </a:r>
              <a:endParaRPr lang="en-US" dirty="0"/>
            </a:p>
          </p:txBody>
        </p:sp>
      </p:grpSp>
    </p:spTree>
    <p:extLst>
      <p:ext uri="{BB962C8B-B14F-4D97-AF65-F5344CB8AC3E}">
        <p14:creationId xmlns:p14="http://schemas.microsoft.com/office/powerpoint/2010/main" val="170446357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4.08232E-6 -3.33333E-6 L -0.07542 0.25139 " pathEditMode="relative" rAng="0" ptsTypes="AA">
                                      <p:cBhvr>
                                        <p:cTn id="6" dur="500" fill="hold"/>
                                        <p:tgtEl>
                                          <p:spTgt spid="2"/>
                                        </p:tgtEl>
                                        <p:attrNameLst>
                                          <p:attrName>ppt_x</p:attrName>
                                          <p:attrName>ppt_y</p:attrName>
                                        </p:attrNameLst>
                                      </p:cBhvr>
                                      <p:rCtr x="-3778" y="12569"/>
                                    </p:animMotion>
                                  </p:childTnLst>
                                </p:cTn>
                              </p:par>
                              <p:par>
                                <p:cTn id="7" presetID="42" presetClass="path" presetSubtype="0" accel="50000" decel="50000" fill="hold" nodeType="withEffect">
                                  <p:stCondLst>
                                    <p:cond delay="0"/>
                                  </p:stCondLst>
                                  <p:childTnLst>
                                    <p:animMotion origin="layout" path="M 2.09978E-6 -4.44444E-6 L 0.17233 0.25695 " pathEditMode="relative" rAng="0" ptsTypes="AA">
                                      <p:cBhvr>
                                        <p:cTn id="8" dur="500" fill="hold"/>
                                        <p:tgtEl>
                                          <p:spTgt spid="7"/>
                                        </p:tgtEl>
                                        <p:attrNameLst>
                                          <p:attrName>ppt_x</p:attrName>
                                          <p:attrName>ppt_y</p:attrName>
                                        </p:attrNameLst>
                                      </p:cBhvr>
                                      <p:rCtr x="8610" y="1284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F4D91EE-B510-4C76-9CD3-F767A69C5C1C}" type="datetime1">
              <a:rPr lang="en-US" smtClean="0"/>
              <a:t>6/8/2021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62</a:t>
            </a:fld>
            <a:endParaRPr lang="en-GB" dirty="0"/>
          </a:p>
        </p:txBody>
      </p:sp>
      <p:sp>
        <p:nvSpPr>
          <p:cNvPr id="6" name="Title 5"/>
          <p:cNvSpPr>
            <a:spLocks noGrp="1"/>
          </p:cNvSpPr>
          <p:nvPr>
            <p:ph type="title"/>
          </p:nvPr>
        </p:nvSpPr>
        <p:spPr>
          <a:xfrm>
            <a:off x="328095" y="664557"/>
            <a:ext cx="11537950" cy="972000"/>
          </a:xfrm>
        </p:spPr>
        <p:txBody>
          <a:bodyPr/>
          <a:lstStyle/>
          <a:p>
            <a:r>
              <a:rPr lang="en-US" dirty="0"/>
              <a:t>ProximiTEE</a:t>
            </a:r>
          </a:p>
        </p:txBody>
      </p:sp>
      <p:grpSp>
        <p:nvGrpSpPr>
          <p:cNvPr id="40" name="Group 39"/>
          <p:cNvGrpSpPr/>
          <p:nvPr/>
        </p:nvGrpSpPr>
        <p:grpSpPr>
          <a:xfrm>
            <a:off x="1166396" y="3021719"/>
            <a:ext cx="3352801" cy="2497914"/>
            <a:chOff x="2084761" y="1294843"/>
            <a:chExt cx="3352801" cy="2497914"/>
          </a:xfrm>
        </p:grpSpPr>
        <p:sp>
          <p:nvSpPr>
            <p:cNvPr id="44" name="TextBox 43"/>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45" name="Rounded Rectangle 44"/>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6" name="Rounded Rectangle 45"/>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47" name="Rounded Rectangle 46"/>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70" name="Picture 6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sp>
          <p:nvSpPr>
            <p:cNvPr id="71" name="Rounded Rectangle 70"/>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72" name="Group 71"/>
            <p:cNvGrpSpPr/>
            <p:nvPr/>
          </p:nvGrpSpPr>
          <p:grpSpPr>
            <a:xfrm>
              <a:off x="2251513" y="1414656"/>
              <a:ext cx="1295284" cy="585294"/>
              <a:chOff x="4041004" y="1427875"/>
              <a:chExt cx="1295284" cy="585294"/>
            </a:xfrm>
          </p:grpSpPr>
          <p:sp>
            <p:nvSpPr>
              <p:cNvPr id="73" name="Rounded Rectangle 72"/>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74" name="Picture 7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grpSp>
      <p:grpSp>
        <p:nvGrpSpPr>
          <p:cNvPr id="75" name="Group 74"/>
          <p:cNvGrpSpPr/>
          <p:nvPr/>
        </p:nvGrpSpPr>
        <p:grpSpPr>
          <a:xfrm>
            <a:off x="7781515" y="3157696"/>
            <a:ext cx="1351652" cy="1691453"/>
            <a:chOff x="5680267" y="1430820"/>
            <a:chExt cx="1351652" cy="1691453"/>
          </a:xfrm>
        </p:grpSpPr>
        <p:pic>
          <p:nvPicPr>
            <p:cNvPr id="76" name="Picture 75"/>
            <p:cNvPicPr>
              <a:picLocks noChangeAspect="1"/>
            </p:cNvPicPr>
            <p:nvPr/>
          </p:nvPicPr>
          <p:blipFill rotWithShape="1">
            <a:blip r:embed="rId6" cstate="print">
              <a:extLst>
                <a:ext uri="{28A0092B-C50C-407E-A947-70E740481C1C}">
                  <a14:useLocalDpi xmlns:a14="http://schemas.microsoft.com/office/drawing/2010/main" val="0"/>
                </a:ext>
              </a:extLst>
            </a:blip>
            <a:srcRect l="25696" r="25137"/>
            <a:stretch/>
          </p:blipFill>
          <p:spPr>
            <a:xfrm rot="1800000">
              <a:off x="6190577" y="1766219"/>
              <a:ext cx="459447" cy="934456"/>
            </a:xfrm>
            <a:prstGeom prst="rect">
              <a:avLst/>
            </a:prstGeom>
          </p:spPr>
        </p:pic>
        <p:pic>
          <p:nvPicPr>
            <p:cNvPr id="77" name="Picture 7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65593" y="1430820"/>
              <a:ext cx="381000" cy="381000"/>
            </a:xfrm>
            <a:prstGeom prst="rect">
              <a:avLst/>
            </a:prstGeom>
          </p:spPr>
        </p:pic>
        <p:sp>
          <p:nvSpPr>
            <p:cNvPr id="78" name="Rectangle 77"/>
            <p:cNvSpPr/>
            <p:nvPr/>
          </p:nvSpPr>
          <p:spPr>
            <a:xfrm>
              <a:off x="5680267" y="2752941"/>
              <a:ext cx="1351652" cy="369332"/>
            </a:xfrm>
            <a:prstGeom prst="rect">
              <a:avLst/>
            </a:prstGeom>
          </p:spPr>
          <p:txBody>
            <a:bodyPr wrap="none">
              <a:spAutoFit/>
            </a:bodyPr>
            <a:lstStyle/>
            <a:p>
              <a:r>
                <a:rPr lang="en-US" dirty="0" err="1"/>
                <a:t>ProximiKey</a:t>
              </a:r>
              <a:endParaRPr lang="en-US" dirty="0"/>
            </a:p>
          </p:txBody>
        </p:sp>
      </p:grpSp>
      <p:cxnSp>
        <p:nvCxnSpPr>
          <p:cNvPr id="9" name="Straight Arrow Connector 8"/>
          <p:cNvCxnSpPr/>
          <p:nvPr/>
        </p:nvCxnSpPr>
        <p:spPr>
          <a:xfrm flipH="1">
            <a:off x="4519197" y="3647522"/>
            <a:ext cx="3327023" cy="0"/>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4706856" y="3233163"/>
            <a:ext cx="2775119" cy="369332"/>
          </a:xfrm>
          <a:prstGeom prst="rect">
            <a:avLst/>
          </a:prstGeom>
        </p:spPr>
        <p:txBody>
          <a:bodyPr wrap="none">
            <a:spAutoFit/>
          </a:bodyPr>
          <a:lstStyle/>
          <a:p>
            <a:r>
              <a:rPr lang="en-US" dirty="0"/>
              <a:t>Initiate remote attestation</a:t>
            </a:r>
          </a:p>
        </p:txBody>
      </p:sp>
      <p:cxnSp>
        <p:nvCxnSpPr>
          <p:cNvPr id="38" name="Straight Arrow Connector 37"/>
          <p:cNvCxnSpPr>
            <a:endCxn id="45" idx="3"/>
          </p:cNvCxnSpPr>
          <p:nvPr/>
        </p:nvCxnSpPr>
        <p:spPr>
          <a:xfrm flipH="1">
            <a:off x="4519197" y="4044579"/>
            <a:ext cx="3408989" cy="0"/>
          </a:xfrm>
          <a:prstGeom prst="straightConnector1">
            <a:avLst/>
          </a:prstGeom>
          <a:ln w="19050" cap="sq">
            <a:solidFill>
              <a:schemeClr val="tx1"/>
            </a:solidFill>
            <a:round/>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9" name="Rectangle 38"/>
          <p:cNvSpPr/>
          <p:nvPr/>
        </p:nvSpPr>
        <p:spPr>
          <a:xfrm>
            <a:off x="4953719" y="4076153"/>
            <a:ext cx="2281394" cy="369332"/>
          </a:xfrm>
          <a:prstGeom prst="rect">
            <a:avLst/>
          </a:prstGeom>
        </p:spPr>
        <p:txBody>
          <a:bodyPr wrap="none">
            <a:spAutoFit/>
          </a:bodyPr>
          <a:lstStyle/>
          <a:p>
            <a:r>
              <a:rPr lang="en-US" dirty="0"/>
              <a:t>Report + platform </a:t>
            </a:r>
            <a:r>
              <a:rPr lang="en-US" dirty="0" err="1"/>
              <a:t>pk</a:t>
            </a:r>
            <a:endParaRPr lang="en-US" dirty="0"/>
          </a:p>
        </p:txBody>
      </p:sp>
    </p:spTree>
    <p:custDataLst>
      <p:tags r:id="rId1"/>
    </p:custDataLst>
    <p:extLst>
      <p:ext uri="{BB962C8B-B14F-4D97-AF65-F5344CB8AC3E}">
        <p14:creationId xmlns:p14="http://schemas.microsoft.com/office/powerpoint/2010/main" val="288043658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right)">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38"/>
                                        </p:tgtEl>
                                        <p:attrNameLst>
                                          <p:attrName>style.visibility</p:attrName>
                                        </p:attrNameLst>
                                      </p:cBhvr>
                                      <p:to>
                                        <p:strVal val="visible"/>
                                      </p:to>
                                    </p:set>
                                    <p:animEffect transition="in" filter="wipe(left)">
                                      <p:cBhvr>
                                        <p:cTn id="15" dur="500"/>
                                        <p:tgtEl>
                                          <p:spTgt spid="3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9"/>
                                        </p:tgtEl>
                                        <p:attrNameLst>
                                          <p:attrName>style.visibility</p:attrName>
                                        </p:attrNameLst>
                                      </p:cBhvr>
                                      <p:to>
                                        <p:strVal val="visible"/>
                                      </p:to>
                                    </p:set>
                                    <p:animEffect transition="in" filter="fade">
                                      <p:cBhvr>
                                        <p:cTn id="18"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39"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9F91C02D-E674-430E-976A-F9B3EB62E9FE}" type="datetime1">
              <a:rPr lang="en-US" smtClean="0"/>
              <a:t>6/8/2021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63</a:t>
            </a:fld>
            <a:endParaRPr lang="en-GB" dirty="0"/>
          </a:p>
        </p:txBody>
      </p:sp>
      <p:sp>
        <p:nvSpPr>
          <p:cNvPr id="6" name="Title 5"/>
          <p:cNvSpPr>
            <a:spLocks noGrp="1"/>
          </p:cNvSpPr>
          <p:nvPr>
            <p:ph type="title"/>
          </p:nvPr>
        </p:nvSpPr>
        <p:spPr>
          <a:xfrm>
            <a:off x="328095" y="664557"/>
            <a:ext cx="11537950" cy="972000"/>
          </a:xfrm>
        </p:spPr>
        <p:txBody>
          <a:bodyPr/>
          <a:lstStyle/>
          <a:p>
            <a:r>
              <a:rPr lang="en-US" dirty="0"/>
              <a:t>ProximiTEE</a:t>
            </a:r>
          </a:p>
        </p:txBody>
      </p:sp>
      <p:grpSp>
        <p:nvGrpSpPr>
          <p:cNvPr id="40" name="Group 39"/>
          <p:cNvGrpSpPr/>
          <p:nvPr/>
        </p:nvGrpSpPr>
        <p:grpSpPr>
          <a:xfrm>
            <a:off x="1166396" y="3021719"/>
            <a:ext cx="3352801" cy="2497914"/>
            <a:chOff x="2084761" y="1294843"/>
            <a:chExt cx="3352801" cy="2497914"/>
          </a:xfrm>
        </p:grpSpPr>
        <p:sp>
          <p:nvSpPr>
            <p:cNvPr id="44" name="TextBox 43"/>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45" name="Rounded Rectangle 44"/>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6" name="Rounded Rectangle 45"/>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47" name="Rounded Rectangle 46"/>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70" name="Picture 6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sp>
          <p:nvSpPr>
            <p:cNvPr id="71" name="Rounded Rectangle 70"/>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72" name="Group 71"/>
            <p:cNvGrpSpPr/>
            <p:nvPr/>
          </p:nvGrpSpPr>
          <p:grpSpPr>
            <a:xfrm>
              <a:off x="2251513" y="1414656"/>
              <a:ext cx="1295284" cy="585294"/>
              <a:chOff x="4041004" y="1427875"/>
              <a:chExt cx="1295284" cy="585294"/>
            </a:xfrm>
          </p:grpSpPr>
          <p:sp>
            <p:nvSpPr>
              <p:cNvPr id="73" name="Rounded Rectangle 72"/>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74" name="Picture 7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grpSp>
      <p:grpSp>
        <p:nvGrpSpPr>
          <p:cNvPr id="75" name="Group 74"/>
          <p:cNvGrpSpPr/>
          <p:nvPr/>
        </p:nvGrpSpPr>
        <p:grpSpPr>
          <a:xfrm>
            <a:off x="7781515" y="3157696"/>
            <a:ext cx="1351652" cy="1691453"/>
            <a:chOff x="5680267" y="1430820"/>
            <a:chExt cx="1351652" cy="1691453"/>
          </a:xfrm>
        </p:grpSpPr>
        <p:pic>
          <p:nvPicPr>
            <p:cNvPr id="76" name="Picture 75"/>
            <p:cNvPicPr>
              <a:picLocks noChangeAspect="1"/>
            </p:cNvPicPr>
            <p:nvPr/>
          </p:nvPicPr>
          <p:blipFill rotWithShape="1">
            <a:blip r:embed="rId5" cstate="print">
              <a:extLst>
                <a:ext uri="{28A0092B-C50C-407E-A947-70E740481C1C}">
                  <a14:useLocalDpi xmlns:a14="http://schemas.microsoft.com/office/drawing/2010/main" val="0"/>
                </a:ext>
              </a:extLst>
            </a:blip>
            <a:srcRect l="25696" r="25137"/>
            <a:stretch/>
          </p:blipFill>
          <p:spPr>
            <a:xfrm rot="1800000">
              <a:off x="6190577" y="1766219"/>
              <a:ext cx="459447" cy="934456"/>
            </a:xfrm>
            <a:prstGeom prst="rect">
              <a:avLst/>
            </a:prstGeom>
          </p:spPr>
        </p:pic>
        <p:pic>
          <p:nvPicPr>
            <p:cNvPr id="77" name="Picture 7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65593" y="1430820"/>
              <a:ext cx="381000" cy="381000"/>
            </a:xfrm>
            <a:prstGeom prst="rect">
              <a:avLst/>
            </a:prstGeom>
          </p:spPr>
        </p:pic>
        <p:sp>
          <p:nvSpPr>
            <p:cNvPr id="78" name="Rectangle 77"/>
            <p:cNvSpPr/>
            <p:nvPr/>
          </p:nvSpPr>
          <p:spPr>
            <a:xfrm>
              <a:off x="5680267" y="2752941"/>
              <a:ext cx="1351652" cy="369332"/>
            </a:xfrm>
            <a:prstGeom prst="rect">
              <a:avLst/>
            </a:prstGeom>
          </p:spPr>
          <p:txBody>
            <a:bodyPr wrap="none">
              <a:spAutoFit/>
            </a:bodyPr>
            <a:lstStyle/>
            <a:p>
              <a:r>
                <a:rPr lang="en-US" dirty="0" err="1"/>
                <a:t>ProximiKey</a:t>
              </a:r>
              <a:endParaRPr lang="en-US" dirty="0"/>
            </a:p>
          </p:txBody>
        </p:sp>
      </p:grpSp>
      <p:sp>
        <p:nvSpPr>
          <p:cNvPr id="39" name="Rectangle 38"/>
          <p:cNvSpPr/>
          <p:nvPr/>
        </p:nvSpPr>
        <p:spPr>
          <a:xfrm>
            <a:off x="5272328" y="3309006"/>
            <a:ext cx="1851789" cy="369332"/>
          </a:xfrm>
          <a:prstGeom prst="rect">
            <a:avLst/>
          </a:prstGeom>
        </p:spPr>
        <p:txBody>
          <a:bodyPr wrap="none">
            <a:spAutoFit/>
          </a:bodyPr>
          <a:lstStyle/>
          <a:p>
            <a:r>
              <a:rPr lang="en-US" dirty="0"/>
              <a:t>Secure channel</a:t>
            </a:r>
          </a:p>
        </p:txBody>
      </p:sp>
      <p:sp>
        <p:nvSpPr>
          <p:cNvPr id="2" name="Left-Right Arrow 1"/>
          <p:cNvSpPr/>
          <p:nvPr/>
        </p:nvSpPr>
        <p:spPr>
          <a:xfrm>
            <a:off x="4636087" y="3697357"/>
            <a:ext cx="3215563" cy="291956"/>
          </a:xfrm>
          <a:prstGeom prst="leftRightArrow">
            <a:avLst/>
          </a:prstGeom>
          <a:solidFill>
            <a:srgbClr val="B9DD4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8565620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right)">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fade">
                                      <p:cBhvr>
                                        <p:cTn id="10"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2"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32159539-0777-4FF0-8476-9238884A556A}" type="datetime1">
              <a:rPr lang="en-US" smtClean="0"/>
              <a:t>6/8/2021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64</a:t>
            </a:fld>
            <a:endParaRPr lang="en-GB" dirty="0"/>
          </a:p>
        </p:txBody>
      </p:sp>
      <p:sp>
        <p:nvSpPr>
          <p:cNvPr id="6" name="Title 5"/>
          <p:cNvSpPr>
            <a:spLocks noGrp="1"/>
          </p:cNvSpPr>
          <p:nvPr>
            <p:ph type="title"/>
          </p:nvPr>
        </p:nvSpPr>
        <p:spPr>
          <a:xfrm>
            <a:off x="328095" y="664557"/>
            <a:ext cx="11537950" cy="972000"/>
          </a:xfrm>
        </p:spPr>
        <p:txBody>
          <a:bodyPr/>
          <a:lstStyle/>
          <a:p>
            <a:r>
              <a:rPr lang="en-US" dirty="0"/>
              <a:t>ProximiTEE</a:t>
            </a:r>
          </a:p>
        </p:txBody>
      </p:sp>
      <p:grpSp>
        <p:nvGrpSpPr>
          <p:cNvPr id="40" name="Group 39"/>
          <p:cNvGrpSpPr/>
          <p:nvPr/>
        </p:nvGrpSpPr>
        <p:grpSpPr>
          <a:xfrm>
            <a:off x="1166396" y="3021719"/>
            <a:ext cx="3352801" cy="2497914"/>
            <a:chOff x="2084761" y="1294843"/>
            <a:chExt cx="3352801" cy="2497914"/>
          </a:xfrm>
        </p:grpSpPr>
        <p:sp>
          <p:nvSpPr>
            <p:cNvPr id="44" name="TextBox 43"/>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45" name="Rounded Rectangle 44"/>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6" name="Rounded Rectangle 45"/>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47" name="Rounded Rectangle 46"/>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70" name="Picture 6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sp>
          <p:nvSpPr>
            <p:cNvPr id="71" name="Rounded Rectangle 70"/>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72" name="Group 71"/>
            <p:cNvGrpSpPr/>
            <p:nvPr/>
          </p:nvGrpSpPr>
          <p:grpSpPr>
            <a:xfrm>
              <a:off x="2251513" y="1414656"/>
              <a:ext cx="1295284" cy="585294"/>
              <a:chOff x="4041004" y="1427875"/>
              <a:chExt cx="1295284" cy="585294"/>
            </a:xfrm>
          </p:grpSpPr>
          <p:sp>
            <p:nvSpPr>
              <p:cNvPr id="73" name="Rounded Rectangle 72"/>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74" name="Picture 7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grpSp>
      <p:grpSp>
        <p:nvGrpSpPr>
          <p:cNvPr id="75" name="Group 74"/>
          <p:cNvGrpSpPr/>
          <p:nvPr/>
        </p:nvGrpSpPr>
        <p:grpSpPr>
          <a:xfrm>
            <a:off x="7781515" y="3157696"/>
            <a:ext cx="1351652" cy="1691453"/>
            <a:chOff x="5680267" y="1430820"/>
            <a:chExt cx="1351652" cy="1691453"/>
          </a:xfrm>
        </p:grpSpPr>
        <p:pic>
          <p:nvPicPr>
            <p:cNvPr id="76" name="Picture 75"/>
            <p:cNvPicPr>
              <a:picLocks noChangeAspect="1"/>
            </p:cNvPicPr>
            <p:nvPr/>
          </p:nvPicPr>
          <p:blipFill rotWithShape="1">
            <a:blip r:embed="rId6" cstate="print">
              <a:extLst>
                <a:ext uri="{28A0092B-C50C-407E-A947-70E740481C1C}">
                  <a14:useLocalDpi xmlns:a14="http://schemas.microsoft.com/office/drawing/2010/main" val="0"/>
                </a:ext>
              </a:extLst>
            </a:blip>
            <a:srcRect l="25696" r="25137"/>
            <a:stretch/>
          </p:blipFill>
          <p:spPr>
            <a:xfrm rot="1800000">
              <a:off x="6190577" y="1766219"/>
              <a:ext cx="459447" cy="934456"/>
            </a:xfrm>
            <a:prstGeom prst="rect">
              <a:avLst/>
            </a:prstGeom>
          </p:spPr>
        </p:pic>
        <p:pic>
          <p:nvPicPr>
            <p:cNvPr id="77" name="Picture 7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65593" y="1430820"/>
              <a:ext cx="381000" cy="381000"/>
            </a:xfrm>
            <a:prstGeom prst="rect">
              <a:avLst/>
            </a:prstGeom>
          </p:spPr>
        </p:pic>
        <p:sp>
          <p:nvSpPr>
            <p:cNvPr id="78" name="Rectangle 77"/>
            <p:cNvSpPr/>
            <p:nvPr/>
          </p:nvSpPr>
          <p:spPr>
            <a:xfrm>
              <a:off x="5680267" y="2752941"/>
              <a:ext cx="1351652" cy="369332"/>
            </a:xfrm>
            <a:prstGeom prst="rect">
              <a:avLst/>
            </a:prstGeom>
          </p:spPr>
          <p:txBody>
            <a:bodyPr wrap="none">
              <a:spAutoFit/>
            </a:bodyPr>
            <a:lstStyle/>
            <a:p>
              <a:r>
                <a:rPr lang="en-US" dirty="0" err="1"/>
                <a:t>ProximiKey</a:t>
              </a:r>
              <a:endParaRPr lang="en-US" dirty="0"/>
            </a:p>
          </p:txBody>
        </p:sp>
      </p:grpSp>
      <p:cxnSp>
        <p:nvCxnSpPr>
          <p:cNvPr id="9" name="Straight Arrow Connector 8"/>
          <p:cNvCxnSpPr/>
          <p:nvPr/>
        </p:nvCxnSpPr>
        <p:spPr>
          <a:xfrm flipH="1" flipV="1">
            <a:off x="4514126" y="3647522"/>
            <a:ext cx="3395804" cy="27725"/>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5482707" y="3240904"/>
            <a:ext cx="1223412" cy="369332"/>
          </a:xfrm>
          <a:prstGeom prst="rect">
            <a:avLst/>
          </a:prstGeom>
        </p:spPr>
        <p:txBody>
          <a:bodyPr wrap="none">
            <a:spAutoFit/>
          </a:bodyPr>
          <a:lstStyle/>
          <a:p>
            <a:r>
              <a:rPr lang="en-US" dirty="0"/>
              <a:t>Challenge</a:t>
            </a:r>
          </a:p>
        </p:txBody>
      </p:sp>
      <p:cxnSp>
        <p:nvCxnSpPr>
          <p:cNvPr id="38" name="Straight Arrow Connector 37"/>
          <p:cNvCxnSpPr/>
          <p:nvPr/>
        </p:nvCxnSpPr>
        <p:spPr>
          <a:xfrm flipH="1" flipV="1">
            <a:off x="4534713" y="4044579"/>
            <a:ext cx="3463906" cy="28575"/>
          </a:xfrm>
          <a:prstGeom prst="straightConnector1">
            <a:avLst/>
          </a:prstGeom>
          <a:ln w="19050" cap="sq">
            <a:solidFill>
              <a:schemeClr val="tx1"/>
            </a:solidFill>
            <a:round/>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9" name="Rectangle 38"/>
          <p:cNvSpPr/>
          <p:nvPr/>
        </p:nvSpPr>
        <p:spPr>
          <a:xfrm>
            <a:off x="5518222" y="4110485"/>
            <a:ext cx="1223412" cy="369332"/>
          </a:xfrm>
          <a:prstGeom prst="rect">
            <a:avLst/>
          </a:prstGeom>
        </p:spPr>
        <p:txBody>
          <a:bodyPr wrap="none">
            <a:spAutoFit/>
          </a:bodyPr>
          <a:lstStyle/>
          <a:p>
            <a:r>
              <a:rPr lang="en-US" dirty="0"/>
              <a:t>Response</a:t>
            </a:r>
          </a:p>
        </p:txBody>
      </p:sp>
      <p:sp>
        <p:nvSpPr>
          <p:cNvPr id="41" name="Rounded Rectangular Callout 40"/>
          <p:cNvSpPr/>
          <p:nvPr/>
        </p:nvSpPr>
        <p:spPr>
          <a:xfrm>
            <a:off x="8725363" y="1828800"/>
            <a:ext cx="3067347" cy="1039025"/>
          </a:xfrm>
          <a:prstGeom prst="wedgeRoundRectCallout">
            <a:avLst>
              <a:gd name="adj1" fmla="val -38844"/>
              <a:gd name="adj2" fmla="val 80100"/>
              <a:gd name="adj3" fmla="val 16667"/>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11" name="TextBox 10"/>
          <p:cNvSpPr txBox="1"/>
          <p:nvPr/>
        </p:nvSpPr>
        <p:spPr>
          <a:xfrm>
            <a:off x="8836819" y="2001802"/>
            <a:ext cx="2844434" cy="646331"/>
          </a:xfrm>
          <a:prstGeom prst="rect">
            <a:avLst/>
          </a:prstGeom>
          <a:noFill/>
        </p:spPr>
        <p:txBody>
          <a:bodyPr wrap="square" rtlCol="0">
            <a:spAutoFit/>
          </a:bodyPr>
          <a:lstStyle/>
          <a:p>
            <a:pPr marL="285750" indent="-285750">
              <a:buFont typeface="Arial" panose="020B0604020202020204" pitchFamily="34" charset="0"/>
              <a:buChar char="•"/>
            </a:pPr>
            <a:r>
              <a:rPr lang="en-US" dirty="0"/>
              <a:t>Calculate latency</a:t>
            </a:r>
          </a:p>
          <a:p>
            <a:pPr marL="285750" indent="-285750">
              <a:buFont typeface="Arial" panose="020B0604020202020204" pitchFamily="34" charset="0"/>
              <a:buChar char="•"/>
            </a:pPr>
            <a:r>
              <a:rPr lang="en-US" dirty="0"/>
              <a:t>Determine proximity</a:t>
            </a:r>
          </a:p>
        </p:txBody>
      </p:sp>
    </p:spTree>
    <p:custDataLst>
      <p:tags r:id="rId1"/>
    </p:custDataLst>
    <p:extLst>
      <p:ext uri="{BB962C8B-B14F-4D97-AF65-F5344CB8AC3E}">
        <p14:creationId xmlns:p14="http://schemas.microsoft.com/office/powerpoint/2010/main" val="397267095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right)">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38"/>
                                        </p:tgtEl>
                                        <p:attrNameLst>
                                          <p:attrName>style.visibility</p:attrName>
                                        </p:attrNameLst>
                                      </p:cBhvr>
                                      <p:to>
                                        <p:strVal val="visible"/>
                                      </p:to>
                                    </p:set>
                                    <p:animEffect transition="in" filter="wipe(left)">
                                      <p:cBhvr>
                                        <p:cTn id="15" dur="500"/>
                                        <p:tgtEl>
                                          <p:spTgt spid="3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9"/>
                                        </p:tgtEl>
                                        <p:attrNameLst>
                                          <p:attrName>style.visibility</p:attrName>
                                        </p:attrNameLst>
                                      </p:cBhvr>
                                      <p:to>
                                        <p:strVal val="visible"/>
                                      </p:to>
                                    </p:set>
                                    <p:animEffect transition="in" filter="fade">
                                      <p:cBhvr>
                                        <p:cTn id="18" dur="500"/>
                                        <p:tgtEl>
                                          <p:spTgt spid="3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41"/>
                                        </p:tgtEl>
                                        <p:attrNameLst>
                                          <p:attrName>style.visibility</p:attrName>
                                        </p:attrNameLst>
                                      </p:cBhvr>
                                      <p:to>
                                        <p:strVal val="visible"/>
                                      </p:to>
                                    </p:set>
                                    <p:animEffect transition="in" filter="fade">
                                      <p:cBhvr>
                                        <p:cTn id="23" dur="500"/>
                                        <p:tgtEl>
                                          <p:spTgt spid="41"/>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39" grpId="0"/>
      <p:bldP spid="41" grpId="0" animBg="1"/>
      <p:bldP spid="11"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B150202-62D4-457D-BBE8-3C2C558142C5}" type="datetime1">
              <a:rPr lang="en-US" smtClean="0"/>
              <a:t>6/8/2021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65</a:t>
            </a:fld>
            <a:endParaRPr lang="en-GB" dirty="0"/>
          </a:p>
        </p:txBody>
      </p:sp>
      <p:sp>
        <p:nvSpPr>
          <p:cNvPr id="6" name="Title 5"/>
          <p:cNvSpPr>
            <a:spLocks noGrp="1"/>
          </p:cNvSpPr>
          <p:nvPr>
            <p:ph type="title"/>
          </p:nvPr>
        </p:nvSpPr>
        <p:spPr>
          <a:xfrm>
            <a:off x="328095" y="664557"/>
            <a:ext cx="11537950" cy="972000"/>
          </a:xfrm>
        </p:spPr>
        <p:txBody>
          <a:bodyPr/>
          <a:lstStyle/>
          <a:p>
            <a:r>
              <a:rPr lang="en-US" dirty="0"/>
              <a:t>ProximiTEE</a:t>
            </a:r>
          </a:p>
        </p:txBody>
      </p:sp>
      <p:grpSp>
        <p:nvGrpSpPr>
          <p:cNvPr id="40" name="Group 39"/>
          <p:cNvGrpSpPr/>
          <p:nvPr/>
        </p:nvGrpSpPr>
        <p:grpSpPr>
          <a:xfrm>
            <a:off x="1166396" y="3021719"/>
            <a:ext cx="3352801" cy="2497914"/>
            <a:chOff x="2084761" y="1294843"/>
            <a:chExt cx="3352801" cy="2497914"/>
          </a:xfrm>
        </p:grpSpPr>
        <p:sp>
          <p:nvSpPr>
            <p:cNvPr id="44" name="TextBox 43"/>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45" name="Rounded Rectangle 44"/>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6" name="Rounded Rectangle 45"/>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47" name="Rounded Rectangle 46"/>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70" name="Picture 6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sp>
          <p:nvSpPr>
            <p:cNvPr id="71" name="Rounded Rectangle 70"/>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72" name="Group 71"/>
            <p:cNvGrpSpPr/>
            <p:nvPr/>
          </p:nvGrpSpPr>
          <p:grpSpPr>
            <a:xfrm>
              <a:off x="2251513" y="1414656"/>
              <a:ext cx="1295284" cy="585294"/>
              <a:chOff x="4041004" y="1427875"/>
              <a:chExt cx="1295284" cy="585294"/>
            </a:xfrm>
          </p:grpSpPr>
          <p:sp>
            <p:nvSpPr>
              <p:cNvPr id="73" name="Rounded Rectangle 72"/>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74" name="Picture 7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grpSp>
      <p:grpSp>
        <p:nvGrpSpPr>
          <p:cNvPr id="75" name="Group 74"/>
          <p:cNvGrpSpPr/>
          <p:nvPr/>
        </p:nvGrpSpPr>
        <p:grpSpPr>
          <a:xfrm>
            <a:off x="7781515" y="3157696"/>
            <a:ext cx="1351652" cy="1691453"/>
            <a:chOff x="5680267" y="1430820"/>
            <a:chExt cx="1351652" cy="1691453"/>
          </a:xfrm>
        </p:grpSpPr>
        <p:pic>
          <p:nvPicPr>
            <p:cNvPr id="76" name="Picture 75"/>
            <p:cNvPicPr>
              <a:picLocks noChangeAspect="1"/>
            </p:cNvPicPr>
            <p:nvPr/>
          </p:nvPicPr>
          <p:blipFill rotWithShape="1">
            <a:blip r:embed="rId5" cstate="print">
              <a:extLst>
                <a:ext uri="{28A0092B-C50C-407E-A947-70E740481C1C}">
                  <a14:useLocalDpi xmlns:a14="http://schemas.microsoft.com/office/drawing/2010/main" val="0"/>
                </a:ext>
              </a:extLst>
            </a:blip>
            <a:srcRect l="25696" r="25137"/>
            <a:stretch/>
          </p:blipFill>
          <p:spPr>
            <a:xfrm rot="1800000">
              <a:off x="6190577" y="1766219"/>
              <a:ext cx="459447" cy="934456"/>
            </a:xfrm>
            <a:prstGeom prst="rect">
              <a:avLst/>
            </a:prstGeom>
          </p:spPr>
        </p:pic>
        <p:pic>
          <p:nvPicPr>
            <p:cNvPr id="77" name="Picture 7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65593" y="1430820"/>
              <a:ext cx="381000" cy="381000"/>
            </a:xfrm>
            <a:prstGeom prst="rect">
              <a:avLst/>
            </a:prstGeom>
          </p:spPr>
        </p:pic>
        <p:sp>
          <p:nvSpPr>
            <p:cNvPr id="78" name="Rectangle 77"/>
            <p:cNvSpPr/>
            <p:nvPr/>
          </p:nvSpPr>
          <p:spPr>
            <a:xfrm>
              <a:off x="5680267" y="2752941"/>
              <a:ext cx="1351652" cy="369332"/>
            </a:xfrm>
            <a:prstGeom prst="rect">
              <a:avLst/>
            </a:prstGeom>
          </p:spPr>
          <p:txBody>
            <a:bodyPr wrap="none">
              <a:spAutoFit/>
            </a:bodyPr>
            <a:lstStyle/>
            <a:p>
              <a:r>
                <a:rPr lang="en-US" dirty="0" err="1"/>
                <a:t>ProximiKey</a:t>
              </a:r>
              <a:endParaRPr lang="en-US" dirty="0"/>
            </a:p>
          </p:txBody>
        </p:sp>
      </p:grpSp>
      <p:grpSp>
        <p:nvGrpSpPr>
          <p:cNvPr id="64" name="Group 63"/>
          <p:cNvGrpSpPr/>
          <p:nvPr/>
        </p:nvGrpSpPr>
        <p:grpSpPr>
          <a:xfrm>
            <a:off x="513271" y="4268799"/>
            <a:ext cx="4924291" cy="2498738"/>
            <a:chOff x="513271" y="4268799"/>
            <a:chExt cx="4924291" cy="2498738"/>
          </a:xfrm>
        </p:grpSpPr>
        <p:grpSp>
          <p:nvGrpSpPr>
            <p:cNvPr id="65" name="Group 64"/>
            <p:cNvGrpSpPr/>
            <p:nvPr/>
          </p:nvGrpSpPr>
          <p:grpSpPr>
            <a:xfrm>
              <a:off x="513271" y="4715733"/>
              <a:ext cx="1109504" cy="1093215"/>
              <a:chOff x="513271" y="4715733"/>
              <a:chExt cx="1109504" cy="1093215"/>
            </a:xfrm>
          </p:grpSpPr>
          <p:pic>
            <p:nvPicPr>
              <p:cNvPr id="85" name="Picture 8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13271" y="4800600"/>
                <a:ext cx="1008348" cy="1008348"/>
              </a:xfrm>
              <a:prstGeom prst="rect">
                <a:avLst/>
              </a:prstGeom>
            </p:spPr>
          </p:pic>
          <p:pic>
            <p:nvPicPr>
              <p:cNvPr id="86" name="Picture 8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216819" y="4715733"/>
                <a:ext cx="405956" cy="405956"/>
              </a:xfrm>
              <a:prstGeom prst="rect">
                <a:avLst/>
              </a:prstGeom>
            </p:spPr>
          </p:pic>
        </p:grpSp>
        <p:sp>
          <p:nvSpPr>
            <p:cNvPr id="66" name="TextBox 65"/>
            <p:cNvSpPr txBox="1"/>
            <p:nvPr/>
          </p:nvSpPr>
          <p:spPr>
            <a:xfrm>
              <a:off x="2588419" y="6367427"/>
              <a:ext cx="2621790" cy="400110"/>
            </a:xfrm>
            <a:prstGeom prst="rect">
              <a:avLst/>
            </a:prstGeom>
            <a:noFill/>
          </p:spPr>
          <p:txBody>
            <a:bodyPr wrap="square" rtlCol="0">
              <a:spAutoFit/>
            </a:bodyPr>
            <a:lstStyle/>
            <a:p>
              <a:r>
                <a:rPr lang="en-US" sz="2000" dirty="0"/>
                <a:t>Attacker’s platform</a:t>
              </a:r>
            </a:p>
          </p:txBody>
        </p:sp>
        <p:sp>
          <p:nvSpPr>
            <p:cNvPr id="67" name="Rounded Rectangle 66"/>
            <p:cNvSpPr/>
            <p:nvPr/>
          </p:nvSpPr>
          <p:spPr>
            <a:xfrm>
              <a:off x="2084761" y="4268799"/>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8" name="Rounded Rectangle 67"/>
            <p:cNvSpPr/>
            <p:nvPr/>
          </p:nvSpPr>
          <p:spPr>
            <a:xfrm>
              <a:off x="2217739" y="5704362"/>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69" name="Rounded Rectangle 68"/>
            <p:cNvSpPr/>
            <p:nvPr/>
          </p:nvSpPr>
          <p:spPr>
            <a:xfrm>
              <a:off x="2217739" y="5111040"/>
              <a:ext cx="3048000" cy="500152"/>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79" name="Picture 7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61692" y="5031277"/>
              <a:ext cx="583913" cy="583913"/>
            </a:xfrm>
            <a:prstGeom prst="rect">
              <a:avLst/>
            </a:prstGeom>
          </p:spPr>
        </p:pic>
        <p:sp>
          <p:nvSpPr>
            <p:cNvPr id="80" name="Rounded Rectangle 79"/>
            <p:cNvSpPr/>
            <p:nvPr/>
          </p:nvSpPr>
          <p:spPr>
            <a:xfrm>
              <a:off x="4051477" y="4395991"/>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81" name="Group 80"/>
            <p:cNvGrpSpPr/>
            <p:nvPr/>
          </p:nvGrpSpPr>
          <p:grpSpPr>
            <a:xfrm>
              <a:off x="2254611" y="4401831"/>
              <a:ext cx="1295284" cy="585294"/>
              <a:chOff x="4041004" y="4401831"/>
              <a:chExt cx="1295284" cy="585294"/>
            </a:xfrm>
          </p:grpSpPr>
          <p:sp>
            <p:nvSpPr>
              <p:cNvPr id="83" name="Rounded Rectangle 82"/>
              <p:cNvSpPr/>
              <p:nvPr/>
            </p:nvSpPr>
            <p:spPr>
              <a:xfrm>
                <a:off x="4041004" y="4401831"/>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84" name="Picture 8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34517" y="4493462"/>
                <a:ext cx="401771" cy="401771"/>
              </a:xfrm>
              <a:prstGeom prst="rect">
                <a:avLst/>
              </a:prstGeom>
            </p:spPr>
          </p:pic>
        </p:grpSp>
        <p:pic>
          <p:nvPicPr>
            <p:cNvPr id="82" name="Picture 8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88626" y="5860315"/>
              <a:ext cx="747806" cy="747806"/>
            </a:xfrm>
            <a:prstGeom prst="rect">
              <a:avLst/>
            </a:prstGeom>
          </p:spPr>
        </p:pic>
      </p:grpSp>
      <p:grpSp>
        <p:nvGrpSpPr>
          <p:cNvPr id="87" name="Group 86"/>
          <p:cNvGrpSpPr/>
          <p:nvPr/>
        </p:nvGrpSpPr>
        <p:grpSpPr>
          <a:xfrm>
            <a:off x="454819" y="1625031"/>
            <a:ext cx="1066800" cy="1093215"/>
            <a:chOff x="454819" y="1625031"/>
            <a:chExt cx="1066800" cy="1093215"/>
          </a:xfrm>
        </p:grpSpPr>
        <p:pic>
          <p:nvPicPr>
            <p:cNvPr id="88" name="Picture 8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13271" y="1709898"/>
              <a:ext cx="1008348" cy="1008348"/>
            </a:xfrm>
            <a:prstGeom prst="rect">
              <a:avLst/>
            </a:prstGeom>
          </p:spPr>
        </p:pic>
        <p:pic>
          <p:nvPicPr>
            <p:cNvPr id="89" name="Picture 8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54819" y="1625031"/>
              <a:ext cx="405956" cy="405956"/>
            </a:xfrm>
            <a:prstGeom prst="rect">
              <a:avLst/>
            </a:prstGeom>
          </p:spPr>
        </p:pic>
      </p:grpSp>
      <p:grpSp>
        <p:nvGrpSpPr>
          <p:cNvPr id="90" name="Group 89"/>
          <p:cNvGrpSpPr/>
          <p:nvPr/>
        </p:nvGrpSpPr>
        <p:grpSpPr>
          <a:xfrm>
            <a:off x="10465178" y="1335082"/>
            <a:ext cx="1295095" cy="1806441"/>
            <a:chOff x="10437019" y="4160481"/>
            <a:chExt cx="1295095" cy="1806441"/>
          </a:xfrm>
        </p:grpSpPr>
        <p:pic>
          <p:nvPicPr>
            <p:cNvPr id="91" name="Picture 9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437019" y="4160481"/>
              <a:ext cx="1295095" cy="1295095"/>
            </a:xfrm>
            <a:prstGeom prst="rect">
              <a:avLst/>
            </a:prstGeom>
          </p:spPr>
        </p:pic>
        <p:sp>
          <p:nvSpPr>
            <p:cNvPr id="92" name="Rectangle 91"/>
            <p:cNvSpPr/>
            <p:nvPr/>
          </p:nvSpPr>
          <p:spPr>
            <a:xfrm>
              <a:off x="10592957" y="5566812"/>
              <a:ext cx="983218" cy="400110"/>
            </a:xfrm>
            <a:prstGeom prst="rect">
              <a:avLst/>
            </a:prstGeom>
          </p:spPr>
          <p:txBody>
            <a:bodyPr wrap="none">
              <a:spAutoFit/>
            </a:bodyPr>
            <a:lstStyle/>
            <a:p>
              <a:r>
                <a:rPr lang="en-US" sz="2000" dirty="0"/>
                <a:t>Verifier</a:t>
              </a:r>
            </a:p>
          </p:txBody>
        </p:sp>
      </p:grpSp>
    </p:spTree>
    <p:extLst>
      <p:ext uri="{BB962C8B-B14F-4D97-AF65-F5344CB8AC3E}">
        <p14:creationId xmlns:p14="http://schemas.microsoft.com/office/powerpoint/2010/main" val="265672394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0.00092 4.81481E-6 L 0.07295 -0.25463 " pathEditMode="relative" rAng="0" ptsTypes="AA">
                                      <p:cBhvr>
                                        <p:cTn id="6" dur="500" fill="hold"/>
                                        <p:tgtEl>
                                          <p:spTgt spid="40"/>
                                        </p:tgtEl>
                                        <p:attrNameLst>
                                          <p:attrName>ppt_x</p:attrName>
                                          <p:attrName>ppt_y</p:attrName>
                                        </p:attrNameLst>
                                      </p:cBhvr>
                                      <p:rCtr x="3595" y="-12731"/>
                                    </p:animMotion>
                                  </p:childTnLst>
                                </p:cTn>
                              </p:par>
                              <p:par>
                                <p:cTn id="7" presetID="42" presetClass="path" presetSubtype="0" accel="50000" decel="50000" fill="hold" nodeType="withEffect">
                                  <p:stCondLst>
                                    <p:cond delay="0"/>
                                  </p:stCondLst>
                                  <p:childTnLst>
                                    <p:animMotion origin="layout" path="M -8.42777E-7 3.7037E-6 L -0.17077 -0.25047 " pathEditMode="relative" rAng="0" ptsTypes="AA">
                                      <p:cBhvr>
                                        <p:cTn id="8" dur="500" fill="hold"/>
                                        <p:tgtEl>
                                          <p:spTgt spid="75"/>
                                        </p:tgtEl>
                                        <p:attrNameLst>
                                          <p:attrName>ppt_x</p:attrName>
                                          <p:attrName>ppt_y</p:attrName>
                                        </p:attrNameLst>
                                      </p:cBhvr>
                                      <p:rCtr x="-8545" y="-12523"/>
                                    </p:animMotion>
                                  </p:childTnLst>
                                </p:cTn>
                              </p:par>
                              <p:par>
                                <p:cTn id="9" presetID="10" presetClass="entr" presetSubtype="0" fill="hold" nodeType="withEffect">
                                  <p:stCondLst>
                                    <p:cond delay="0"/>
                                  </p:stCondLst>
                                  <p:childTnLst>
                                    <p:set>
                                      <p:cBhvr>
                                        <p:cTn id="10" dur="1" fill="hold">
                                          <p:stCondLst>
                                            <p:cond delay="0"/>
                                          </p:stCondLst>
                                        </p:cTn>
                                        <p:tgtEl>
                                          <p:spTgt spid="87"/>
                                        </p:tgtEl>
                                        <p:attrNameLst>
                                          <p:attrName>style.visibility</p:attrName>
                                        </p:attrNameLst>
                                      </p:cBhvr>
                                      <p:to>
                                        <p:strVal val="visible"/>
                                      </p:to>
                                    </p:set>
                                    <p:animEffect transition="in" filter="fade">
                                      <p:cBhvr>
                                        <p:cTn id="11" dur="500"/>
                                        <p:tgtEl>
                                          <p:spTgt spid="87"/>
                                        </p:tgtEl>
                                      </p:cBhvr>
                                    </p:animEffect>
                                  </p:childTnLst>
                                </p:cTn>
                              </p:par>
                              <p:par>
                                <p:cTn id="12" presetID="10" presetClass="entr" presetSubtype="0" fill="hold" nodeType="withEffect">
                                  <p:stCondLst>
                                    <p:cond delay="0"/>
                                  </p:stCondLst>
                                  <p:childTnLst>
                                    <p:set>
                                      <p:cBhvr>
                                        <p:cTn id="13" dur="1" fill="hold">
                                          <p:stCondLst>
                                            <p:cond delay="0"/>
                                          </p:stCondLst>
                                        </p:cTn>
                                        <p:tgtEl>
                                          <p:spTgt spid="64"/>
                                        </p:tgtEl>
                                        <p:attrNameLst>
                                          <p:attrName>style.visibility</p:attrName>
                                        </p:attrNameLst>
                                      </p:cBhvr>
                                      <p:to>
                                        <p:strVal val="visible"/>
                                      </p:to>
                                    </p:set>
                                    <p:animEffect transition="in" filter="fade">
                                      <p:cBhvr>
                                        <p:cTn id="14" dur="500"/>
                                        <p:tgtEl>
                                          <p:spTgt spid="64"/>
                                        </p:tgtEl>
                                      </p:cBhvr>
                                    </p:animEffect>
                                  </p:childTnLst>
                                </p:cTn>
                              </p:par>
                              <p:par>
                                <p:cTn id="15" presetID="10" presetClass="entr" presetSubtype="0" fill="hold" nodeType="withEffect">
                                  <p:stCondLst>
                                    <p:cond delay="0"/>
                                  </p:stCondLst>
                                  <p:childTnLst>
                                    <p:set>
                                      <p:cBhvr>
                                        <p:cTn id="16" dur="1" fill="hold">
                                          <p:stCondLst>
                                            <p:cond delay="0"/>
                                          </p:stCondLst>
                                        </p:cTn>
                                        <p:tgtEl>
                                          <p:spTgt spid="90"/>
                                        </p:tgtEl>
                                        <p:attrNameLst>
                                          <p:attrName>style.visibility</p:attrName>
                                        </p:attrNameLst>
                                      </p:cBhvr>
                                      <p:to>
                                        <p:strVal val="visible"/>
                                      </p:to>
                                    </p:set>
                                    <p:animEffect transition="in" filter="fade">
                                      <p:cBhvr>
                                        <p:cTn id="17" dur="500"/>
                                        <p:tgtEl>
                                          <p:spTgt spid="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E43AF576-F0C0-42A5-8579-485B881BD489}" type="datetime1">
              <a:rPr lang="en-US" smtClean="0"/>
              <a:t>6/8/2021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66</a:t>
            </a:fld>
            <a:endParaRPr lang="en-GB" dirty="0"/>
          </a:p>
        </p:txBody>
      </p:sp>
      <p:sp>
        <p:nvSpPr>
          <p:cNvPr id="6" name="Title 5"/>
          <p:cNvSpPr>
            <a:spLocks noGrp="1"/>
          </p:cNvSpPr>
          <p:nvPr>
            <p:ph type="title"/>
          </p:nvPr>
        </p:nvSpPr>
        <p:spPr>
          <a:xfrm>
            <a:off x="328095" y="664557"/>
            <a:ext cx="11537950" cy="972000"/>
          </a:xfrm>
        </p:spPr>
        <p:txBody>
          <a:bodyPr/>
          <a:lstStyle/>
          <a:p>
            <a:r>
              <a:rPr lang="en-US" dirty="0"/>
              <a:t>ProximiTEE</a:t>
            </a:r>
          </a:p>
        </p:txBody>
      </p:sp>
      <p:grpSp>
        <p:nvGrpSpPr>
          <p:cNvPr id="20" name="Group 19"/>
          <p:cNvGrpSpPr/>
          <p:nvPr/>
        </p:nvGrpSpPr>
        <p:grpSpPr>
          <a:xfrm>
            <a:off x="454819" y="1625031"/>
            <a:ext cx="1066800" cy="1093215"/>
            <a:chOff x="454819" y="1625031"/>
            <a:chExt cx="1066800" cy="1093215"/>
          </a:xfrm>
        </p:grpSpPr>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271" y="1709898"/>
              <a:ext cx="1008348" cy="1008348"/>
            </a:xfrm>
            <a:prstGeom prst="rect">
              <a:avLst/>
            </a:prstGeom>
          </p:spPr>
        </p:pic>
        <p:pic>
          <p:nvPicPr>
            <p:cNvPr id="22" name="Picture 2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4819" y="1625031"/>
              <a:ext cx="405956" cy="405956"/>
            </a:xfrm>
            <a:prstGeom prst="rect">
              <a:avLst/>
            </a:prstGeom>
          </p:spPr>
        </p:pic>
      </p:grpSp>
      <p:grpSp>
        <p:nvGrpSpPr>
          <p:cNvPr id="41" name="Group 40"/>
          <p:cNvGrpSpPr/>
          <p:nvPr/>
        </p:nvGrpSpPr>
        <p:grpSpPr>
          <a:xfrm>
            <a:off x="10465178" y="1335082"/>
            <a:ext cx="1295095" cy="1806441"/>
            <a:chOff x="10437019" y="4160481"/>
            <a:chExt cx="1295095" cy="1806441"/>
          </a:xfrm>
        </p:grpSpPr>
        <p:pic>
          <p:nvPicPr>
            <p:cNvPr id="42" name="Picture 4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437019" y="4160481"/>
              <a:ext cx="1295095" cy="1295095"/>
            </a:xfrm>
            <a:prstGeom prst="rect">
              <a:avLst/>
            </a:prstGeom>
          </p:spPr>
        </p:pic>
        <p:sp>
          <p:nvSpPr>
            <p:cNvPr id="43" name="Rectangle 42"/>
            <p:cNvSpPr/>
            <p:nvPr/>
          </p:nvSpPr>
          <p:spPr>
            <a:xfrm>
              <a:off x="10592957" y="5566812"/>
              <a:ext cx="983218" cy="400110"/>
            </a:xfrm>
            <a:prstGeom prst="rect">
              <a:avLst/>
            </a:prstGeom>
          </p:spPr>
          <p:txBody>
            <a:bodyPr wrap="none">
              <a:spAutoFit/>
            </a:bodyPr>
            <a:lstStyle/>
            <a:p>
              <a:r>
                <a:rPr lang="en-US" sz="2000" dirty="0"/>
                <a:t>Verifier</a:t>
              </a:r>
            </a:p>
          </p:txBody>
        </p:sp>
      </p:grpSp>
      <p:pic>
        <p:nvPicPr>
          <p:cNvPr id="48" name="Picture 47"/>
          <p:cNvPicPr>
            <a:picLocks noChangeAspect="1"/>
          </p:cNvPicPr>
          <p:nvPr/>
        </p:nvPicPr>
        <p:blipFill rotWithShape="1">
          <a:blip r:embed="rId7" cstate="print">
            <a:extLst>
              <a:ext uri="{28A0092B-C50C-407E-A947-70E740481C1C}">
                <a14:useLocalDpi xmlns:a14="http://schemas.microsoft.com/office/drawing/2010/main" val="0"/>
              </a:ext>
            </a:extLst>
          </a:blip>
          <a:srcRect l="25696" r="25137"/>
          <a:stretch/>
        </p:blipFill>
        <p:spPr>
          <a:xfrm rot="1800000">
            <a:off x="6190577" y="1766219"/>
            <a:ext cx="459447" cy="934456"/>
          </a:xfrm>
          <a:prstGeom prst="rect">
            <a:avLst/>
          </a:prstGeom>
        </p:spPr>
      </p:pic>
      <p:pic>
        <p:nvPicPr>
          <p:cNvPr id="49" name="Picture 4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165593" y="1430820"/>
            <a:ext cx="381000" cy="381000"/>
          </a:xfrm>
          <a:prstGeom prst="rect">
            <a:avLst/>
          </a:prstGeom>
        </p:spPr>
      </p:pic>
      <p:sp>
        <p:nvSpPr>
          <p:cNvPr id="51" name="TextBox 50"/>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53" name="Rounded Rectangle 52"/>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4" name="Rounded Rectangle 53"/>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5" name="Rounded Rectangle 54"/>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56" name="Picture 5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sp>
        <p:nvSpPr>
          <p:cNvPr id="57" name="Rounded Rectangle 56"/>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58" name="Group 57"/>
          <p:cNvGrpSpPr/>
          <p:nvPr/>
        </p:nvGrpSpPr>
        <p:grpSpPr>
          <a:xfrm>
            <a:off x="2251513" y="1414656"/>
            <a:ext cx="1295284" cy="585294"/>
            <a:chOff x="4041004" y="1427875"/>
            <a:chExt cx="1295284" cy="585294"/>
          </a:xfrm>
        </p:grpSpPr>
        <p:sp>
          <p:nvSpPr>
            <p:cNvPr id="59" name="Rounded Rectangle 58"/>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0" name="Picture 59"/>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grpSp>
        <p:nvGrpSpPr>
          <p:cNvPr id="2" name="Group 1"/>
          <p:cNvGrpSpPr/>
          <p:nvPr/>
        </p:nvGrpSpPr>
        <p:grpSpPr>
          <a:xfrm>
            <a:off x="513271" y="4268799"/>
            <a:ext cx="4924291" cy="2498738"/>
            <a:chOff x="513271" y="4268799"/>
            <a:chExt cx="4924291" cy="2498738"/>
          </a:xfrm>
        </p:grpSpPr>
        <p:grpSp>
          <p:nvGrpSpPr>
            <p:cNvPr id="23" name="Group 22"/>
            <p:cNvGrpSpPr/>
            <p:nvPr/>
          </p:nvGrpSpPr>
          <p:grpSpPr>
            <a:xfrm>
              <a:off x="513271" y="4715733"/>
              <a:ext cx="1109504" cy="1093215"/>
              <a:chOff x="513271" y="4715733"/>
              <a:chExt cx="1109504" cy="1093215"/>
            </a:xfrm>
          </p:grpSpPr>
          <p:pic>
            <p:nvPicPr>
              <p:cNvPr id="24" name="Picture 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271" y="4800600"/>
                <a:ext cx="1008348" cy="1008348"/>
              </a:xfrm>
              <a:prstGeom prst="rect">
                <a:avLst/>
              </a:prstGeom>
            </p:spPr>
          </p:pic>
          <p:pic>
            <p:nvPicPr>
              <p:cNvPr id="25" name="Picture 2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16819" y="4715733"/>
                <a:ext cx="405956" cy="405956"/>
              </a:xfrm>
              <a:prstGeom prst="rect">
                <a:avLst/>
              </a:prstGeom>
            </p:spPr>
          </p:pic>
        </p:grpSp>
        <p:sp>
          <p:nvSpPr>
            <p:cNvPr id="52" name="TextBox 51"/>
            <p:cNvSpPr txBox="1"/>
            <p:nvPr/>
          </p:nvSpPr>
          <p:spPr>
            <a:xfrm>
              <a:off x="2588419" y="6367427"/>
              <a:ext cx="2621790" cy="400110"/>
            </a:xfrm>
            <a:prstGeom prst="rect">
              <a:avLst/>
            </a:prstGeom>
            <a:noFill/>
          </p:spPr>
          <p:txBody>
            <a:bodyPr wrap="square" rtlCol="0">
              <a:spAutoFit/>
            </a:bodyPr>
            <a:lstStyle/>
            <a:p>
              <a:r>
                <a:rPr lang="en-US" sz="2000" dirty="0"/>
                <a:t>Attacker’s platform</a:t>
              </a:r>
            </a:p>
          </p:txBody>
        </p:sp>
        <p:sp>
          <p:nvSpPr>
            <p:cNvPr id="61" name="Rounded Rectangle 60"/>
            <p:cNvSpPr/>
            <p:nvPr/>
          </p:nvSpPr>
          <p:spPr>
            <a:xfrm>
              <a:off x="2084761" y="4268799"/>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2" name="Rounded Rectangle 61"/>
            <p:cNvSpPr/>
            <p:nvPr/>
          </p:nvSpPr>
          <p:spPr>
            <a:xfrm>
              <a:off x="2217739" y="5704362"/>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63" name="Rounded Rectangle 62"/>
            <p:cNvSpPr/>
            <p:nvPr/>
          </p:nvSpPr>
          <p:spPr>
            <a:xfrm>
              <a:off x="2217739" y="5111040"/>
              <a:ext cx="3048000" cy="500152"/>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4" name="Picture 6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561692" y="5031277"/>
              <a:ext cx="583913" cy="583913"/>
            </a:xfrm>
            <a:prstGeom prst="rect">
              <a:avLst/>
            </a:prstGeom>
          </p:spPr>
        </p:pic>
        <p:sp>
          <p:nvSpPr>
            <p:cNvPr id="65" name="Rounded Rectangle 64"/>
            <p:cNvSpPr/>
            <p:nvPr/>
          </p:nvSpPr>
          <p:spPr>
            <a:xfrm>
              <a:off x="4051477" y="4395991"/>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66" name="Group 65"/>
            <p:cNvGrpSpPr/>
            <p:nvPr/>
          </p:nvGrpSpPr>
          <p:grpSpPr>
            <a:xfrm>
              <a:off x="2254611" y="4401831"/>
              <a:ext cx="1295284" cy="585294"/>
              <a:chOff x="4041004" y="4401831"/>
              <a:chExt cx="1295284" cy="585294"/>
            </a:xfrm>
          </p:grpSpPr>
          <p:sp>
            <p:nvSpPr>
              <p:cNvPr id="67" name="Rounded Rectangle 66"/>
              <p:cNvSpPr/>
              <p:nvPr/>
            </p:nvSpPr>
            <p:spPr>
              <a:xfrm>
                <a:off x="4041004" y="4401831"/>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8" name="Picture 67"/>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934517" y="4493462"/>
                <a:ext cx="401771" cy="401771"/>
              </a:xfrm>
              <a:prstGeom prst="rect">
                <a:avLst/>
              </a:prstGeom>
            </p:spPr>
          </p:pic>
        </p:grpSp>
        <p:pic>
          <p:nvPicPr>
            <p:cNvPr id="69" name="Picture 6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488626" y="5860315"/>
              <a:ext cx="747806" cy="747806"/>
            </a:xfrm>
            <a:prstGeom prst="rect">
              <a:avLst/>
            </a:prstGeom>
          </p:spPr>
        </p:pic>
      </p:grpSp>
      <p:cxnSp>
        <p:nvCxnSpPr>
          <p:cNvPr id="37" name="Straight Arrow Connector 36"/>
          <p:cNvCxnSpPr/>
          <p:nvPr/>
        </p:nvCxnSpPr>
        <p:spPr>
          <a:xfrm flipH="1">
            <a:off x="5437562" y="1720522"/>
            <a:ext cx="594343" cy="0"/>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0" name="Rounded Rectangular Callout 69"/>
          <p:cNvSpPr/>
          <p:nvPr/>
        </p:nvSpPr>
        <p:spPr>
          <a:xfrm>
            <a:off x="6852861" y="733282"/>
            <a:ext cx="3067347" cy="1039025"/>
          </a:xfrm>
          <a:prstGeom prst="wedgeRoundRectCallout">
            <a:avLst>
              <a:gd name="adj1" fmla="val -38844"/>
              <a:gd name="adj2" fmla="val 80100"/>
              <a:gd name="adj3" fmla="val 16667"/>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7" name="Rectangle 26"/>
          <p:cNvSpPr/>
          <p:nvPr/>
        </p:nvSpPr>
        <p:spPr>
          <a:xfrm>
            <a:off x="7008019" y="882946"/>
            <a:ext cx="2492990" cy="369332"/>
          </a:xfrm>
          <a:prstGeom prst="rect">
            <a:avLst/>
          </a:prstGeom>
        </p:spPr>
        <p:txBody>
          <a:bodyPr wrap="none">
            <a:spAutoFit/>
          </a:bodyPr>
          <a:lstStyle/>
          <a:p>
            <a:pPr marL="285750" indent="-285750">
              <a:buFont typeface="Arial" panose="020B0604020202020204" pitchFamily="34" charset="0"/>
              <a:buChar char="•"/>
            </a:pPr>
            <a:r>
              <a:rPr lang="en-US" dirty="0"/>
              <a:t>Latency &gt; threshold</a:t>
            </a:r>
          </a:p>
        </p:txBody>
      </p:sp>
      <p:sp>
        <p:nvSpPr>
          <p:cNvPr id="73" name="Rectangle 72"/>
          <p:cNvSpPr/>
          <p:nvPr/>
        </p:nvSpPr>
        <p:spPr>
          <a:xfrm>
            <a:off x="7008019" y="1245204"/>
            <a:ext cx="2589170" cy="369332"/>
          </a:xfrm>
          <a:prstGeom prst="rect">
            <a:avLst/>
          </a:prstGeom>
        </p:spPr>
        <p:txBody>
          <a:bodyPr wrap="none">
            <a:spAutoFit/>
          </a:bodyPr>
          <a:lstStyle/>
          <a:p>
            <a:pPr marL="285750" indent="-285750">
              <a:buFont typeface="Arial" panose="020B0604020202020204" pitchFamily="34" charset="0"/>
              <a:buChar char="•"/>
            </a:pPr>
            <a:r>
              <a:rPr lang="en-US" dirty="0"/>
              <a:t>Possible relay attack</a:t>
            </a:r>
          </a:p>
        </p:txBody>
      </p:sp>
      <p:cxnSp>
        <p:nvCxnSpPr>
          <p:cNvPr id="74" name="Straight Arrow Connector 73"/>
          <p:cNvCxnSpPr/>
          <p:nvPr/>
        </p:nvCxnSpPr>
        <p:spPr>
          <a:xfrm>
            <a:off x="5050445" y="3361753"/>
            <a:ext cx="1" cy="906757"/>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5" name="Straight Arrow Connector 74"/>
          <p:cNvCxnSpPr/>
          <p:nvPr/>
        </p:nvCxnSpPr>
        <p:spPr>
          <a:xfrm flipV="1">
            <a:off x="5267005" y="3340563"/>
            <a:ext cx="0" cy="927947"/>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p:nvPr/>
        </p:nvCxnSpPr>
        <p:spPr>
          <a:xfrm>
            <a:off x="5437562" y="2214072"/>
            <a:ext cx="656851" cy="0"/>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278439459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wipe(right)">
                                      <p:cBhvr>
                                        <p:cTn id="7" dur="500"/>
                                        <p:tgtEl>
                                          <p:spTgt spid="3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74"/>
                                        </p:tgtEl>
                                        <p:attrNameLst>
                                          <p:attrName>style.visibility</p:attrName>
                                        </p:attrNameLst>
                                      </p:cBhvr>
                                      <p:to>
                                        <p:strVal val="visible"/>
                                      </p:to>
                                    </p:set>
                                    <p:animEffect transition="in" filter="wipe(up)">
                                      <p:cBhvr>
                                        <p:cTn id="12" dur="500"/>
                                        <p:tgtEl>
                                          <p:spTgt spid="7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75"/>
                                        </p:tgtEl>
                                        <p:attrNameLst>
                                          <p:attrName>style.visibility</p:attrName>
                                        </p:attrNameLst>
                                      </p:cBhvr>
                                      <p:to>
                                        <p:strVal val="visible"/>
                                      </p:to>
                                    </p:set>
                                    <p:animEffect transition="in" filter="wipe(down)">
                                      <p:cBhvr>
                                        <p:cTn id="17" dur="500"/>
                                        <p:tgtEl>
                                          <p:spTgt spid="7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76"/>
                                        </p:tgtEl>
                                        <p:attrNameLst>
                                          <p:attrName>style.visibility</p:attrName>
                                        </p:attrNameLst>
                                      </p:cBhvr>
                                      <p:to>
                                        <p:strVal val="visible"/>
                                      </p:to>
                                    </p:set>
                                    <p:animEffect transition="in" filter="wipe(left)">
                                      <p:cBhvr>
                                        <p:cTn id="22" dur="500"/>
                                        <p:tgtEl>
                                          <p:spTgt spid="7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0"/>
                                        </p:tgtEl>
                                        <p:attrNameLst>
                                          <p:attrName>style.visibility</p:attrName>
                                        </p:attrNameLst>
                                      </p:cBhvr>
                                      <p:to>
                                        <p:strVal val="visible"/>
                                      </p:to>
                                    </p:set>
                                    <p:animEffect transition="in" filter="fade">
                                      <p:cBhvr>
                                        <p:cTn id="27" dur="500"/>
                                        <p:tgtEl>
                                          <p:spTgt spid="7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7"/>
                                        </p:tgtEl>
                                        <p:attrNameLst>
                                          <p:attrName>style.visibility</p:attrName>
                                        </p:attrNameLst>
                                      </p:cBhvr>
                                      <p:to>
                                        <p:strVal val="visible"/>
                                      </p:to>
                                    </p:set>
                                    <p:animEffect transition="in" filter="fade">
                                      <p:cBhvr>
                                        <p:cTn id="32" dur="500"/>
                                        <p:tgtEl>
                                          <p:spTgt spid="2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73"/>
                                        </p:tgtEl>
                                        <p:attrNameLst>
                                          <p:attrName>style.visibility</p:attrName>
                                        </p:attrNameLst>
                                      </p:cBhvr>
                                      <p:to>
                                        <p:strVal val="visible"/>
                                      </p:to>
                                    </p:set>
                                    <p:animEffect transition="in" filter="fade">
                                      <p:cBhvr>
                                        <p:cTn id="37" dur="50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animBg="1"/>
      <p:bldP spid="27" grpId="0"/>
      <p:bldP spid="73"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0BFF87D-EE69-499C-8528-A1B521F9C6C3}" type="datetime1">
              <a:rPr lang="en-US" smtClean="0"/>
              <a:t>6/8/2021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67</a:t>
            </a:fld>
            <a:endParaRPr lang="en-GB" dirty="0"/>
          </a:p>
        </p:txBody>
      </p:sp>
      <p:sp>
        <p:nvSpPr>
          <p:cNvPr id="6" name="Title 5"/>
          <p:cNvSpPr>
            <a:spLocks noGrp="1"/>
          </p:cNvSpPr>
          <p:nvPr>
            <p:ph type="title"/>
          </p:nvPr>
        </p:nvSpPr>
        <p:spPr>
          <a:xfrm>
            <a:off x="328095" y="664557"/>
            <a:ext cx="11537950" cy="972000"/>
          </a:xfrm>
        </p:spPr>
        <p:txBody>
          <a:bodyPr/>
          <a:lstStyle/>
          <a:p>
            <a:r>
              <a:rPr lang="en-US" dirty="0"/>
              <a:t>ProximiTEE</a:t>
            </a:r>
          </a:p>
        </p:txBody>
      </p:sp>
      <p:grpSp>
        <p:nvGrpSpPr>
          <p:cNvPr id="20" name="Group 19"/>
          <p:cNvGrpSpPr/>
          <p:nvPr/>
        </p:nvGrpSpPr>
        <p:grpSpPr>
          <a:xfrm>
            <a:off x="454819" y="1625031"/>
            <a:ext cx="1066800" cy="1093215"/>
            <a:chOff x="454819" y="1625031"/>
            <a:chExt cx="1066800" cy="1093215"/>
          </a:xfrm>
        </p:grpSpPr>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271" y="1709898"/>
              <a:ext cx="1008348" cy="1008348"/>
            </a:xfrm>
            <a:prstGeom prst="rect">
              <a:avLst/>
            </a:prstGeom>
          </p:spPr>
        </p:pic>
        <p:pic>
          <p:nvPicPr>
            <p:cNvPr id="22" name="Picture 2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4819" y="1625031"/>
              <a:ext cx="405956" cy="405956"/>
            </a:xfrm>
            <a:prstGeom prst="rect">
              <a:avLst/>
            </a:prstGeom>
          </p:spPr>
        </p:pic>
      </p:grpSp>
      <p:grpSp>
        <p:nvGrpSpPr>
          <p:cNvPr id="41" name="Group 40"/>
          <p:cNvGrpSpPr/>
          <p:nvPr/>
        </p:nvGrpSpPr>
        <p:grpSpPr>
          <a:xfrm>
            <a:off x="10465178" y="1335082"/>
            <a:ext cx="1295095" cy="1806441"/>
            <a:chOff x="10437019" y="4160481"/>
            <a:chExt cx="1295095" cy="1806441"/>
          </a:xfrm>
        </p:grpSpPr>
        <p:pic>
          <p:nvPicPr>
            <p:cNvPr id="42" name="Picture 4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437019" y="4160481"/>
              <a:ext cx="1295095" cy="1295095"/>
            </a:xfrm>
            <a:prstGeom prst="rect">
              <a:avLst/>
            </a:prstGeom>
          </p:spPr>
        </p:pic>
        <p:sp>
          <p:nvSpPr>
            <p:cNvPr id="43" name="Rectangle 42"/>
            <p:cNvSpPr/>
            <p:nvPr/>
          </p:nvSpPr>
          <p:spPr>
            <a:xfrm>
              <a:off x="10592957" y="5566812"/>
              <a:ext cx="983218" cy="400110"/>
            </a:xfrm>
            <a:prstGeom prst="rect">
              <a:avLst/>
            </a:prstGeom>
          </p:spPr>
          <p:txBody>
            <a:bodyPr wrap="none">
              <a:spAutoFit/>
            </a:bodyPr>
            <a:lstStyle/>
            <a:p>
              <a:r>
                <a:rPr lang="en-US" sz="2000" dirty="0"/>
                <a:t>Verifier</a:t>
              </a:r>
            </a:p>
          </p:txBody>
        </p:sp>
      </p:grpSp>
      <p:pic>
        <p:nvPicPr>
          <p:cNvPr id="48" name="Picture 47"/>
          <p:cNvPicPr>
            <a:picLocks noChangeAspect="1"/>
          </p:cNvPicPr>
          <p:nvPr/>
        </p:nvPicPr>
        <p:blipFill rotWithShape="1">
          <a:blip r:embed="rId7" cstate="print">
            <a:extLst>
              <a:ext uri="{28A0092B-C50C-407E-A947-70E740481C1C}">
                <a14:useLocalDpi xmlns:a14="http://schemas.microsoft.com/office/drawing/2010/main" val="0"/>
              </a:ext>
            </a:extLst>
          </a:blip>
          <a:srcRect l="25696" r="25137"/>
          <a:stretch/>
        </p:blipFill>
        <p:spPr>
          <a:xfrm rot="1800000">
            <a:off x="6190577" y="1766219"/>
            <a:ext cx="459447" cy="934456"/>
          </a:xfrm>
          <a:prstGeom prst="rect">
            <a:avLst/>
          </a:prstGeom>
        </p:spPr>
      </p:pic>
      <p:pic>
        <p:nvPicPr>
          <p:cNvPr id="49" name="Picture 4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165593" y="1430820"/>
            <a:ext cx="381000" cy="381000"/>
          </a:xfrm>
          <a:prstGeom prst="rect">
            <a:avLst/>
          </a:prstGeom>
        </p:spPr>
      </p:pic>
      <p:sp>
        <p:nvSpPr>
          <p:cNvPr id="51" name="TextBox 50"/>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53" name="Rounded Rectangle 52"/>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4" name="Rounded Rectangle 53"/>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5" name="Rounded Rectangle 54"/>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56" name="Picture 5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sp>
        <p:nvSpPr>
          <p:cNvPr id="57" name="Rounded Rectangle 56"/>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58" name="Group 57"/>
          <p:cNvGrpSpPr/>
          <p:nvPr/>
        </p:nvGrpSpPr>
        <p:grpSpPr>
          <a:xfrm>
            <a:off x="2251513" y="1414656"/>
            <a:ext cx="1295284" cy="585294"/>
            <a:chOff x="4041004" y="1427875"/>
            <a:chExt cx="1295284" cy="585294"/>
          </a:xfrm>
        </p:grpSpPr>
        <p:sp>
          <p:nvSpPr>
            <p:cNvPr id="59" name="Rounded Rectangle 58"/>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0" name="Picture 59"/>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grpSp>
        <p:nvGrpSpPr>
          <p:cNvPr id="2" name="Group 1"/>
          <p:cNvGrpSpPr/>
          <p:nvPr/>
        </p:nvGrpSpPr>
        <p:grpSpPr>
          <a:xfrm>
            <a:off x="513271" y="4268799"/>
            <a:ext cx="4924291" cy="2498738"/>
            <a:chOff x="513271" y="4268799"/>
            <a:chExt cx="4924291" cy="2498738"/>
          </a:xfrm>
        </p:grpSpPr>
        <p:grpSp>
          <p:nvGrpSpPr>
            <p:cNvPr id="23" name="Group 22"/>
            <p:cNvGrpSpPr/>
            <p:nvPr/>
          </p:nvGrpSpPr>
          <p:grpSpPr>
            <a:xfrm>
              <a:off x="513271" y="4715733"/>
              <a:ext cx="1109504" cy="1093215"/>
              <a:chOff x="513271" y="4715733"/>
              <a:chExt cx="1109504" cy="1093215"/>
            </a:xfrm>
          </p:grpSpPr>
          <p:pic>
            <p:nvPicPr>
              <p:cNvPr id="24" name="Picture 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271" y="4800600"/>
                <a:ext cx="1008348" cy="1008348"/>
              </a:xfrm>
              <a:prstGeom prst="rect">
                <a:avLst/>
              </a:prstGeom>
            </p:spPr>
          </p:pic>
          <p:pic>
            <p:nvPicPr>
              <p:cNvPr id="25" name="Picture 2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16819" y="4715733"/>
                <a:ext cx="405956" cy="405956"/>
              </a:xfrm>
              <a:prstGeom prst="rect">
                <a:avLst/>
              </a:prstGeom>
            </p:spPr>
          </p:pic>
        </p:grpSp>
        <p:sp>
          <p:nvSpPr>
            <p:cNvPr id="52" name="TextBox 51"/>
            <p:cNvSpPr txBox="1"/>
            <p:nvPr/>
          </p:nvSpPr>
          <p:spPr>
            <a:xfrm>
              <a:off x="2588419" y="6367427"/>
              <a:ext cx="2621790" cy="400110"/>
            </a:xfrm>
            <a:prstGeom prst="rect">
              <a:avLst/>
            </a:prstGeom>
            <a:noFill/>
          </p:spPr>
          <p:txBody>
            <a:bodyPr wrap="square" rtlCol="0">
              <a:spAutoFit/>
            </a:bodyPr>
            <a:lstStyle/>
            <a:p>
              <a:r>
                <a:rPr lang="en-US" sz="2000" dirty="0"/>
                <a:t>Attacker’s platform</a:t>
              </a:r>
            </a:p>
          </p:txBody>
        </p:sp>
        <p:sp>
          <p:nvSpPr>
            <p:cNvPr id="61" name="Rounded Rectangle 60"/>
            <p:cNvSpPr/>
            <p:nvPr/>
          </p:nvSpPr>
          <p:spPr>
            <a:xfrm>
              <a:off x="2084761" y="4268799"/>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2" name="Rounded Rectangle 61"/>
            <p:cNvSpPr/>
            <p:nvPr/>
          </p:nvSpPr>
          <p:spPr>
            <a:xfrm>
              <a:off x="2217739" y="5704362"/>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63" name="Rounded Rectangle 62"/>
            <p:cNvSpPr/>
            <p:nvPr/>
          </p:nvSpPr>
          <p:spPr>
            <a:xfrm>
              <a:off x="2217739" y="5111040"/>
              <a:ext cx="3048000" cy="500152"/>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4" name="Picture 6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561692" y="5031277"/>
              <a:ext cx="583913" cy="583913"/>
            </a:xfrm>
            <a:prstGeom prst="rect">
              <a:avLst/>
            </a:prstGeom>
          </p:spPr>
        </p:pic>
        <p:sp>
          <p:nvSpPr>
            <p:cNvPr id="65" name="Rounded Rectangle 64"/>
            <p:cNvSpPr/>
            <p:nvPr/>
          </p:nvSpPr>
          <p:spPr>
            <a:xfrm>
              <a:off x="4051477" y="4395991"/>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66" name="Group 65"/>
            <p:cNvGrpSpPr/>
            <p:nvPr/>
          </p:nvGrpSpPr>
          <p:grpSpPr>
            <a:xfrm>
              <a:off x="2254611" y="4401831"/>
              <a:ext cx="1295284" cy="585294"/>
              <a:chOff x="4041004" y="4401831"/>
              <a:chExt cx="1295284" cy="585294"/>
            </a:xfrm>
          </p:grpSpPr>
          <p:sp>
            <p:nvSpPr>
              <p:cNvPr id="67" name="Rounded Rectangle 66"/>
              <p:cNvSpPr/>
              <p:nvPr/>
            </p:nvSpPr>
            <p:spPr>
              <a:xfrm>
                <a:off x="4041004" y="4401831"/>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8" name="Picture 67"/>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934517" y="4493462"/>
                <a:ext cx="401771" cy="401771"/>
              </a:xfrm>
              <a:prstGeom prst="rect">
                <a:avLst/>
              </a:prstGeom>
            </p:spPr>
          </p:pic>
        </p:grpSp>
        <p:pic>
          <p:nvPicPr>
            <p:cNvPr id="69" name="Picture 6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488626" y="5860315"/>
              <a:ext cx="747806" cy="747806"/>
            </a:xfrm>
            <a:prstGeom prst="rect">
              <a:avLst/>
            </a:prstGeom>
          </p:spPr>
        </p:pic>
      </p:grpSp>
      <p:cxnSp>
        <p:nvCxnSpPr>
          <p:cNvPr id="37" name="Straight Arrow Connector 36"/>
          <p:cNvCxnSpPr/>
          <p:nvPr/>
        </p:nvCxnSpPr>
        <p:spPr>
          <a:xfrm flipH="1">
            <a:off x="5437562" y="1720522"/>
            <a:ext cx="594343" cy="0"/>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Right Arrow 7"/>
          <p:cNvSpPr/>
          <p:nvPr/>
        </p:nvSpPr>
        <p:spPr>
          <a:xfrm>
            <a:off x="7183167" y="2074481"/>
            <a:ext cx="3282011" cy="203323"/>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5" name="Group 44"/>
          <p:cNvGrpSpPr/>
          <p:nvPr/>
        </p:nvGrpSpPr>
        <p:grpSpPr>
          <a:xfrm>
            <a:off x="8093226" y="2300956"/>
            <a:ext cx="1569660" cy="1145176"/>
            <a:chOff x="8774064" y="2290238"/>
            <a:chExt cx="1569660" cy="1145176"/>
          </a:xfrm>
        </p:grpSpPr>
        <p:grpSp>
          <p:nvGrpSpPr>
            <p:cNvPr id="46" name="Group 45"/>
            <p:cNvGrpSpPr/>
            <p:nvPr/>
          </p:nvGrpSpPr>
          <p:grpSpPr>
            <a:xfrm>
              <a:off x="9264345" y="2290238"/>
              <a:ext cx="673403" cy="754986"/>
              <a:chOff x="8115804" y="3109839"/>
              <a:chExt cx="673403" cy="754986"/>
            </a:xfrm>
          </p:grpSpPr>
          <p:pic>
            <p:nvPicPr>
              <p:cNvPr id="71" name="Picture 70"/>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72" name="Picture 71"/>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sp>
          <p:nvSpPr>
            <p:cNvPr id="50" name="Rectangle 49"/>
            <p:cNvSpPr/>
            <p:nvPr/>
          </p:nvSpPr>
          <p:spPr>
            <a:xfrm>
              <a:off x="8774064" y="3066082"/>
              <a:ext cx="1569660" cy="369332"/>
            </a:xfrm>
            <a:prstGeom prst="rect">
              <a:avLst/>
            </a:prstGeom>
          </p:spPr>
          <p:txBody>
            <a:bodyPr wrap="none">
              <a:spAutoFit/>
            </a:bodyPr>
            <a:lstStyle/>
            <a:p>
              <a:r>
                <a:rPr lang="en-US" dirty="0"/>
                <a:t>Signed report</a:t>
              </a:r>
            </a:p>
          </p:txBody>
        </p:sp>
      </p:grpSp>
      <p:grpSp>
        <p:nvGrpSpPr>
          <p:cNvPr id="11" name="Group 10"/>
          <p:cNvGrpSpPr/>
          <p:nvPr/>
        </p:nvGrpSpPr>
        <p:grpSpPr>
          <a:xfrm>
            <a:off x="7564854" y="1076177"/>
            <a:ext cx="2518638" cy="947492"/>
            <a:chOff x="7500734" y="1076177"/>
            <a:chExt cx="2518638" cy="947492"/>
          </a:xfrm>
        </p:grpSpPr>
        <p:pic>
          <p:nvPicPr>
            <p:cNvPr id="7" name="Picture 6"/>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8514823" y="1186333"/>
              <a:ext cx="471082" cy="471082"/>
            </a:xfrm>
            <a:prstGeom prst="rect">
              <a:avLst/>
            </a:prstGeom>
          </p:spPr>
        </p:pic>
        <p:pic>
          <p:nvPicPr>
            <p:cNvPr id="75" name="Picture 7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719573" y="1076177"/>
              <a:ext cx="426881" cy="426881"/>
            </a:xfrm>
            <a:prstGeom prst="rect">
              <a:avLst/>
            </a:prstGeom>
          </p:spPr>
        </p:pic>
        <p:sp>
          <p:nvSpPr>
            <p:cNvPr id="9" name="Rectangle 8"/>
            <p:cNvSpPr/>
            <p:nvPr/>
          </p:nvSpPr>
          <p:spPr>
            <a:xfrm>
              <a:off x="7500734" y="1654337"/>
              <a:ext cx="2518638" cy="369332"/>
            </a:xfrm>
            <a:prstGeom prst="rect">
              <a:avLst/>
            </a:prstGeom>
          </p:spPr>
          <p:txBody>
            <a:bodyPr wrap="none">
              <a:spAutoFit/>
            </a:bodyPr>
            <a:lstStyle/>
            <a:p>
              <a:r>
                <a:rPr lang="en-US" dirty="0"/>
                <a:t>Signed proximity result</a:t>
              </a:r>
            </a:p>
          </p:txBody>
        </p:sp>
      </p:grpSp>
      <p:sp>
        <p:nvSpPr>
          <p:cNvPr id="76" name="Rounded Rectangular Callout 75"/>
          <p:cNvSpPr/>
          <p:nvPr/>
        </p:nvSpPr>
        <p:spPr>
          <a:xfrm>
            <a:off x="8029105" y="3980812"/>
            <a:ext cx="3914698" cy="1306194"/>
          </a:xfrm>
          <a:prstGeom prst="wedgeRoundRectCallout">
            <a:avLst>
              <a:gd name="adj1" fmla="val 29259"/>
              <a:gd name="adj2" fmla="val -83199"/>
              <a:gd name="adj3" fmla="val 16667"/>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grpSp>
        <p:nvGrpSpPr>
          <p:cNvPr id="13" name="Group 12"/>
          <p:cNvGrpSpPr/>
          <p:nvPr/>
        </p:nvGrpSpPr>
        <p:grpSpPr>
          <a:xfrm>
            <a:off x="8143607" y="3948757"/>
            <a:ext cx="3820469" cy="685152"/>
            <a:chOff x="8143607" y="3948757"/>
            <a:chExt cx="3820469" cy="685152"/>
          </a:xfrm>
        </p:grpSpPr>
        <p:pic>
          <p:nvPicPr>
            <p:cNvPr id="77" name="Picture 76"/>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8143607" y="3948757"/>
              <a:ext cx="685152" cy="685152"/>
            </a:xfrm>
            <a:prstGeom prst="rect">
              <a:avLst/>
            </a:prstGeom>
          </p:spPr>
        </p:pic>
        <p:sp>
          <p:nvSpPr>
            <p:cNvPr id="81" name="TextBox 80"/>
            <p:cNvSpPr txBox="1"/>
            <p:nvPr/>
          </p:nvSpPr>
          <p:spPr>
            <a:xfrm>
              <a:off x="8855468" y="4075548"/>
              <a:ext cx="3108608" cy="369332"/>
            </a:xfrm>
            <a:prstGeom prst="rect">
              <a:avLst/>
            </a:prstGeom>
            <a:noFill/>
          </p:spPr>
          <p:txBody>
            <a:bodyPr wrap="none" rtlCol="0">
              <a:spAutoFit/>
            </a:bodyPr>
            <a:lstStyle/>
            <a:p>
              <a:r>
                <a:rPr lang="en-US" dirty="0"/>
                <a:t>A specific legitimate platform</a:t>
              </a:r>
            </a:p>
          </p:txBody>
        </p:sp>
      </p:grpSp>
      <p:grpSp>
        <p:nvGrpSpPr>
          <p:cNvPr id="12" name="Group 11"/>
          <p:cNvGrpSpPr/>
          <p:nvPr/>
        </p:nvGrpSpPr>
        <p:grpSpPr>
          <a:xfrm>
            <a:off x="8157566" y="4610135"/>
            <a:ext cx="3332984" cy="646331"/>
            <a:chOff x="8157566" y="4610135"/>
            <a:chExt cx="3332984" cy="646331"/>
          </a:xfrm>
        </p:grpSpPr>
        <p:grpSp>
          <p:nvGrpSpPr>
            <p:cNvPr id="78" name="Group 77"/>
            <p:cNvGrpSpPr/>
            <p:nvPr/>
          </p:nvGrpSpPr>
          <p:grpSpPr>
            <a:xfrm>
              <a:off x="8157566" y="4665964"/>
              <a:ext cx="541955" cy="508468"/>
              <a:chOff x="4244651" y="1711883"/>
              <a:chExt cx="1401119" cy="1314546"/>
            </a:xfrm>
          </p:grpSpPr>
          <p:pic>
            <p:nvPicPr>
              <p:cNvPr id="79" name="Picture 78"/>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4244651" y="1807229"/>
                <a:ext cx="1219200" cy="1219200"/>
              </a:xfrm>
              <a:prstGeom prst="rect">
                <a:avLst/>
              </a:prstGeom>
            </p:spPr>
          </p:pic>
          <p:pic>
            <p:nvPicPr>
              <p:cNvPr id="80" name="Picture 79"/>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5110815" y="1711883"/>
                <a:ext cx="534955" cy="534955"/>
              </a:xfrm>
              <a:prstGeom prst="rect">
                <a:avLst/>
              </a:prstGeom>
            </p:spPr>
          </p:pic>
        </p:grpSp>
        <p:sp>
          <p:nvSpPr>
            <p:cNvPr id="82" name="TextBox 81"/>
            <p:cNvSpPr txBox="1"/>
            <p:nvPr/>
          </p:nvSpPr>
          <p:spPr>
            <a:xfrm>
              <a:off x="8757615" y="4610135"/>
              <a:ext cx="2732935" cy="646331"/>
            </a:xfrm>
            <a:prstGeom prst="rect">
              <a:avLst/>
            </a:prstGeom>
            <a:noFill/>
          </p:spPr>
          <p:txBody>
            <a:bodyPr wrap="square" rtlCol="0">
              <a:spAutoFit/>
            </a:bodyPr>
            <a:lstStyle/>
            <a:p>
              <a:r>
                <a:rPr lang="en-US" dirty="0"/>
                <a:t>A legitimate enclave running on that platform</a:t>
              </a:r>
            </a:p>
          </p:txBody>
        </p:sp>
      </p:grpSp>
      <p:cxnSp>
        <p:nvCxnSpPr>
          <p:cNvPr id="70" name="Straight Arrow Connector 69"/>
          <p:cNvCxnSpPr/>
          <p:nvPr/>
        </p:nvCxnSpPr>
        <p:spPr>
          <a:xfrm>
            <a:off x="5050445" y="3361753"/>
            <a:ext cx="1" cy="906757"/>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V="1">
            <a:off x="5267005" y="3340563"/>
            <a:ext cx="0" cy="927947"/>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a:off x="5437562" y="2214072"/>
            <a:ext cx="656851" cy="0"/>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74481477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nodeType="withEffect">
                                  <p:stCondLst>
                                    <p:cond delay="0"/>
                                  </p:stCondLst>
                                  <p:childTnLst>
                                    <p:set>
                                      <p:cBhvr>
                                        <p:cTn id="12" dur="1" fill="hold">
                                          <p:stCondLst>
                                            <p:cond delay="0"/>
                                          </p:stCondLst>
                                        </p:cTn>
                                        <p:tgtEl>
                                          <p:spTgt spid="45"/>
                                        </p:tgtEl>
                                        <p:attrNameLst>
                                          <p:attrName>style.visibility</p:attrName>
                                        </p:attrNameLst>
                                      </p:cBhvr>
                                      <p:to>
                                        <p:strVal val="visible"/>
                                      </p:to>
                                    </p:set>
                                    <p:animEffect transition="in" filter="fade">
                                      <p:cBhvr>
                                        <p:cTn id="13" dur="500"/>
                                        <p:tgtEl>
                                          <p:spTgt spid="45"/>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76"/>
                                        </p:tgtEl>
                                        <p:attrNameLst>
                                          <p:attrName>style.visibility</p:attrName>
                                        </p:attrNameLst>
                                      </p:cBhvr>
                                      <p:to>
                                        <p:strVal val="visible"/>
                                      </p:to>
                                    </p:set>
                                    <p:animEffect transition="in" filter="fade">
                                      <p:cBhvr>
                                        <p:cTn id="18" dur="500"/>
                                        <p:tgtEl>
                                          <p:spTgt spid="7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76"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8EE7AF88-783D-A740-8355-CEF85DD22A46}"/>
              </a:ext>
            </a:extLst>
          </p:cNvPr>
          <p:cNvSpPr>
            <a:spLocks noGrp="1"/>
          </p:cNvSpPr>
          <p:nvPr>
            <p:ph type="dt" sz="half" idx="10"/>
          </p:nvPr>
        </p:nvSpPr>
        <p:spPr/>
        <p:txBody>
          <a:bodyPr/>
          <a:lstStyle/>
          <a:p>
            <a:fld id="{F6A16D4E-AA8F-42C2-A723-511AEB4EDB64}" type="datetime1">
              <a:rPr lang="en-US" smtClean="0"/>
              <a:t>6/8/2021</a:t>
            </a:fld>
            <a:endParaRPr lang="en-GB" dirty="0"/>
          </a:p>
        </p:txBody>
      </p:sp>
      <p:sp>
        <p:nvSpPr>
          <p:cNvPr id="4" name="Footer Placeholder 3">
            <a:extLst>
              <a:ext uri="{FF2B5EF4-FFF2-40B4-BE49-F238E27FC236}">
                <a16:creationId xmlns:a16="http://schemas.microsoft.com/office/drawing/2014/main" id="{53D9376C-EABE-4F40-A09A-EB60F6D5B0E3}"/>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9F74F9B4-4E64-9F41-94E5-7C0DD26C69CE}"/>
              </a:ext>
            </a:extLst>
          </p:cNvPr>
          <p:cNvSpPr>
            <a:spLocks noGrp="1"/>
          </p:cNvSpPr>
          <p:nvPr>
            <p:ph type="sldNum" sz="quarter" idx="12"/>
          </p:nvPr>
        </p:nvSpPr>
        <p:spPr/>
        <p:txBody>
          <a:bodyPr/>
          <a:lstStyle/>
          <a:p>
            <a:fld id="{6C6AE60A-B69C-4790-82F7-3882EDF23186}" type="slidenum">
              <a:rPr lang="en-GB" smtClean="0"/>
              <a:t>68</a:t>
            </a:fld>
            <a:endParaRPr lang="en-GB" dirty="0"/>
          </a:p>
        </p:txBody>
      </p:sp>
      <p:sp>
        <p:nvSpPr>
          <p:cNvPr id="6" name="Title 5">
            <a:extLst>
              <a:ext uri="{FF2B5EF4-FFF2-40B4-BE49-F238E27FC236}">
                <a16:creationId xmlns:a16="http://schemas.microsoft.com/office/drawing/2014/main" id="{A4493A1B-C736-0E4A-8807-ABF114CA0435}"/>
              </a:ext>
            </a:extLst>
          </p:cNvPr>
          <p:cNvSpPr>
            <a:spLocks noGrp="1"/>
          </p:cNvSpPr>
          <p:nvPr>
            <p:ph type="title"/>
          </p:nvPr>
        </p:nvSpPr>
        <p:spPr/>
        <p:txBody>
          <a:bodyPr/>
          <a:lstStyle/>
          <a:p>
            <a:r>
              <a:rPr lang="en-US" dirty="0"/>
              <a:t>Setup: Simulating a Powerful Attacker</a:t>
            </a:r>
          </a:p>
        </p:txBody>
      </p:sp>
      <p:grpSp>
        <p:nvGrpSpPr>
          <p:cNvPr id="24" name="Group 23"/>
          <p:cNvGrpSpPr/>
          <p:nvPr/>
        </p:nvGrpSpPr>
        <p:grpSpPr>
          <a:xfrm>
            <a:off x="4963509" y="1578691"/>
            <a:ext cx="7096719" cy="3540953"/>
            <a:chOff x="1473201" y="1600200"/>
            <a:chExt cx="5918886" cy="2953265"/>
          </a:xfrm>
        </p:grpSpPr>
        <p:pic>
          <p:nvPicPr>
            <p:cNvPr id="7" name="Picture 2" descr="https://lh3.googleusercontent.com/9Z883yDXEp6YOJXReTLnof2YP59VX4yvqV4b4oSbc5VBWV02vnu5d7cxYPelaQU0PMrmIupenCe44v_v9G5Av6lzn4TlpqxIF0iudHyeWXJ5hPv0LEnf3onRFw_OocEIYhXleQam9LrEAu7yYAL0zF80ebS2ykOOW983wCdtYYiZLFaZg876B_Uqye59St823EWn1wr_avTpA70VVl6ofllqj2BIgaW4dfr_u93UHMHMgn8NTrl6w0VGdn-d2T8h1qCEepthPvCkDaSQLTdyNW7rTbcgNu8pSxGW0dgOPQCfdaJ3xDIUnrxMpy2KxK6oki8RoehQ4q7Jg1sJj-U7jdFo7-muSFbH8w2SLGqCUp0r2qPL0DBdY5nTUKJZfDywrJa-AIuAatHPeWbIH7orWUlAjPY2Pzw6Y1qDh1Xd62W5xA0vSZAzjyNpsZ4VQsv3mGklmhWNoWegjx1-nqN_UgD1ZfjqnFfpxCTznbUQVkpf7WBTOv-gGN6vjXw_tu5xfEgIazGQOsNFahkPp1o-FZr_XoJAzpMHz7fADbsTzEgd4JWQ5uUATgjlj6_DpjR1m9KhWkjSWMZrsk3N1Zp5CE9cVjLaFZOlVBLssgHVLe55EKlZvN9oH3EM32B6vvBkCinbGFGpJ-6K1h0ctY2iiBOS3g=w1292-h970-no"/>
            <p:cNvPicPr>
              <a:picLocks noChangeAspect="1" noChangeArrowheads="1"/>
            </p:cNvPicPr>
            <p:nvPr/>
          </p:nvPicPr>
          <p:blipFill rotWithShape="1">
            <a:blip r:embed="rId3">
              <a:extLst>
                <a:ext uri="{BEBA8EAE-BF5A-486C-A8C5-ECC9F3942E4B}">
                  <a14:imgProps xmlns:a14="http://schemas.microsoft.com/office/drawing/2010/main">
                    <a14:imgLayer r:embed="rId4">
                      <a14:imgEffect>
                        <a14:sharpenSoften amount="25000"/>
                      </a14:imgEffect>
                      <a14:imgEffect>
                        <a14:brightnessContrast contrast="20000"/>
                      </a14:imgEffect>
                    </a14:imgLayer>
                  </a14:imgProps>
                </a:ext>
                <a:ext uri="{28A0092B-C50C-407E-A947-70E740481C1C}">
                  <a14:useLocalDpi xmlns:a14="http://schemas.microsoft.com/office/drawing/2010/main" val="0"/>
                </a:ext>
              </a:extLst>
            </a:blip>
            <a:srcRect l="-193" t="34911" r="7633" b="3510"/>
            <a:stretch/>
          </p:blipFill>
          <p:spPr bwMode="auto">
            <a:xfrm>
              <a:off x="1473201" y="1600200"/>
              <a:ext cx="5918886" cy="2953265"/>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1561447" y="3110101"/>
              <a:ext cx="768832" cy="13666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1511302" y="1601616"/>
              <a:ext cx="1441278" cy="400110"/>
            </a:xfrm>
            <a:prstGeom prst="rect">
              <a:avLst/>
            </a:prstGeom>
            <a:solidFill>
              <a:schemeClr val="bg1">
                <a:lumMod val="85000"/>
              </a:schemeClr>
            </a:solidFill>
            <a:ln w="28575">
              <a:solidFill>
                <a:schemeClr val="tx1"/>
              </a:solidFill>
            </a:ln>
          </p:spPr>
          <p:txBody>
            <a:bodyPr wrap="square" rtlCol="0">
              <a:spAutoFit/>
            </a:bodyPr>
            <a:lstStyle/>
            <a:p>
              <a:pPr algn="ctr"/>
              <a:r>
                <a:rPr lang="en-US" sz="2000" b="1" dirty="0"/>
                <a:t>ProximiKey</a:t>
              </a:r>
            </a:p>
          </p:txBody>
        </p:sp>
        <p:cxnSp>
          <p:nvCxnSpPr>
            <p:cNvPr id="10" name="Straight Arrow Connector 9"/>
            <p:cNvCxnSpPr/>
            <p:nvPr/>
          </p:nvCxnSpPr>
          <p:spPr>
            <a:xfrm flipV="1">
              <a:off x="1559392" y="2001726"/>
              <a:ext cx="0" cy="1108376"/>
            </a:xfrm>
            <a:prstGeom prst="straightConnector1">
              <a:avLst/>
            </a:prstGeom>
            <a:ln w="38100">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11" name="Rectangle 10"/>
            <p:cNvSpPr/>
            <p:nvPr/>
          </p:nvSpPr>
          <p:spPr>
            <a:xfrm>
              <a:off x="2418525" y="3110101"/>
              <a:ext cx="2470804" cy="13666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2495552" y="3662492"/>
              <a:ext cx="1441278" cy="707886"/>
            </a:xfrm>
            <a:prstGeom prst="rect">
              <a:avLst/>
            </a:prstGeom>
            <a:solidFill>
              <a:schemeClr val="bg1">
                <a:lumMod val="85000"/>
              </a:schemeClr>
            </a:solidFill>
            <a:ln w="28575">
              <a:solidFill>
                <a:schemeClr val="tx1"/>
              </a:solidFill>
            </a:ln>
          </p:spPr>
          <p:txBody>
            <a:bodyPr wrap="square" rtlCol="0">
              <a:spAutoFit/>
            </a:bodyPr>
            <a:lstStyle/>
            <a:p>
              <a:pPr algn="ctr"/>
              <a:r>
                <a:rPr lang="en-US" sz="2000" b="1" dirty="0"/>
                <a:t>Target platform</a:t>
              </a:r>
            </a:p>
          </p:txBody>
        </p:sp>
        <p:sp>
          <p:nvSpPr>
            <p:cNvPr id="13" name="Rectangle 12"/>
            <p:cNvSpPr/>
            <p:nvPr/>
          </p:nvSpPr>
          <p:spPr>
            <a:xfrm>
              <a:off x="4937260" y="3110101"/>
              <a:ext cx="2384119" cy="13666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4977575" y="3662492"/>
              <a:ext cx="1441278" cy="707886"/>
            </a:xfrm>
            <a:prstGeom prst="rect">
              <a:avLst/>
            </a:prstGeom>
            <a:solidFill>
              <a:schemeClr val="bg1">
                <a:lumMod val="85000"/>
              </a:schemeClr>
            </a:solidFill>
            <a:ln w="28575">
              <a:solidFill>
                <a:schemeClr val="tx1"/>
              </a:solidFill>
            </a:ln>
          </p:spPr>
          <p:txBody>
            <a:bodyPr wrap="square" rtlCol="0">
              <a:spAutoFit/>
            </a:bodyPr>
            <a:lstStyle/>
            <a:p>
              <a:pPr algn="ctr"/>
              <a:r>
                <a:rPr lang="en-US" sz="2000" b="1" dirty="0"/>
                <a:t>Attacker’s platform</a:t>
              </a:r>
            </a:p>
          </p:txBody>
        </p:sp>
        <p:sp>
          <p:nvSpPr>
            <p:cNvPr id="15" name="Rectangle 14"/>
            <p:cNvSpPr/>
            <p:nvPr/>
          </p:nvSpPr>
          <p:spPr>
            <a:xfrm>
              <a:off x="5774805" y="2783881"/>
              <a:ext cx="426104" cy="28125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Arrow Connector 15"/>
            <p:cNvCxnSpPr/>
            <p:nvPr/>
          </p:nvCxnSpPr>
          <p:spPr>
            <a:xfrm flipV="1">
              <a:off x="5774805" y="2001726"/>
              <a:ext cx="0" cy="1025826"/>
            </a:xfrm>
            <a:prstGeom prst="straightConnector1">
              <a:avLst/>
            </a:prstGeom>
            <a:ln w="38100">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17" name="TextBox 16"/>
            <p:cNvSpPr txBox="1"/>
            <p:nvPr/>
          </p:nvSpPr>
          <p:spPr>
            <a:xfrm>
              <a:off x="5143329" y="1601616"/>
              <a:ext cx="2248758" cy="400110"/>
            </a:xfrm>
            <a:prstGeom prst="rect">
              <a:avLst/>
            </a:prstGeom>
            <a:solidFill>
              <a:schemeClr val="bg1">
                <a:lumMod val="85000"/>
              </a:schemeClr>
            </a:solidFill>
            <a:ln w="28575">
              <a:solidFill>
                <a:schemeClr val="tx1"/>
              </a:solidFill>
            </a:ln>
          </p:spPr>
          <p:txBody>
            <a:bodyPr wrap="square" rtlCol="0">
              <a:spAutoFit/>
            </a:bodyPr>
            <a:lstStyle/>
            <a:p>
              <a:pPr algn="ctr"/>
              <a:r>
                <a:rPr lang="en-US" sz="2000" b="1" dirty="0"/>
                <a:t>1m Ethernet cable</a:t>
              </a:r>
            </a:p>
          </p:txBody>
        </p:sp>
        <p:sp>
          <p:nvSpPr>
            <p:cNvPr id="18" name="Rectangle 17"/>
            <p:cNvSpPr/>
            <p:nvPr/>
          </p:nvSpPr>
          <p:spPr>
            <a:xfrm>
              <a:off x="3215626" y="2783881"/>
              <a:ext cx="271470" cy="28125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Arrow Connector 18"/>
            <p:cNvCxnSpPr/>
            <p:nvPr/>
          </p:nvCxnSpPr>
          <p:spPr>
            <a:xfrm flipV="1">
              <a:off x="3215626" y="2001726"/>
              <a:ext cx="0" cy="1025826"/>
            </a:xfrm>
            <a:prstGeom prst="straightConnector1">
              <a:avLst/>
            </a:prstGeom>
            <a:ln w="38100">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20" name="TextBox 19"/>
            <p:cNvSpPr txBox="1"/>
            <p:nvPr/>
          </p:nvSpPr>
          <p:spPr>
            <a:xfrm>
              <a:off x="3040353" y="1601616"/>
              <a:ext cx="2058526" cy="333704"/>
            </a:xfrm>
            <a:prstGeom prst="rect">
              <a:avLst/>
            </a:prstGeom>
            <a:solidFill>
              <a:schemeClr val="bg1">
                <a:lumMod val="85000"/>
              </a:schemeClr>
            </a:solidFill>
            <a:ln w="28575">
              <a:solidFill>
                <a:schemeClr val="tx1"/>
              </a:solidFill>
            </a:ln>
          </p:spPr>
          <p:txBody>
            <a:bodyPr wrap="square" rtlCol="0">
              <a:spAutoFit/>
            </a:bodyPr>
            <a:lstStyle/>
            <a:p>
              <a:pPr algn="ctr"/>
              <a:r>
                <a:rPr lang="en-US" sz="2000" b="1" dirty="0"/>
                <a:t>USB 3.0 interface</a:t>
              </a:r>
            </a:p>
          </p:txBody>
        </p:sp>
      </p:grpSp>
      <mc:AlternateContent xmlns:mc="http://schemas.openxmlformats.org/markup-compatibility/2006" xmlns:a14="http://schemas.microsoft.com/office/drawing/2010/main">
        <mc:Choice Requires="a14">
          <p:sp>
            <p:nvSpPr>
              <p:cNvPr id="26" name="Content Placeholder 1">
                <a:extLst>
                  <a:ext uri="{FF2B5EF4-FFF2-40B4-BE49-F238E27FC236}">
                    <a16:creationId xmlns:a16="http://schemas.microsoft.com/office/drawing/2014/main" id="{C0211D4C-481E-254D-8A57-3DD2D1736D6B}"/>
                  </a:ext>
                </a:extLst>
              </p:cNvPr>
              <p:cNvSpPr>
                <a:spLocks noGrp="1"/>
              </p:cNvSpPr>
              <p:nvPr>
                <p:ph idx="1"/>
              </p:nvPr>
            </p:nvSpPr>
            <p:spPr>
              <a:xfrm>
                <a:off x="62386" y="1975960"/>
                <a:ext cx="4861116" cy="4577239"/>
              </a:xfrm>
            </p:spPr>
            <p:txBody>
              <a:bodyPr/>
              <a:lstStyle/>
              <a:p>
                <a:r>
                  <a:rPr lang="en-US" dirty="0"/>
                  <a:t>Instant computation</a:t>
                </a:r>
              </a:p>
              <a:p>
                <a:r>
                  <a:rPr lang="en-US" dirty="0"/>
                  <a:t>Co-located attacker</a:t>
                </a:r>
              </a:p>
              <a:p>
                <a14:m>
                  <m:oMath xmlns:m="http://schemas.openxmlformats.org/officeDocument/2006/math">
                    <m:r>
                      <a:rPr lang="en-US" i="1" dirty="0">
                        <a:latin typeface="Cambria Math" panose="02040503050406030204" pitchFamily="18" charset="0"/>
                      </a:rPr>
                      <m:t>𝑅𝑇𝑇</m:t>
                    </m:r>
                    <m:r>
                      <a:rPr lang="en-US" i="1" dirty="0">
                        <a:latin typeface="Cambria Math" panose="02040503050406030204" pitchFamily="18" charset="0"/>
                      </a:rPr>
                      <m:t> =158 </m:t>
                    </m:r>
                    <m:r>
                      <a:rPr lang="en-US" i="1" dirty="0">
                        <a:latin typeface="Cambria Math" panose="02040503050406030204" pitchFamily="18" charset="0"/>
                      </a:rPr>
                      <m:t>𝜇</m:t>
                    </m:r>
                    <m:r>
                      <a:rPr lang="en-US" i="1" dirty="0">
                        <a:latin typeface="Cambria Math" panose="02040503050406030204" pitchFamily="18" charset="0"/>
                      </a:rPr>
                      <m:t>𝑠</m:t>
                    </m:r>
                  </m:oMath>
                </a14:m>
                <a:endParaRPr lang="en-US" dirty="0"/>
              </a:p>
              <a:p>
                <a:endParaRPr lang="en-US" dirty="0"/>
              </a:p>
              <a:p>
                <a:endParaRPr lang="en-US" dirty="0"/>
              </a:p>
              <a:p>
                <a:r>
                  <a:rPr lang="en-US" dirty="0"/>
                  <a:t>ProximiKey based on </a:t>
                </a:r>
                <a:r>
                  <a:rPr lang="en-US" b="1" dirty="0"/>
                  <a:t>Cypress EZ-USB FX3</a:t>
                </a:r>
              </a:p>
              <a:p>
                <a:endParaRPr lang="en-US" b="1" dirty="0"/>
              </a:p>
              <a:p>
                <a:pPr marL="361950" lvl="1" indent="0">
                  <a:buNone/>
                </a:pPr>
                <a:endParaRPr lang="en-US" b="1" dirty="0"/>
              </a:p>
              <a:p>
                <a:pPr marL="0" indent="0">
                  <a:buNone/>
                </a:pPr>
                <a:endParaRPr lang="en-US" dirty="0"/>
              </a:p>
            </p:txBody>
          </p:sp>
        </mc:Choice>
        <mc:Fallback xmlns="">
          <p:sp>
            <p:nvSpPr>
              <p:cNvPr id="26" name="Content Placeholder 1">
                <a:extLst>
                  <a:ext uri="{FF2B5EF4-FFF2-40B4-BE49-F238E27FC236}">
                    <a16:creationId xmlns:a16="http://schemas.microsoft.com/office/drawing/2014/main" id="{C0211D4C-481E-254D-8A57-3DD2D1736D6B}"/>
                  </a:ext>
                </a:extLst>
              </p:cNvPr>
              <p:cNvSpPr>
                <a:spLocks noGrp="1" noRot="1" noChangeAspect="1" noMove="1" noResize="1" noEditPoints="1" noAdjustHandles="1" noChangeArrowheads="1" noChangeShapeType="1" noTextEdit="1"/>
              </p:cNvSpPr>
              <p:nvPr>
                <p:ph idx="1"/>
              </p:nvPr>
            </p:nvSpPr>
            <p:spPr>
              <a:xfrm>
                <a:off x="62386" y="1975960"/>
                <a:ext cx="4861116" cy="4577239"/>
              </a:xfrm>
              <a:blipFill>
                <a:blip r:embed="rId5"/>
                <a:stretch>
                  <a:fillRect l="-627" t="-1864" r="-1629"/>
                </a:stretch>
              </a:blipFill>
            </p:spPr>
            <p:txBody>
              <a:bodyPr/>
              <a:lstStyle/>
              <a:p>
                <a:r>
                  <a:rPr lang="en-US">
                    <a:noFill/>
                  </a:rPr>
                  <a:t> </a:t>
                </a:r>
              </a:p>
            </p:txBody>
          </p:sp>
        </mc:Fallback>
      </mc:AlternateContent>
    </p:spTree>
    <p:custDataLst>
      <p:tags r:id="rId1"/>
    </p:custDataLst>
    <p:extLst>
      <p:ext uri="{BB962C8B-B14F-4D97-AF65-F5344CB8AC3E}">
        <p14:creationId xmlns:p14="http://schemas.microsoft.com/office/powerpoint/2010/main" val="26033288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6">
                                            <p:txEl>
                                              <p:pRg st="0" end="0"/>
                                            </p:txEl>
                                          </p:spTgt>
                                        </p:tgtEl>
                                        <p:attrNameLst>
                                          <p:attrName>style.visibility</p:attrName>
                                        </p:attrNameLst>
                                      </p:cBhvr>
                                      <p:to>
                                        <p:strVal val="visible"/>
                                      </p:to>
                                    </p:set>
                                    <p:animEffect transition="in" filter="fade">
                                      <p:cBhvr>
                                        <p:cTn id="12" dur="500"/>
                                        <p:tgtEl>
                                          <p:spTgt spid="26">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6">
                                            <p:txEl>
                                              <p:pRg st="1" end="1"/>
                                            </p:txEl>
                                          </p:spTgt>
                                        </p:tgtEl>
                                        <p:attrNameLst>
                                          <p:attrName>style.visibility</p:attrName>
                                        </p:attrNameLst>
                                      </p:cBhvr>
                                      <p:to>
                                        <p:strVal val="visible"/>
                                      </p:to>
                                    </p:set>
                                    <p:animEffect transition="in" filter="fade">
                                      <p:cBhvr>
                                        <p:cTn id="17" dur="500"/>
                                        <p:tgtEl>
                                          <p:spTgt spid="26">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6">
                                            <p:txEl>
                                              <p:pRg st="2" end="2"/>
                                            </p:txEl>
                                          </p:spTgt>
                                        </p:tgtEl>
                                        <p:attrNameLst>
                                          <p:attrName>style.visibility</p:attrName>
                                        </p:attrNameLst>
                                      </p:cBhvr>
                                      <p:to>
                                        <p:strVal val="visible"/>
                                      </p:to>
                                    </p:set>
                                    <p:animEffect transition="in" filter="fade">
                                      <p:cBhvr>
                                        <p:cTn id="22" dur="500"/>
                                        <p:tgtEl>
                                          <p:spTgt spid="26">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6">
                                            <p:txEl>
                                              <p:pRg st="5" end="5"/>
                                            </p:txEl>
                                          </p:spTgt>
                                        </p:tgtEl>
                                        <p:attrNameLst>
                                          <p:attrName>style.visibility</p:attrName>
                                        </p:attrNameLst>
                                      </p:cBhvr>
                                      <p:to>
                                        <p:strVal val="visible"/>
                                      </p:to>
                                    </p:set>
                                    <p:animEffect transition="in" filter="fade">
                                      <p:cBhvr>
                                        <p:cTn id="27" dur="500"/>
                                        <p:tgtEl>
                                          <p:spTgt spid="2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build="p"/>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7581638E-FFCB-F343-8389-A684698A4101}"/>
              </a:ext>
            </a:extLst>
          </p:cNvPr>
          <p:cNvSpPr>
            <a:spLocks noGrp="1"/>
          </p:cNvSpPr>
          <p:nvPr>
            <p:ph type="dt" sz="half" idx="10"/>
          </p:nvPr>
        </p:nvSpPr>
        <p:spPr/>
        <p:txBody>
          <a:bodyPr/>
          <a:lstStyle/>
          <a:p>
            <a:fld id="{B90CB3C7-7B58-40C3-866D-471A3D865D4F}" type="datetime1">
              <a:rPr lang="en-US" smtClean="0"/>
              <a:t>6/8/2021</a:t>
            </a:fld>
            <a:endParaRPr lang="en-GB" dirty="0"/>
          </a:p>
        </p:txBody>
      </p:sp>
      <p:sp>
        <p:nvSpPr>
          <p:cNvPr id="4" name="Footer Placeholder 3">
            <a:extLst>
              <a:ext uri="{FF2B5EF4-FFF2-40B4-BE49-F238E27FC236}">
                <a16:creationId xmlns:a16="http://schemas.microsoft.com/office/drawing/2014/main" id="{ECA75593-28A1-EB4B-B8B9-076C0A847EA6}"/>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5E339D1A-B1FB-6648-88E8-04758C49469B}"/>
              </a:ext>
            </a:extLst>
          </p:cNvPr>
          <p:cNvSpPr>
            <a:spLocks noGrp="1"/>
          </p:cNvSpPr>
          <p:nvPr>
            <p:ph type="sldNum" sz="quarter" idx="12"/>
          </p:nvPr>
        </p:nvSpPr>
        <p:spPr/>
        <p:txBody>
          <a:bodyPr/>
          <a:lstStyle/>
          <a:p>
            <a:fld id="{6C6AE60A-B69C-4790-82F7-3882EDF23186}" type="slidenum">
              <a:rPr lang="en-GB" smtClean="0"/>
              <a:t>69</a:t>
            </a:fld>
            <a:endParaRPr lang="en-GB" dirty="0"/>
          </a:p>
        </p:txBody>
      </p:sp>
      <p:sp>
        <p:nvSpPr>
          <p:cNvPr id="6" name="Title 5">
            <a:extLst>
              <a:ext uri="{FF2B5EF4-FFF2-40B4-BE49-F238E27FC236}">
                <a16:creationId xmlns:a16="http://schemas.microsoft.com/office/drawing/2014/main" id="{EDD9E378-AF4E-754C-93B5-F5F5A2B2448E}"/>
              </a:ext>
            </a:extLst>
          </p:cNvPr>
          <p:cNvSpPr>
            <a:spLocks noGrp="1"/>
          </p:cNvSpPr>
          <p:nvPr>
            <p:ph type="title"/>
          </p:nvPr>
        </p:nvSpPr>
        <p:spPr/>
        <p:txBody>
          <a:bodyPr/>
          <a:lstStyle/>
          <a:p>
            <a:r>
              <a:rPr lang="en-US" dirty="0"/>
              <a:t>Main Experimental Result</a:t>
            </a:r>
          </a:p>
        </p:txBody>
      </p:sp>
      <mc:AlternateContent xmlns:mc="http://schemas.openxmlformats.org/markup-compatibility/2006" xmlns:a14="http://schemas.microsoft.com/office/drawing/2010/main">
        <mc:Choice Requires="a14">
          <p:sp>
            <p:nvSpPr>
              <p:cNvPr id="7" name="Content Placeholder 1">
                <a:extLst>
                  <a:ext uri="{FF2B5EF4-FFF2-40B4-BE49-F238E27FC236}">
                    <a16:creationId xmlns:a16="http://schemas.microsoft.com/office/drawing/2014/main" id="{4B24DED5-2207-A741-B441-C9E65E627A44}"/>
                  </a:ext>
                </a:extLst>
              </p:cNvPr>
              <p:cNvSpPr>
                <a:spLocks noGrp="1"/>
              </p:cNvSpPr>
              <p:nvPr>
                <p:ph idx="1"/>
              </p:nvPr>
            </p:nvSpPr>
            <p:spPr>
              <a:xfrm>
                <a:off x="338886" y="4648200"/>
                <a:ext cx="11537950" cy="2309127"/>
              </a:xfrm>
            </p:spPr>
            <p:txBody>
              <a:bodyPr/>
              <a:lstStyle/>
              <a:p>
                <a:r>
                  <a:rPr lang="en-US" dirty="0"/>
                  <a:t>Local USB: Spans: </a:t>
                </a:r>
                <a14:m>
                  <m:oMath xmlns:m="http://schemas.openxmlformats.org/officeDocument/2006/math">
                    <m:r>
                      <a:rPr lang="en-US" i="1" dirty="0">
                        <a:latin typeface="Cambria Math" panose="02040503050406030204" pitchFamily="18" charset="0"/>
                      </a:rPr>
                      <m:t>1</m:t>
                    </m:r>
                    <m:r>
                      <a:rPr lang="en-US" b="0" i="1" dirty="0" smtClean="0">
                        <a:latin typeface="Cambria Math" panose="02040503050406030204" pitchFamily="18" charset="0"/>
                      </a:rPr>
                      <m:t>45</m:t>
                    </m:r>
                    <m:r>
                      <a:rPr lang="en-US" i="1" dirty="0" smtClean="0">
                        <a:latin typeface="Cambria Math" panose="02040503050406030204" pitchFamily="18" charset="0"/>
                      </a:rPr>
                      <m:t>−</m:t>
                    </m:r>
                    <m:r>
                      <a:rPr lang="en-US" b="0" i="1" dirty="0" smtClean="0">
                        <a:latin typeface="Cambria Math" panose="02040503050406030204" pitchFamily="18" charset="0"/>
                      </a:rPr>
                      <m:t>250</m:t>
                    </m:r>
                    <m:r>
                      <a:rPr lang="en-US" b="0" i="1" dirty="0" smtClean="0">
                        <a:latin typeface="Cambria Math" panose="02040503050406030204" pitchFamily="18" charset="0"/>
                      </a:rPr>
                      <m:t>𝜇</m:t>
                    </m:r>
                    <m:r>
                      <a:rPr lang="en-US" b="0" i="1" dirty="0" smtClean="0">
                        <a:latin typeface="Cambria Math" panose="02040503050406030204" pitchFamily="18" charset="0"/>
                      </a:rPr>
                      <m:t>𝑠</m:t>
                    </m:r>
                  </m:oMath>
                </a14:m>
                <a:r>
                  <a:rPr lang="en-US" dirty="0"/>
                  <a:t>, average: </a:t>
                </a:r>
                <a14:m>
                  <m:oMath xmlns:m="http://schemas.openxmlformats.org/officeDocument/2006/math">
                    <m:r>
                      <a:rPr lang="en-US" b="0" i="1" dirty="0" smtClean="0">
                        <a:latin typeface="Cambria Math" panose="02040503050406030204" pitchFamily="18" charset="0"/>
                      </a:rPr>
                      <m:t>185</m:t>
                    </m:r>
                    <m:r>
                      <a:rPr lang="en-US" b="0" i="1" dirty="0" smtClean="0">
                        <a:latin typeface="Cambria Math" panose="02040503050406030204" pitchFamily="18" charset="0"/>
                      </a:rPr>
                      <m:t>𝜇</m:t>
                    </m:r>
                    <m:r>
                      <a:rPr lang="en-US" b="0" i="1" dirty="0" smtClean="0">
                        <a:latin typeface="Cambria Math" panose="02040503050406030204" pitchFamily="18" charset="0"/>
                      </a:rPr>
                      <m:t>𝑠</m:t>
                    </m:r>
                  </m:oMath>
                </a14:m>
                <a:endParaRPr lang="en-US" b="0" dirty="0"/>
              </a:p>
              <a:p>
                <a:r>
                  <a:rPr lang="en-US" dirty="0"/>
                  <a:t>Ethernet: Spans: </a:t>
                </a:r>
                <a14:m>
                  <m:oMath xmlns:m="http://schemas.openxmlformats.org/officeDocument/2006/math">
                    <m:r>
                      <a:rPr lang="en-US" i="1">
                        <a:latin typeface="Cambria Math" panose="02040503050406030204" pitchFamily="18" charset="0"/>
                      </a:rPr>
                      <m:t>2</m:t>
                    </m:r>
                    <m:r>
                      <a:rPr lang="en-US" b="0" i="1" smtClean="0">
                        <a:latin typeface="Cambria Math" panose="02040503050406030204" pitchFamily="18" charset="0"/>
                      </a:rPr>
                      <m:t>00−750</m:t>
                    </m:r>
                    <m:r>
                      <a:rPr lang="en-US" b="0" i="1" smtClean="0">
                        <a:latin typeface="Cambria Math" panose="02040503050406030204" pitchFamily="18" charset="0"/>
                      </a:rPr>
                      <m:t>𝜇</m:t>
                    </m:r>
                    <m:r>
                      <a:rPr lang="en-US" b="0" i="1" smtClean="0">
                        <a:latin typeface="Cambria Math" panose="02040503050406030204" pitchFamily="18" charset="0"/>
                      </a:rPr>
                      <m:t>𝑠</m:t>
                    </m:r>
                  </m:oMath>
                </a14:m>
                <a:r>
                  <a:rPr lang="en-US" dirty="0"/>
                  <a:t>, average: </a:t>
                </a:r>
                <a14:m>
                  <m:oMath xmlns:m="http://schemas.openxmlformats.org/officeDocument/2006/math">
                    <m:r>
                      <a:rPr lang="en-US" b="0" i="1" smtClean="0">
                        <a:latin typeface="Cambria Math" panose="02040503050406030204" pitchFamily="18" charset="0"/>
                      </a:rPr>
                      <m:t>264</m:t>
                    </m:r>
                    <m:r>
                      <a:rPr lang="en-US" b="0" i="1" smtClean="0">
                        <a:latin typeface="Cambria Math" panose="02040503050406030204" pitchFamily="18" charset="0"/>
                      </a:rPr>
                      <m:t>𝜇</m:t>
                    </m:r>
                    <m:r>
                      <a:rPr lang="en-US" b="0" i="1" smtClean="0">
                        <a:latin typeface="Cambria Math" panose="02040503050406030204" pitchFamily="18" charset="0"/>
                      </a:rPr>
                      <m:t>𝑠</m:t>
                    </m:r>
                  </m:oMath>
                </a14:m>
                <a:endParaRPr lang="en-US" dirty="0"/>
              </a:p>
              <a:p>
                <a:r>
                  <a:rPr lang="en-US" dirty="0"/>
                  <a:t>Samples (</a:t>
                </a:r>
                <a14:m>
                  <m:oMath xmlns:m="http://schemas.openxmlformats.org/officeDocument/2006/math">
                    <m:r>
                      <a:rPr lang="en-US" i="1" dirty="0">
                        <a:latin typeface="Cambria Math" panose="02040503050406030204" pitchFamily="18" charset="0"/>
                      </a:rPr>
                      <m:t>27.8</m:t>
                    </m:r>
                    <m:r>
                      <a:rPr lang="en-US" i="1" dirty="0">
                        <a:latin typeface="Cambria Math" panose="02040503050406030204" pitchFamily="18" charset="0"/>
                      </a:rPr>
                      <m:t>𝑀</m:t>
                    </m:r>
                  </m:oMath>
                </a14:m>
                <a:r>
                  <a:rPr lang="en-US" dirty="0"/>
                  <a:t> normal traces and </a:t>
                </a:r>
                <a14:m>
                  <m:oMath xmlns:m="http://schemas.openxmlformats.org/officeDocument/2006/math">
                    <m:r>
                      <a:rPr lang="en-US" i="1" dirty="0">
                        <a:latin typeface="Cambria Math" panose="02040503050406030204" pitchFamily="18" charset="0"/>
                      </a:rPr>
                      <m:t>15</m:t>
                    </m:r>
                    <m:r>
                      <a:rPr lang="en-US" i="1" dirty="0">
                        <a:latin typeface="Cambria Math" panose="02040503050406030204" pitchFamily="18" charset="0"/>
                      </a:rPr>
                      <m:t>𝑀</m:t>
                    </m:r>
                  </m:oMath>
                </a14:m>
                <a:r>
                  <a:rPr lang="en-US" dirty="0"/>
                  <a:t> simulated attack traces)</a:t>
                </a:r>
              </a:p>
              <a:p>
                <a:r>
                  <a:rPr lang="en-US" dirty="0"/>
                  <a:t>Multiple rounds</a:t>
                </a:r>
              </a:p>
              <a:p>
                <a:endParaRPr lang="en-US" dirty="0"/>
              </a:p>
            </p:txBody>
          </p:sp>
        </mc:Choice>
        <mc:Fallback xmlns="">
          <p:sp>
            <p:nvSpPr>
              <p:cNvPr id="7" name="Content Placeholder 1">
                <a:extLst>
                  <a:ext uri="{FF2B5EF4-FFF2-40B4-BE49-F238E27FC236}">
                    <a16:creationId xmlns:a16="http://schemas.microsoft.com/office/drawing/2014/main" id="{4B24DED5-2207-A741-B441-C9E65E627A44}"/>
                  </a:ext>
                </a:extLst>
              </p:cNvPr>
              <p:cNvSpPr>
                <a:spLocks noGrp="1" noRot="1" noChangeAspect="1" noMove="1" noResize="1" noEditPoints="1" noAdjustHandles="1" noChangeArrowheads="1" noChangeShapeType="1" noTextEdit="1"/>
              </p:cNvSpPr>
              <p:nvPr>
                <p:ph idx="1"/>
              </p:nvPr>
            </p:nvSpPr>
            <p:spPr>
              <a:xfrm>
                <a:off x="338886" y="4648200"/>
                <a:ext cx="11537950" cy="2309127"/>
              </a:xfrm>
              <a:blipFill>
                <a:blip r:embed="rId5"/>
                <a:stretch>
                  <a:fillRect l="-317" t="-3968"/>
                </a:stretch>
              </a:blipFill>
            </p:spPr>
            <p:txBody>
              <a:bodyPr/>
              <a:lstStyle/>
              <a:p>
                <a:r>
                  <a:rPr lang="en-US">
                    <a:noFill/>
                  </a:rPr>
                  <a:t> </a:t>
                </a:r>
              </a:p>
            </p:txBody>
          </p:sp>
        </mc:Fallback>
      </mc:AlternateContent>
      <p:pic>
        <p:nvPicPr>
          <p:cNvPr id="8" name="Picture 7"/>
          <p:cNvPicPr>
            <a:picLocks noChangeAspect="1"/>
          </p:cNvPicPr>
          <p:nvPr/>
        </p:nvPicPr>
        <p:blipFill>
          <a:blip r:embed="rId6"/>
          <a:stretch>
            <a:fillRect/>
          </a:stretch>
        </p:blipFill>
        <p:spPr>
          <a:xfrm>
            <a:off x="1750219" y="1542408"/>
            <a:ext cx="8341784" cy="2622330"/>
          </a:xfrm>
          <a:prstGeom prst="rect">
            <a:avLst/>
          </a:prstGeom>
        </p:spPr>
      </p:pic>
    </p:spTree>
    <p:custDataLst>
      <p:tags r:id="rId1"/>
    </p:custDataLst>
    <p:extLst>
      <p:ext uri="{BB962C8B-B14F-4D97-AF65-F5344CB8AC3E}">
        <p14:creationId xmlns:p14="http://schemas.microsoft.com/office/powerpoint/2010/main" val="194040824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fade">
                                      <p:cBhvr>
                                        <p:cTn id="12" dur="5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fade">
                                      <p:cBhvr>
                                        <p:cTn id="17" dur="500"/>
                                        <p:tgtEl>
                                          <p:spTgt spid="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xEl>
                                              <p:pRg st="3" end="3"/>
                                            </p:txEl>
                                          </p:spTgt>
                                        </p:tgtEl>
                                        <p:attrNameLst>
                                          <p:attrName>style.visibility</p:attrName>
                                        </p:attrNameLst>
                                      </p:cBhvr>
                                      <p:to>
                                        <p:strVal val="visible"/>
                                      </p:to>
                                    </p:set>
                                    <p:animEffect transition="in" filter="fade">
                                      <p:cBhvr>
                                        <p:cTn id="22" dur="500"/>
                                        <p:tgtEl>
                                          <p:spTgt spid="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58FC8D0-788F-4BA6-8C83-6D23AAA8B6BF}"/>
              </a:ext>
            </a:extLst>
          </p:cNvPr>
          <p:cNvSpPr>
            <a:spLocks noGrp="1"/>
          </p:cNvSpPr>
          <p:nvPr>
            <p:ph type="dt" sz="half" idx="10"/>
          </p:nvPr>
        </p:nvSpPr>
        <p:spPr/>
        <p:txBody>
          <a:bodyPr/>
          <a:lstStyle/>
          <a:p>
            <a:fld id="{538DE549-985F-4EBE-9F98-7DFBBEF7105C}" type="datetime1">
              <a:rPr lang="en-US" smtClean="0"/>
              <a:t>6/8/2021</a:t>
            </a:fld>
            <a:endParaRPr lang="en-GB" dirty="0"/>
          </a:p>
        </p:txBody>
      </p:sp>
      <p:sp>
        <p:nvSpPr>
          <p:cNvPr id="4" name="Footer Placeholder 3">
            <a:extLst>
              <a:ext uri="{FF2B5EF4-FFF2-40B4-BE49-F238E27FC236}">
                <a16:creationId xmlns:a16="http://schemas.microsoft.com/office/drawing/2014/main" id="{88F4C94C-203E-4A3C-B842-D140D45AFFB5}"/>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336753-14EB-4B8E-B6D7-9760831F28E1}"/>
              </a:ext>
            </a:extLst>
          </p:cNvPr>
          <p:cNvSpPr>
            <a:spLocks noGrp="1"/>
          </p:cNvSpPr>
          <p:nvPr>
            <p:ph type="sldNum" sz="quarter" idx="12"/>
          </p:nvPr>
        </p:nvSpPr>
        <p:spPr/>
        <p:txBody>
          <a:bodyPr/>
          <a:lstStyle/>
          <a:p>
            <a:fld id="{6C6AE60A-B69C-4790-82F7-3882EDF23186}" type="slidenum">
              <a:rPr lang="en-GB" smtClean="0"/>
              <a:t>7</a:t>
            </a:fld>
            <a:endParaRPr lang="en-GB" dirty="0"/>
          </a:p>
        </p:txBody>
      </p:sp>
      <p:sp>
        <p:nvSpPr>
          <p:cNvPr id="6" name="Title 5">
            <a:extLst>
              <a:ext uri="{FF2B5EF4-FFF2-40B4-BE49-F238E27FC236}">
                <a16:creationId xmlns:a16="http://schemas.microsoft.com/office/drawing/2014/main" id="{BABE23F5-0A81-4A90-8272-74C941F72D01}"/>
              </a:ext>
            </a:extLst>
          </p:cNvPr>
          <p:cNvSpPr>
            <a:spLocks noGrp="1"/>
          </p:cNvSpPr>
          <p:nvPr>
            <p:ph type="title"/>
          </p:nvPr>
        </p:nvSpPr>
        <p:spPr/>
        <p:txBody>
          <a:bodyPr/>
          <a:lstStyle/>
          <a:p>
            <a:r>
              <a:rPr lang="en-US"/>
              <a:t>Attacks</a:t>
            </a:r>
            <a:endParaRPr lang="en-US" dirty="0"/>
          </a:p>
        </p:txBody>
      </p:sp>
      <p:pic>
        <p:nvPicPr>
          <p:cNvPr id="8" name="Picture 7" descr="Screen Clipping">
            <a:extLst>
              <a:ext uri="{FF2B5EF4-FFF2-40B4-BE49-F238E27FC236}">
                <a16:creationId xmlns:a16="http://schemas.microsoft.com/office/drawing/2014/main" id="{6C69056F-CF3C-4761-86E8-09BFF021425D}"/>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tretch>
            <a:fillRect/>
          </a:stretch>
        </p:blipFill>
        <p:spPr>
          <a:xfrm>
            <a:off x="2207419" y="1260127"/>
            <a:ext cx="3345146" cy="5031776"/>
          </a:xfrm>
          <a:prstGeom prst="rect">
            <a:avLst/>
          </a:prstGeom>
        </p:spPr>
      </p:pic>
      <p:pic>
        <p:nvPicPr>
          <p:cNvPr id="7" name="Picture 6" descr="Screen Clipping">
            <a:extLst>
              <a:ext uri="{FF2B5EF4-FFF2-40B4-BE49-F238E27FC236}">
                <a16:creationId xmlns:a16="http://schemas.microsoft.com/office/drawing/2014/main" id="{B02431BE-4AA4-4CB2-B667-034C2FE2249F}"/>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10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2491035" y="2557333"/>
            <a:ext cx="4590342" cy="1462463"/>
          </a:xfrm>
          <a:prstGeom prst="rect">
            <a:avLst/>
          </a:prstGeom>
        </p:spPr>
      </p:pic>
      <p:pic>
        <p:nvPicPr>
          <p:cNvPr id="9" name="Picture 8" descr="Screen Clipping">
            <a:extLst>
              <a:ext uri="{FF2B5EF4-FFF2-40B4-BE49-F238E27FC236}">
                <a16:creationId xmlns:a16="http://schemas.microsoft.com/office/drawing/2014/main" id="{2E7B7397-4F06-4AC0-8D8B-35E99D476EB5}"/>
              </a:ext>
            </a:extLst>
          </p:cNvPr>
          <p:cNvPicPr>
            <a:picLocks noChangeAspect="1"/>
          </p:cNvPicPr>
          <p:nvPr/>
        </p:nvPicPr>
        <p:blipFill>
          <a:blip r:embed="rId7">
            <a:extLst>
              <a:ext uri="{BEBA8EAE-BF5A-486C-A8C5-ECC9F3942E4B}">
                <a14:imgProps xmlns:a14="http://schemas.microsoft.com/office/drawing/2010/main">
                  <a14:imgLayer r:embed="rId8">
                    <a14:imgEffect>
                      <a14:sharpenSoften amount="4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3198019" y="2873258"/>
            <a:ext cx="3941650" cy="1506883"/>
          </a:xfrm>
          <a:prstGeom prst="rect">
            <a:avLst/>
          </a:prstGeom>
        </p:spPr>
      </p:pic>
      <p:sp>
        <p:nvSpPr>
          <p:cNvPr id="10" name="TextBox 9">
            <a:extLst>
              <a:ext uri="{FF2B5EF4-FFF2-40B4-BE49-F238E27FC236}">
                <a16:creationId xmlns:a16="http://schemas.microsoft.com/office/drawing/2014/main" id="{8956AAFD-86D1-401A-9CF1-2240B60DD6C5}"/>
              </a:ext>
            </a:extLst>
          </p:cNvPr>
          <p:cNvSpPr txBox="1"/>
          <p:nvPr/>
        </p:nvSpPr>
        <p:spPr>
          <a:xfrm>
            <a:off x="9806271" y="6037231"/>
            <a:ext cx="2220480" cy="200055"/>
          </a:xfrm>
          <a:prstGeom prst="rect">
            <a:avLst/>
          </a:prstGeom>
          <a:noFill/>
        </p:spPr>
        <p:txBody>
          <a:bodyPr wrap="none" rtlCol="0">
            <a:spAutoFit/>
          </a:bodyPr>
          <a:lstStyle/>
          <a:p>
            <a:r>
              <a:rPr lang="en-US" sz="700" dirty="0"/>
              <a:t>Images are from wired, </a:t>
            </a:r>
            <a:r>
              <a:rPr lang="en-US" sz="700" dirty="0" err="1"/>
              <a:t>csmonitor</a:t>
            </a:r>
            <a:r>
              <a:rPr lang="en-US" sz="700" dirty="0"/>
              <a:t>, </a:t>
            </a:r>
            <a:r>
              <a:rPr lang="en-US" sz="700" dirty="0" err="1"/>
              <a:t>heimdalsecurity</a:t>
            </a:r>
            <a:r>
              <a:rPr lang="en-US" sz="700" dirty="0"/>
              <a:t> </a:t>
            </a:r>
          </a:p>
        </p:txBody>
      </p:sp>
    </p:spTree>
    <p:extLst>
      <p:ext uri="{BB962C8B-B14F-4D97-AF65-F5344CB8AC3E}">
        <p14:creationId xmlns:p14="http://schemas.microsoft.com/office/powerpoint/2010/main" val="245692214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10E76ABD-02A5-42A8-A08D-D240B1DEACB3}" type="datetime1">
              <a:rPr lang="en-US" smtClean="0"/>
              <a:t>6/8/2021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70</a:t>
            </a:fld>
            <a:endParaRPr lang="en-GB" dirty="0"/>
          </a:p>
        </p:txBody>
      </p:sp>
      <p:sp>
        <p:nvSpPr>
          <p:cNvPr id="6" name="Title 5"/>
          <p:cNvSpPr>
            <a:spLocks noGrp="1"/>
          </p:cNvSpPr>
          <p:nvPr>
            <p:ph type="title"/>
          </p:nvPr>
        </p:nvSpPr>
        <p:spPr/>
        <p:txBody>
          <a:bodyPr/>
          <a:lstStyle/>
          <a:p>
            <a:r>
              <a:rPr lang="en-US" dirty="0"/>
              <a:t>Proximity Verification Result</a:t>
            </a:r>
          </a:p>
        </p:txBody>
      </p:sp>
      <mc:AlternateContent xmlns:mc="http://schemas.openxmlformats.org/markup-compatibility/2006" xmlns:a14="http://schemas.microsoft.com/office/drawing/2010/main">
        <mc:Choice Requires="a14">
          <p:sp>
            <p:nvSpPr>
              <p:cNvPr id="8" name="Rectangle 7"/>
              <p:cNvSpPr/>
              <p:nvPr/>
            </p:nvSpPr>
            <p:spPr>
              <a:xfrm>
                <a:off x="323850" y="5577577"/>
                <a:ext cx="5923160" cy="861070"/>
              </a:xfrm>
              <a:prstGeom prst="rect">
                <a:avLst/>
              </a:prstGeom>
            </p:spPr>
            <p:txBody>
              <a:bodyPr wrap="none">
                <a:spAutoFit/>
              </a:bodyPr>
              <a:lstStyle/>
              <a:p>
                <a:r>
                  <a:rPr lang="en-US" sz="2400" dirty="0"/>
                  <a:t>Robust: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𝑃</m:t>
                        </m:r>
                      </m:e>
                      <m:sub>
                        <m:r>
                          <a:rPr lang="en-US" sz="2400" b="0" i="1" smtClean="0">
                            <a:latin typeface="Cambria Math" panose="02040503050406030204" pitchFamily="18" charset="0"/>
                          </a:rPr>
                          <m:t>𝑙𝑒𝑔𝑖𝑡</m:t>
                        </m:r>
                      </m:sub>
                    </m:sSub>
                    <m:r>
                      <a:rPr lang="en-US" sz="2400" b="0" i="1" smtClean="0">
                        <a:latin typeface="Cambria Math" panose="02040503050406030204" pitchFamily="18" charset="0"/>
                      </a:rPr>
                      <m:t>=0.999999977</m:t>
                    </m:r>
                  </m:oMath>
                </a14:m>
                <a:endParaRPr lang="en-US" sz="2400" b="0" i="1" dirty="0">
                  <a:latin typeface="Cambria Math" panose="02040503050406030204" pitchFamily="18" charset="0"/>
                </a:endParaRPr>
              </a:p>
              <a:p>
                <a:r>
                  <a:rPr lang="en-US" sz="2400" dirty="0"/>
                  <a:t>Secure: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𝑃</m:t>
                        </m:r>
                      </m:e>
                      <m:sub>
                        <m:r>
                          <a:rPr lang="en-US" sz="2400" b="0" i="1" smtClean="0">
                            <a:latin typeface="Cambria Math" panose="02040503050406030204" pitchFamily="18" charset="0"/>
                          </a:rPr>
                          <m:t>𝑎𝑑𝑣</m:t>
                        </m:r>
                      </m:sub>
                    </m:sSub>
                    <m:r>
                      <a:rPr lang="en-US" sz="2400" b="0" i="1" smtClean="0">
                        <a:latin typeface="Cambria Math" panose="02040503050406030204" pitchFamily="18" charset="0"/>
                      </a:rPr>
                      <m:t>=3.55×</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10</m:t>
                        </m:r>
                      </m:e>
                      <m:sup>
                        <m:r>
                          <a:rPr lang="en-US" sz="2400" b="0" i="1" smtClean="0">
                            <a:latin typeface="Cambria Math" panose="02040503050406030204" pitchFamily="18" charset="0"/>
                          </a:rPr>
                          <m:t>−34</m:t>
                        </m:r>
                      </m:sup>
                    </m:sSup>
                  </m:oMath>
                </a14:m>
                <a:r>
                  <a:rPr lang="en-US" sz="2400" dirty="0"/>
                  <a:t> for 50 rounds</a:t>
                </a:r>
              </a:p>
            </p:txBody>
          </p:sp>
        </mc:Choice>
        <mc:Fallback xmlns="">
          <p:sp>
            <p:nvSpPr>
              <p:cNvPr id="8" name="Rectangle 7"/>
              <p:cNvSpPr>
                <a:spLocks noRot="1" noChangeAspect="1" noMove="1" noResize="1" noEditPoints="1" noAdjustHandles="1" noChangeArrowheads="1" noChangeShapeType="1" noTextEdit="1"/>
              </p:cNvSpPr>
              <p:nvPr/>
            </p:nvSpPr>
            <p:spPr>
              <a:xfrm>
                <a:off x="323850" y="5577577"/>
                <a:ext cx="5923160" cy="861070"/>
              </a:xfrm>
              <a:prstGeom prst="rect">
                <a:avLst/>
              </a:prstGeom>
              <a:blipFill>
                <a:blip r:embed="rId6"/>
                <a:stretch>
                  <a:fillRect l="-1543" t="-5674" r="-720" b="-16312"/>
                </a:stretch>
              </a:blipFill>
            </p:spPr>
            <p:txBody>
              <a:bodyPr/>
              <a:lstStyle/>
              <a:p>
                <a:r>
                  <a:rPr lang="en-US">
                    <a:noFill/>
                  </a:rPr>
                  <a:t> </a:t>
                </a:r>
              </a:p>
            </p:txBody>
          </p:sp>
        </mc:Fallback>
      </mc:AlternateContent>
      <p:pic>
        <p:nvPicPr>
          <p:cNvPr id="9" name="Picture 8"/>
          <p:cNvPicPr>
            <a:picLocks noChangeAspect="1"/>
          </p:cNvPicPr>
          <p:nvPr/>
        </p:nvPicPr>
        <p:blipFill>
          <a:blip r:embed="rId7"/>
          <a:stretch>
            <a:fillRect/>
          </a:stretch>
        </p:blipFill>
        <p:spPr>
          <a:xfrm>
            <a:off x="1055491" y="1828800"/>
            <a:ext cx="9861020" cy="3124200"/>
          </a:xfrm>
          <a:prstGeom prst="rect">
            <a:avLst/>
          </a:prstGeom>
        </p:spPr>
      </p:pic>
    </p:spTree>
    <p:custDataLst>
      <p:tags r:id="rId1"/>
    </p:custDataLst>
    <p:extLst>
      <p:ext uri="{BB962C8B-B14F-4D97-AF65-F5344CB8AC3E}">
        <p14:creationId xmlns:p14="http://schemas.microsoft.com/office/powerpoint/2010/main" val="216725509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E19C4E10-C2F5-404B-AF9D-78314A243FF1}" type="datetime1">
              <a:rPr lang="en-US" smtClean="0"/>
              <a:t>6/8/2021</a:t>
            </a:fld>
            <a:endParaRPr lang="en-GB" dirty="0"/>
          </a:p>
        </p:txBody>
      </p:sp>
      <p:sp>
        <p:nvSpPr>
          <p:cNvPr id="4" name="Fußzeilenplatzhalter 3"/>
          <p:cNvSpPr>
            <a:spLocks noGrp="1"/>
          </p:cNvSpPr>
          <p:nvPr>
            <p:ph type="ftr" sz="quarter" idx="11"/>
          </p:nvPr>
        </p:nvSpPr>
        <p:spPr/>
        <p:txBody>
          <a:bodyPr/>
          <a:lstStyle/>
          <a:p>
            <a:r>
              <a:rPr lang="en-GB"/>
              <a:t>Aritra Dhar</a:t>
            </a:r>
            <a:endParaRPr lang="en-GB" dirty="0"/>
          </a:p>
        </p:txBody>
      </p:sp>
      <p:sp>
        <p:nvSpPr>
          <p:cNvPr id="5" name="Foliennummernplatzhalter 4"/>
          <p:cNvSpPr>
            <a:spLocks noGrp="1"/>
          </p:cNvSpPr>
          <p:nvPr>
            <p:ph type="sldNum" sz="quarter" idx="12"/>
          </p:nvPr>
        </p:nvSpPr>
        <p:spPr/>
        <p:txBody>
          <a:bodyPr/>
          <a:lstStyle/>
          <a:p>
            <a:fld id="{6C6AE60A-B69C-4790-82F7-3882EDF23186}" type="slidenum">
              <a:rPr lang="en-GB" smtClean="0"/>
              <a:pPr/>
              <a:t>71</a:t>
            </a:fld>
            <a:endParaRPr lang="en-GB" dirty="0"/>
          </a:p>
        </p:txBody>
      </p:sp>
      <p:sp>
        <p:nvSpPr>
          <p:cNvPr id="10" name="Titel 9"/>
          <p:cNvSpPr>
            <a:spLocks noGrp="1"/>
          </p:cNvSpPr>
          <p:nvPr>
            <p:ph type="title"/>
          </p:nvPr>
        </p:nvSpPr>
        <p:spPr/>
        <p:txBody>
          <a:bodyPr/>
          <a:lstStyle/>
          <a:p>
            <a:r>
              <a:rPr lang="en-GB" dirty="0"/>
              <a:t>Potential Use case: Trusted IO with Enclaves in Data Centre</a:t>
            </a:r>
          </a:p>
        </p:txBody>
      </p:sp>
      <p:grpSp>
        <p:nvGrpSpPr>
          <p:cNvPr id="8" name="Group 7"/>
          <p:cNvGrpSpPr/>
          <p:nvPr/>
        </p:nvGrpSpPr>
        <p:grpSpPr>
          <a:xfrm>
            <a:off x="4987727" y="3220373"/>
            <a:ext cx="1524989" cy="1462837"/>
            <a:chOff x="3901159" y="782682"/>
            <a:chExt cx="840810" cy="806542"/>
          </a:xfrm>
        </p:grpSpPr>
        <p:pic>
          <p:nvPicPr>
            <p:cNvPr id="9" name="Picture 8"/>
            <p:cNvPicPr>
              <a:picLocks noChangeAspect="1"/>
            </p:cNvPicPr>
            <p:nvPr/>
          </p:nvPicPr>
          <p:blipFill rotWithShape="1">
            <a:blip r:embed="rId3" cstate="print">
              <a:extLst>
                <a:ext uri="{28A0092B-C50C-407E-A947-70E740481C1C}">
                  <a14:useLocalDpi xmlns:a14="http://schemas.microsoft.com/office/drawing/2010/main" val="0"/>
                </a:ext>
              </a:extLst>
            </a:blip>
            <a:srcRect t="14698" b="14877"/>
            <a:stretch/>
          </p:blipFill>
          <p:spPr>
            <a:xfrm>
              <a:off x="3901159" y="782682"/>
              <a:ext cx="840810" cy="592149"/>
            </a:xfrm>
            <a:prstGeom prst="rect">
              <a:avLst/>
            </a:prstGeom>
          </p:spPr>
        </p:pic>
        <p:sp>
          <p:nvSpPr>
            <p:cNvPr id="11" name="Rectangle 10"/>
            <p:cNvSpPr/>
            <p:nvPr/>
          </p:nvSpPr>
          <p:spPr>
            <a:xfrm>
              <a:off x="3950694" y="1368621"/>
              <a:ext cx="741740" cy="220603"/>
            </a:xfrm>
            <a:prstGeom prst="rect">
              <a:avLst/>
            </a:prstGeom>
          </p:spPr>
          <p:txBody>
            <a:bodyPr wrap="none">
              <a:spAutoFit/>
            </a:bodyPr>
            <a:lstStyle/>
            <a:p>
              <a:r>
                <a:rPr lang="en-US" sz="2000" dirty="0"/>
                <a:t>User’s PC</a:t>
              </a:r>
            </a:p>
          </p:txBody>
        </p:sp>
      </p:grpSp>
      <p:grpSp>
        <p:nvGrpSpPr>
          <p:cNvPr id="12" name="Group 11"/>
          <p:cNvGrpSpPr/>
          <p:nvPr/>
        </p:nvGrpSpPr>
        <p:grpSpPr>
          <a:xfrm>
            <a:off x="6999712" y="3205767"/>
            <a:ext cx="1843624" cy="1496840"/>
            <a:chOff x="5010477" y="774629"/>
            <a:chExt cx="1016491" cy="825290"/>
          </a:xfrm>
        </p:grpSpPr>
        <p:pic>
          <p:nvPicPr>
            <p:cNvPr id="13" name="Picture 12"/>
            <p:cNvPicPr>
              <a:picLocks noChangeAspect="1"/>
            </p:cNvPicPr>
            <p:nvPr/>
          </p:nvPicPr>
          <p:blipFill rotWithShape="1">
            <a:blip r:embed="rId4" cstate="print">
              <a:extLst>
                <a:ext uri="{28A0092B-C50C-407E-A947-70E740481C1C}">
                  <a14:useLocalDpi xmlns:a14="http://schemas.microsoft.com/office/drawing/2010/main" val="0"/>
                </a:ext>
              </a:extLst>
            </a:blip>
            <a:srcRect t="4751" b="4805"/>
            <a:stretch/>
          </p:blipFill>
          <p:spPr>
            <a:xfrm>
              <a:off x="5171907" y="774629"/>
              <a:ext cx="675275" cy="610752"/>
            </a:xfrm>
            <a:prstGeom prst="rect">
              <a:avLst/>
            </a:prstGeom>
          </p:spPr>
        </p:pic>
        <p:sp>
          <p:nvSpPr>
            <p:cNvPr id="14" name="Rectangle 13"/>
            <p:cNvSpPr/>
            <p:nvPr/>
          </p:nvSpPr>
          <p:spPr>
            <a:xfrm>
              <a:off x="5010477" y="1379316"/>
              <a:ext cx="1016491" cy="220603"/>
            </a:xfrm>
            <a:prstGeom prst="rect">
              <a:avLst/>
            </a:prstGeom>
          </p:spPr>
          <p:txBody>
            <a:bodyPr wrap="square">
              <a:spAutoFit/>
            </a:bodyPr>
            <a:lstStyle/>
            <a:p>
              <a:pPr algn="ctr"/>
              <a:r>
                <a:rPr lang="en-US" sz="2000" dirty="0"/>
                <a:t>Data center</a:t>
              </a:r>
            </a:p>
          </p:txBody>
        </p:sp>
      </p:grpSp>
      <p:cxnSp>
        <p:nvCxnSpPr>
          <p:cNvPr id="19" name="Straight Arrow Connector 18"/>
          <p:cNvCxnSpPr/>
          <p:nvPr/>
        </p:nvCxnSpPr>
        <p:spPr>
          <a:xfrm>
            <a:off x="7921525" y="2456553"/>
            <a:ext cx="0" cy="755247"/>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pic>
        <p:nvPicPr>
          <p:cNvPr id="20" name="Picture 19"/>
          <p:cNvPicPr>
            <a:picLocks noChangeAspect="1"/>
          </p:cNvPicPr>
          <p:nvPr/>
        </p:nvPicPr>
        <p:blipFill rotWithShape="1">
          <a:blip r:embed="rId5" cstate="print">
            <a:extLst>
              <a:ext uri="{28A0092B-C50C-407E-A947-70E740481C1C}">
                <a14:useLocalDpi xmlns:a14="http://schemas.microsoft.com/office/drawing/2010/main" val="0"/>
              </a:ext>
            </a:extLst>
          </a:blip>
          <a:srcRect l="25696" r="25137"/>
          <a:stretch/>
        </p:blipFill>
        <p:spPr>
          <a:xfrm rot="1800000">
            <a:off x="7739586" y="1704275"/>
            <a:ext cx="464367" cy="944466"/>
          </a:xfrm>
          <a:prstGeom prst="rect">
            <a:avLst/>
          </a:prstGeom>
        </p:spPr>
      </p:pic>
      <p:grpSp>
        <p:nvGrpSpPr>
          <p:cNvPr id="21" name="Group 20"/>
          <p:cNvGrpSpPr/>
          <p:nvPr/>
        </p:nvGrpSpPr>
        <p:grpSpPr>
          <a:xfrm>
            <a:off x="4045043" y="3313629"/>
            <a:ext cx="1241025" cy="836720"/>
            <a:chOff x="3600426" y="2900015"/>
            <a:chExt cx="684245" cy="461330"/>
          </a:xfrm>
        </p:grpSpPr>
        <p:sp>
          <p:nvSpPr>
            <p:cNvPr id="22" name="Left-Right Arrow 21"/>
            <p:cNvSpPr/>
            <p:nvPr/>
          </p:nvSpPr>
          <p:spPr>
            <a:xfrm>
              <a:off x="3600426" y="2900015"/>
              <a:ext cx="684245" cy="461330"/>
            </a:xfrm>
            <a:prstGeom prst="leftRightArrow">
              <a:avLst>
                <a:gd name="adj1" fmla="val 50000"/>
                <a:gd name="adj2" fmla="val 37865"/>
              </a:avLst>
            </a:prstGeom>
            <a:solidFill>
              <a:srgbClr val="E2F0D9"/>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2000"/>
            </a:p>
          </p:txBody>
        </p:sp>
        <p:sp>
          <p:nvSpPr>
            <p:cNvPr id="23" name="Rectangle 22"/>
            <p:cNvSpPr/>
            <p:nvPr/>
          </p:nvSpPr>
          <p:spPr>
            <a:xfrm>
              <a:off x="3795800" y="3020379"/>
              <a:ext cx="289187" cy="220603"/>
            </a:xfrm>
            <a:prstGeom prst="rect">
              <a:avLst/>
            </a:prstGeom>
          </p:spPr>
          <p:txBody>
            <a:bodyPr wrap="none">
              <a:spAutoFit/>
            </a:bodyPr>
            <a:lstStyle/>
            <a:p>
              <a:r>
                <a:rPr lang="en-US" sz="2000" dirty="0"/>
                <a:t>I/O</a:t>
              </a:r>
            </a:p>
          </p:txBody>
        </p:sp>
      </p:grpSp>
      <p:grpSp>
        <p:nvGrpSpPr>
          <p:cNvPr id="24" name="Group 23"/>
          <p:cNvGrpSpPr/>
          <p:nvPr/>
        </p:nvGrpSpPr>
        <p:grpSpPr>
          <a:xfrm>
            <a:off x="6257227" y="3339237"/>
            <a:ext cx="1241025" cy="836721"/>
            <a:chOff x="3600426" y="2900015"/>
            <a:chExt cx="684245" cy="461330"/>
          </a:xfrm>
        </p:grpSpPr>
        <p:sp>
          <p:nvSpPr>
            <p:cNvPr id="25" name="Left-Right Arrow 24"/>
            <p:cNvSpPr/>
            <p:nvPr/>
          </p:nvSpPr>
          <p:spPr>
            <a:xfrm>
              <a:off x="3600426" y="2900015"/>
              <a:ext cx="684245" cy="461330"/>
            </a:xfrm>
            <a:prstGeom prst="leftRightArrow">
              <a:avLst>
                <a:gd name="adj1" fmla="val 50000"/>
                <a:gd name="adj2" fmla="val 37865"/>
              </a:avLst>
            </a:prstGeom>
            <a:solidFill>
              <a:srgbClr val="E2F0D9"/>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2000"/>
            </a:p>
          </p:txBody>
        </p:sp>
        <p:sp>
          <p:nvSpPr>
            <p:cNvPr id="26" name="Rectangle 25"/>
            <p:cNvSpPr/>
            <p:nvPr/>
          </p:nvSpPr>
          <p:spPr>
            <a:xfrm>
              <a:off x="3797954" y="3020299"/>
              <a:ext cx="289187" cy="220603"/>
            </a:xfrm>
            <a:prstGeom prst="rect">
              <a:avLst/>
            </a:prstGeom>
          </p:spPr>
          <p:txBody>
            <a:bodyPr wrap="none">
              <a:spAutoFit/>
            </a:bodyPr>
            <a:lstStyle/>
            <a:p>
              <a:r>
                <a:rPr lang="en-US" sz="2000" dirty="0"/>
                <a:t>I/O</a:t>
              </a:r>
            </a:p>
          </p:txBody>
        </p:sp>
      </p:grpSp>
      <p:grpSp>
        <p:nvGrpSpPr>
          <p:cNvPr id="2" name="Group 1"/>
          <p:cNvGrpSpPr/>
          <p:nvPr/>
        </p:nvGrpSpPr>
        <p:grpSpPr>
          <a:xfrm>
            <a:off x="3035835" y="2931328"/>
            <a:ext cx="1295095" cy="1771280"/>
            <a:chOff x="3035835" y="2931328"/>
            <a:chExt cx="1295095" cy="1771280"/>
          </a:xfrm>
        </p:grpSpPr>
        <p:sp>
          <p:nvSpPr>
            <p:cNvPr id="17" name="Rectangle 16"/>
            <p:cNvSpPr/>
            <p:nvPr/>
          </p:nvSpPr>
          <p:spPr>
            <a:xfrm>
              <a:off x="3354442" y="4302497"/>
              <a:ext cx="726482" cy="400111"/>
            </a:xfrm>
            <a:prstGeom prst="rect">
              <a:avLst/>
            </a:prstGeom>
          </p:spPr>
          <p:txBody>
            <a:bodyPr wrap="none">
              <a:spAutoFit/>
            </a:bodyPr>
            <a:lstStyle/>
            <a:p>
              <a:r>
                <a:rPr lang="en-US" sz="2000" dirty="0"/>
                <a:t>User</a:t>
              </a:r>
            </a:p>
          </p:txBody>
        </p:sp>
        <p:pic>
          <p:nvPicPr>
            <p:cNvPr id="28" name="Picture 2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035835" y="2931328"/>
              <a:ext cx="1295095" cy="1295095"/>
            </a:xfrm>
            <a:prstGeom prst="rect">
              <a:avLst/>
            </a:prstGeom>
          </p:spPr>
        </p:pic>
      </p:grpSp>
    </p:spTree>
    <p:custDataLst>
      <p:tags r:id="rId1"/>
    </p:custDataLst>
    <p:extLst>
      <p:ext uri="{BB962C8B-B14F-4D97-AF65-F5344CB8AC3E}">
        <p14:creationId xmlns:p14="http://schemas.microsoft.com/office/powerpoint/2010/main" val="132156427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fade">
                                      <p:cBhvr>
                                        <p:cTn id="11" dur="500"/>
                                        <p:tgtEl>
                                          <p:spTgt spid="20"/>
                                        </p:tgtEl>
                                      </p:cBhvr>
                                    </p:animEffect>
                                  </p:childTnLst>
                                </p:cTn>
                              </p:par>
                            </p:childTnLst>
                          </p:cTn>
                        </p:par>
                        <p:par>
                          <p:cTn id="12" fill="hold">
                            <p:stCondLst>
                              <p:cond delay="1000"/>
                            </p:stCondLst>
                            <p:childTnLst>
                              <p:par>
                                <p:cTn id="13" presetID="22" presetClass="entr" presetSubtype="1" fill="hold" nodeType="after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wipe(up)">
                                      <p:cBhvr>
                                        <p:cTn id="15" dur="500"/>
                                        <p:tgtEl>
                                          <p:spTgt spid="1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par>
                                <p:cTn id="21" presetID="10" presetClass="entr" presetSubtype="0" fill="hold" nodeType="with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fade">
                                      <p:cBhvr>
                                        <p:cTn id="23" dur="500"/>
                                        <p:tgtEl>
                                          <p:spTgt spid="2"/>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21"/>
                                        </p:tgtEl>
                                        <p:attrNameLst>
                                          <p:attrName>style.visibility</p:attrName>
                                        </p:attrNameLst>
                                      </p:cBhvr>
                                      <p:to>
                                        <p:strVal val="visible"/>
                                      </p:to>
                                    </p:set>
                                    <p:animEffect transition="in" filter="wipe(left)">
                                      <p:cBhvr>
                                        <p:cTn id="28" dur="500"/>
                                        <p:tgtEl>
                                          <p:spTgt spid="21"/>
                                        </p:tgtEl>
                                      </p:cBhvr>
                                    </p:animEffect>
                                  </p:childTnLst>
                                </p:cTn>
                              </p:par>
                              <p:par>
                                <p:cTn id="29" presetID="22" presetClass="entr" presetSubtype="8" fill="hold" nodeType="withEffect">
                                  <p:stCondLst>
                                    <p:cond delay="0"/>
                                  </p:stCondLst>
                                  <p:childTnLst>
                                    <p:set>
                                      <p:cBhvr>
                                        <p:cTn id="30" dur="1" fill="hold">
                                          <p:stCondLst>
                                            <p:cond delay="0"/>
                                          </p:stCondLst>
                                        </p:cTn>
                                        <p:tgtEl>
                                          <p:spTgt spid="24"/>
                                        </p:tgtEl>
                                        <p:attrNameLst>
                                          <p:attrName>style.visibility</p:attrName>
                                        </p:attrNameLst>
                                      </p:cBhvr>
                                      <p:to>
                                        <p:strVal val="visible"/>
                                      </p:to>
                                    </p:set>
                                    <p:animEffect transition="in" filter="wipe(left)">
                                      <p:cBhvr>
                                        <p:cTn id="31"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3FA45A20-0B50-4416-8B73-18332851C7CE}" type="datetime1">
              <a:rPr lang="en-US" smtClean="0"/>
              <a:t>6/8/2021</a:t>
            </a:fld>
            <a:endParaRPr lang="en-GB" dirty="0"/>
          </a:p>
        </p:txBody>
      </p:sp>
      <p:sp>
        <p:nvSpPr>
          <p:cNvPr id="4" name="Fußzeilenplatzhalter 3"/>
          <p:cNvSpPr>
            <a:spLocks noGrp="1"/>
          </p:cNvSpPr>
          <p:nvPr>
            <p:ph type="ftr" sz="quarter" idx="11"/>
          </p:nvPr>
        </p:nvSpPr>
        <p:spPr/>
        <p:txBody>
          <a:bodyPr/>
          <a:lstStyle/>
          <a:p>
            <a:r>
              <a:rPr lang="en-GB"/>
              <a:t>Aritra Dhar</a:t>
            </a:r>
            <a:endParaRPr lang="en-GB" dirty="0"/>
          </a:p>
        </p:txBody>
      </p:sp>
      <p:sp>
        <p:nvSpPr>
          <p:cNvPr id="5" name="Foliennummernplatzhalter 4"/>
          <p:cNvSpPr>
            <a:spLocks noGrp="1"/>
          </p:cNvSpPr>
          <p:nvPr>
            <p:ph type="sldNum" sz="quarter" idx="12"/>
          </p:nvPr>
        </p:nvSpPr>
        <p:spPr/>
        <p:txBody>
          <a:bodyPr/>
          <a:lstStyle/>
          <a:p>
            <a:fld id="{6C6AE60A-B69C-4790-82F7-3882EDF23186}" type="slidenum">
              <a:rPr lang="en-GB" smtClean="0"/>
              <a:pPr/>
              <a:t>72</a:t>
            </a:fld>
            <a:endParaRPr lang="en-GB" dirty="0"/>
          </a:p>
        </p:txBody>
      </p:sp>
      <p:sp>
        <p:nvSpPr>
          <p:cNvPr id="10" name="Titel 9"/>
          <p:cNvSpPr>
            <a:spLocks noGrp="1"/>
          </p:cNvSpPr>
          <p:nvPr>
            <p:ph type="title"/>
          </p:nvPr>
        </p:nvSpPr>
        <p:spPr/>
        <p:txBody>
          <a:bodyPr/>
          <a:lstStyle/>
          <a:p>
            <a:r>
              <a:rPr lang="en-GB" dirty="0"/>
              <a:t>Potential Use case: Setup of Permissioned Blockchain</a:t>
            </a:r>
          </a:p>
        </p:txBody>
      </p:sp>
      <p:cxnSp>
        <p:nvCxnSpPr>
          <p:cNvPr id="8" name="Curved Connector 7"/>
          <p:cNvCxnSpPr>
            <a:stCxn id="22" idx="0"/>
            <a:endCxn id="16" idx="1"/>
          </p:cNvCxnSpPr>
          <p:nvPr/>
        </p:nvCxnSpPr>
        <p:spPr>
          <a:xfrm rot="5400000" flipH="1" flipV="1">
            <a:off x="3912761" y="2959969"/>
            <a:ext cx="1548838" cy="1261210"/>
          </a:xfrm>
          <a:prstGeom prst="curvedConnector2">
            <a:avLst/>
          </a:prstGeom>
          <a:noFill/>
          <a:ln w="19050" cap="flat" cmpd="sng" algn="ctr">
            <a:solidFill>
              <a:sysClr val="windowText" lastClr="000000"/>
            </a:solidFill>
            <a:prstDash val="solid"/>
            <a:miter lim="800000"/>
            <a:headEnd type="triangle" w="med" len="med"/>
            <a:tailEnd type="triangle" w="med" len="med"/>
          </a:ln>
          <a:effectLst/>
        </p:spPr>
      </p:cxnSp>
      <p:cxnSp>
        <p:nvCxnSpPr>
          <p:cNvPr id="9" name="Curved Connector 8"/>
          <p:cNvCxnSpPr>
            <a:stCxn id="19" idx="0"/>
            <a:endCxn id="16" idx="3"/>
          </p:cNvCxnSpPr>
          <p:nvPr/>
        </p:nvCxnSpPr>
        <p:spPr>
          <a:xfrm rot="16200000" flipV="1">
            <a:off x="6608560" y="2836134"/>
            <a:ext cx="1492959" cy="1453001"/>
          </a:xfrm>
          <a:prstGeom prst="curvedConnector2">
            <a:avLst/>
          </a:prstGeom>
          <a:noFill/>
          <a:ln w="19050" cap="flat" cmpd="sng" algn="ctr">
            <a:solidFill>
              <a:sysClr val="windowText" lastClr="000000"/>
            </a:solidFill>
            <a:prstDash val="solid"/>
            <a:miter lim="800000"/>
            <a:headEnd type="triangle" w="med" len="med"/>
            <a:tailEnd type="triangle" w="med" len="med"/>
          </a:ln>
          <a:effectLst/>
        </p:spPr>
      </p:cxnSp>
      <p:cxnSp>
        <p:nvCxnSpPr>
          <p:cNvPr id="11" name="Curved Connector 10"/>
          <p:cNvCxnSpPr>
            <a:stCxn id="20" idx="2"/>
            <a:endCxn id="23" idx="2"/>
          </p:cNvCxnSpPr>
          <p:nvPr/>
        </p:nvCxnSpPr>
        <p:spPr>
          <a:xfrm rot="5400000">
            <a:off x="5905971" y="3581838"/>
            <a:ext cx="52796" cy="4256806"/>
          </a:xfrm>
          <a:prstGeom prst="curvedConnector3">
            <a:avLst>
              <a:gd name="adj1" fmla="val 1233137"/>
            </a:avLst>
          </a:prstGeom>
          <a:noFill/>
          <a:ln w="19050" cap="flat" cmpd="sng" algn="ctr">
            <a:solidFill>
              <a:sysClr val="windowText" lastClr="000000"/>
            </a:solidFill>
            <a:prstDash val="solid"/>
            <a:miter lim="800000"/>
            <a:headEnd type="triangle" w="med" len="med"/>
            <a:tailEnd type="triangle" w="med" len="med"/>
          </a:ln>
          <a:effectLst/>
        </p:spPr>
      </p:cxnSp>
      <p:grpSp>
        <p:nvGrpSpPr>
          <p:cNvPr id="12" name="Group 11"/>
          <p:cNvGrpSpPr/>
          <p:nvPr/>
        </p:nvGrpSpPr>
        <p:grpSpPr>
          <a:xfrm>
            <a:off x="5385504" y="4505800"/>
            <a:ext cx="1175322" cy="1125420"/>
            <a:chOff x="4980374" y="3471841"/>
            <a:chExt cx="773566" cy="740722"/>
          </a:xfrm>
        </p:grpSpPr>
        <p:pic>
          <p:nvPicPr>
            <p:cNvPr id="13" name="Picture 12"/>
            <p:cNvPicPr>
              <a:picLocks noChangeAspect="1"/>
            </p:cNvPicPr>
            <p:nvPr/>
          </p:nvPicPr>
          <p:blipFill rotWithShape="1">
            <a:blip r:embed="rId3" cstate="print">
              <a:extLst>
                <a:ext uri="{28A0092B-C50C-407E-A947-70E740481C1C}">
                  <a14:useLocalDpi xmlns:a14="http://schemas.microsoft.com/office/drawing/2010/main" val="0"/>
                </a:ext>
              </a:extLst>
            </a:blip>
            <a:srcRect t="8061" b="8340"/>
            <a:stretch/>
          </p:blipFill>
          <p:spPr>
            <a:xfrm>
              <a:off x="5051661" y="3471841"/>
              <a:ext cx="601684" cy="503000"/>
            </a:xfrm>
            <a:prstGeom prst="rect">
              <a:avLst/>
            </a:prstGeom>
          </p:spPr>
        </p:pic>
        <p:sp>
          <p:nvSpPr>
            <p:cNvPr id="14" name="Rectangle 13"/>
            <p:cNvSpPr/>
            <p:nvPr/>
          </p:nvSpPr>
          <p:spPr>
            <a:xfrm>
              <a:off x="4980374" y="3949221"/>
              <a:ext cx="773566" cy="263342"/>
            </a:xfrm>
            <a:prstGeom prst="rect">
              <a:avLst/>
            </a:prstGeom>
          </p:spPr>
          <p:txBody>
            <a:bodyPr wrap="none">
              <a:spAutoFit/>
            </a:bodyPr>
            <a:lstStyle/>
            <a:p>
              <a:r>
                <a:rPr lang="en-US" sz="2000" dirty="0">
                  <a:solidFill>
                    <a:prstClr val="black"/>
                  </a:solidFill>
                  <a:latin typeface="Calibri" panose="020F0502020204030204"/>
                </a:rPr>
                <a:t>Authority</a:t>
              </a:r>
            </a:p>
          </p:txBody>
        </p:sp>
      </p:grpSp>
      <p:grpSp>
        <p:nvGrpSpPr>
          <p:cNvPr id="15" name="Group 14"/>
          <p:cNvGrpSpPr/>
          <p:nvPr/>
        </p:nvGrpSpPr>
        <p:grpSpPr>
          <a:xfrm>
            <a:off x="4895962" y="2337313"/>
            <a:ext cx="2109873" cy="1279809"/>
            <a:chOff x="7337300" y="144306"/>
            <a:chExt cx="1388663" cy="842337"/>
          </a:xfrm>
        </p:grpSpPr>
        <p:pic>
          <p:nvPicPr>
            <p:cNvPr id="16" name="Picture 15"/>
            <p:cNvPicPr>
              <a:picLocks noChangeAspect="1"/>
            </p:cNvPicPr>
            <p:nvPr/>
          </p:nvPicPr>
          <p:blipFill rotWithShape="1">
            <a:blip r:embed="rId4" cstate="print">
              <a:extLst>
                <a:ext uri="{28A0092B-C50C-407E-A947-70E740481C1C}">
                  <a14:useLocalDpi xmlns:a14="http://schemas.microsoft.com/office/drawing/2010/main" val="0"/>
                </a:ext>
              </a:extLst>
            </a:blip>
            <a:srcRect l="1487" t="16443" r="6804" b="16551"/>
            <a:stretch/>
          </p:blipFill>
          <p:spPr>
            <a:xfrm>
              <a:off x="7614933" y="144306"/>
              <a:ext cx="862703" cy="630323"/>
            </a:xfrm>
            <a:prstGeom prst="rect">
              <a:avLst/>
            </a:prstGeom>
          </p:spPr>
        </p:pic>
        <p:sp>
          <p:nvSpPr>
            <p:cNvPr id="17" name="Rectangle 16"/>
            <p:cNvSpPr/>
            <p:nvPr/>
          </p:nvSpPr>
          <p:spPr>
            <a:xfrm>
              <a:off x="7337300" y="723301"/>
              <a:ext cx="1388663" cy="263342"/>
            </a:xfrm>
            <a:prstGeom prst="rect">
              <a:avLst/>
            </a:prstGeom>
          </p:spPr>
          <p:txBody>
            <a:bodyPr wrap="none">
              <a:spAutoFit/>
            </a:bodyPr>
            <a:lstStyle/>
            <a:p>
              <a:r>
                <a:rPr lang="en-US" sz="2000" dirty="0"/>
                <a:t>Consensus node</a:t>
              </a:r>
              <a:endParaRPr lang="en-US" sz="2400" dirty="0">
                <a:solidFill>
                  <a:prstClr val="black"/>
                </a:solidFill>
                <a:latin typeface="Calibri" panose="020F0502020204030204"/>
              </a:endParaRPr>
            </a:p>
          </p:txBody>
        </p:sp>
      </p:grpSp>
      <p:grpSp>
        <p:nvGrpSpPr>
          <p:cNvPr id="18" name="Group 17"/>
          <p:cNvGrpSpPr/>
          <p:nvPr/>
        </p:nvGrpSpPr>
        <p:grpSpPr>
          <a:xfrm>
            <a:off x="7005835" y="4309114"/>
            <a:ext cx="2109873" cy="1374729"/>
            <a:chOff x="7338285" y="144306"/>
            <a:chExt cx="1388663" cy="904811"/>
          </a:xfrm>
        </p:grpSpPr>
        <p:pic>
          <p:nvPicPr>
            <p:cNvPr id="19" name="Picture 18"/>
            <p:cNvPicPr>
              <a:picLocks noChangeAspect="1"/>
            </p:cNvPicPr>
            <p:nvPr/>
          </p:nvPicPr>
          <p:blipFill rotWithShape="1">
            <a:blip r:embed="rId4" cstate="print">
              <a:extLst>
                <a:ext uri="{28A0092B-C50C-407E-A947-70E740481C1C}">
                  <a14:useLocalDpi xmlns:a14="http://schemas.microsoft.com/office/drawing/2010/main" val="0"/>
                </a:ext>
              </a:extLst>
            </a:blip>
            <a:srcRect l="1487" t="16443" r="6804" b="16551"/>
            <a:stretch/>
          </p:blipFill>
          <p:spPr>
            <a:xfrm>
              <a:off x="7614933" y="144306"/>
              <a:ext cx="862703" cy="630323"/>
            </a:xfrm>
            <a:prstGeom prst="rect">
              <a:avLst/>
            </a:prstGeom>
          </p:spPr>
        </p:pic>
        <p:sp>
          <p:nvSpPr>
            <p:cNvPr id="20" name="Rectangle 19"/>
            <p:cNvSpPr/>
            <p:nvPr/>
          </p:nvSpPr>
          <p:spPr>
            <a:xfrm>
              <a:off x="7338285" y="785775"/>
              <a:ext cx="1388663" cy="263342"/>
            </a:xfrm>
            <a:prstGeom prst="rect">
              <a:avLst/>
            </a:prstGeom>
          </p:spPr>
          <p:txBody>
            <a:bodyPr wrap="none">
              <a:spAutoFit/>
            </a:bodyPr>
            <a:lstStyle/>
            <a:p>
              <a:r>
                <a:rPr lang="en-US" sz="2000" dirty="0"/>
                <a:t>Consensus node</a:t>
              </a:r>
              <a:endParaRPr lang="en-US" sz="2400" dirty="0">
                <a:solidFill>
                  <a:prstClr val="black"/>
                </a:solidFill>
                <a:latin typeface="Calibri" panose="020F0502020204030204"/>
              </a:endParaRPr>
            </a:p>
          </p:txBody>
        </p:sp>
      </p:grpSp>
      <p:grpSp>
        <p:nvGrpSpPr>
          <p:cNvPr id="21" name="Group 20"/>
          <p:cNvGrpSpPr/>
          <p:nvPr/>
        </p:nvGrpSpPr>
        <p:grpSpPr>
          <a:xfrm>
            <a:off x="2846011" y="4364993"/>
            <a:ext cx="1915909" cy="1371646"/>
            <a:chOff x="7249524" y="144306"/>
            <a:chExt cx="1261000" cy="902782"/>
          </a:xfrm>
        </p:grpSpPr>
        <p:pic>
          <p:nvPicPr>
            <p:cNvPr id="22" name="Picture 21"/>
            <p:cNvPicPr>
              <a:picLocks noChangeAspect="1"/>
            </p:cNvPicPr>
            <p:nvPr/>
          </p:nvPicPr>
          <p:blipFill rotWithShape="1">
            <a:blip r:embed="rId4" cstate="print">
              <a:extLst>
                <a:ext uri="{28A0092B-C50C-407E-A947-70E740481C1C}">
                  <a14:useLocalDpi xmlns:a14="http://schemas.microsoft.com/office/drawing/2010/main" val="0"/>
                </a:ext>
              </a:extLst>
            </a:blip>
            <a:srcRect l="1487" t="16443" r="6804" b="16551"/>
            <a:stretch/>
          </p:blipFill>
          <p:spPr>
            <a:xfrm>
              <a:off x="7614933" y="144306"/>
              <a:ext cx="862703" cy="630323"/>
            </a:xfrm>
            <a:prstGeom prst="rect">
              <a:avLst/>
            </a:prstGeom>
          </p:spPr>
        </p:pic>
        <p:sp>
          <p:nvSpPr>
            <p:cNvPr id="23" name="Rectangle 22"/>
            <p:cNvSpPr/>
            <p:nvPr/>
          </p:nvSpPr>
          <p:spPr>
            <a:xfrm>
              <a:off x="7249524" y="804003"/>
              <a:ext cx="1261000" cy="243085"/>
            </a:xfrm>
            <a:prstGeom prst="rect">
              <a:avLst/>
            </a:prstGeom>
          </p:spPr>
          <p:txBody>
            <a:bodyPr wrap="none">
              <a:spAutoFit/>
            </a:bodyPr>
            <a:lstStyle/>
            <a:p>
              <a:r>
                <a:rPr lang="en-US" dirty="0"/>
                <a:t>Consensus node</a:t>
              </a:r>
              <a:endParaRPr lang="en-US" sz="2000" dirty="0">
                <a:solidFill>
                  <a:prstClr val="black"/>
                </a:solidFill>
                <a:latin typeface="Calibri" panose="020F0502020204030204"/>
              </a:endParaRPr>
            </a:p>
          </p:txBody>
        </p:sp>
      </p:grpSp>
      <p:grpSp>
        <p:nvGrpSpPr>
          <p:cNvPr id="24" name="Group 23"/>
          <p:cNvGrpSpPr/>
          <p:nvPr/>
        </p:nvGrpSpPr>
        <p:grpSpPr>
          <a:xfrm>
            <a:off x="6425401" y="4440596"/>
            <a:ext cx="1281741" cy="756080"/>
            <a:chOff x="1300066" y="2861388"/>
            <a:chExt cx="941300" cy="497632"/>
          </a:xfrm>
        </p:grpSpPr>
        <p:sp>
          <p:nvSpPr>
            <p:cNvPr id="25" name="Right Arrow 24"/>
            <p:cNvSpPr/>
            <p:nvPr/>
          </p:nvSpPr>
          <p:spPr>
            <a:xfrm>
              <a:off x="1300066" y="2861388"/>
              <a:ext cx="941300" cy="497632"/>
            </a:xfrm>
            <a:prstGeom prst="rightArrow">
              <a:avLst>
                <a:gd name="adj1" fmla="val 50000"/>
                <a:gd name="adj2" fmla="val 56250"/>
              </a:avLst>
            </a:prstGeom>
            <a:solidFill>
              <a:srgbClr val="70AD47">
                <a:lumMod val="20000"/>
                <a:lumOff val="80000"/>
              </a:srgbClr>
            </a:solidFill>
            <a:ln w="12700" cap="flat" cmpd="sng" algn="ctr">
              <a:solidFill>
                <a:srgbClr val="70AD47">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6" name="Rectangle 25"/>
            <p:cNvSpPr/>
            <p:nvPr/>
          </p:nvSpPr>
          <p:spPr>
            <a:xfrm>
              <a:off x="1300066" y="2979711"/>
              <a:ext cx="781918" cy="263342"/>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Calibri" panose="020F0502020204030204"/>
                </a:rPr>
                <a:t>Verifiers</a:t>
              </a:r>
            </a:p>
          </p:txBody>
        </p:sp>
      </p:grpSp>
      <p:grpSp>
        <p:nvGrpSpPr>
          <p:cNvPr id="27" name="Group 26"/>
          <p:cNvGrpSpPr/>
          <p:nvPr/>
        </p:nvGrpSpPr>
        <p:grpSpPr>
          <a:xfrm flipH="1">
            <a:off x="4180111" y="4468942"/>
            <a:ext cx="1322356" cy="756080"/>
            <a:chOff x="1297121" y="2861388"/>
            <a:chExt cx="898709" cy="497632"/>
          </a:xfrm>
        </p:grpSpPr>
        <p:sp>
          <p:nvSpPr>
            <p:cNvPr id="28" name="Right Arrow 27"/>
            <p:cNvSpPr/>
            <p:nvPr/>
          </p:nvSpPr>
          <p:spPr>
            <a:xfrm>
              <a:off x="1324415" y="2861388"/>
              <a:ext cx="871415" cy="497632"/>
            </a:xfrm>
            <a:prstGeom prst="rightArrow">
              <a:avLst>
                <a:gd name="adj1" fmla="val 50000"/>
                <a:gd name="adj2" fmla="val 56250"/>
              </a:avLst>
            </a:prstGeom>
            <a:solidFill>
              <a:srgbClr val="70AD47">
                <a:lumMod val="20000"/>
                <a:lumOff val="80000"/>
              </a:srgbClr>
            </a:solidFill>
            <a:ln w="12700" cap="flat" cmpd="sng" algn="ctr">
              <a:solidFill>
                <a:srgbClr val="70AD47">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p:cNvSpPr/>
            <p:nvPr/>
          </p:nvSpPr>
          <p:spPr>
            <a:xfrm>
              <a:off x="1297121" y="2976308"/>
              <a:ext cx="723609" cy="263342"/>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Calibri" panose="020F0502020204030204"/>
                </a:rPr>
                <a:t>Verifiers</a:t>
              </a:r>
            </a:p>
          </p:txBody>
        </p:sp>
      </p:grpSp>
      <p:pic>
        <p:nvPicPr>
          <p:cNvPr id="30" name="Picture 29"/>
          <p:cNvPicPr>
            <a:picLocks noChangeAspect="1"/>
          </p:cNvPicPr>
          <p:nvPr/>
        </p:nvPicPr>
        <p:blipFill rotWithShape="1">
          <a:blip r:embed="rId5" cstate="print">
            <a:extLst>
              <a:ext uri="{28A0092B-C50C-407E-A947-70E740481C1C}">
                <a14:useLocalDpi xmlns:a14="http://schemas.microsoft.com/office/drawing/2010/main" val="0"/>
              </a:ext>
            </a:extLst>
          </a:blip>
          <a:srcRect l="25696" r="25137"/>
          <a:stretch/>
        </p:blipFill>
        <p:spPr>
          <a:xfrm rot="1800000">
            <a:off x="5606573" y="1658079"/>
            <a:ext cx="268305" cy="545698"/>
          </a:xfrm>
          <a:prstGeom prst="rect">
            <a:avLst/>
          </a:prstGeom>
        </p:spPr>
      </p:pic>
      <p:cxnSp>
        <p:nvCxnSpPr>
          <p:cNvPr id="31" name="Straight Arrow Connector 30"/>
          <p:cNvCxnSpPr/>
          <p:nvPr/>
        </p:nvCxnSpPr>
        <p:spPr>
          <a:xfrm>
            <a:off x="5650460" y="2183481"/>
            <a:ext cx="0" cy="35986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pic>
        <p:nvPicPr>
          <p:cNvPr id="32" name="Picture 31"/>
          <p:cNvPicPr>
            <a:picLocks noChangeAspect="1"/>
          </p:cNvPicPr>
          <p:nvPr/>
        </p:nvPicPr>
        <p:blipFill rotWithShape="1">
          <a:blip r:embed="rId5" cstate="print">
            <a:extLst>
              <a:ext uri="{28A0092B-C50C-407E-A947-70E740481C1C}">
                <a14:useLocalDpi xmlns:a14="http://schemas.microsoft.com/office/drawing/2010/main" val="0"/>
              </a:ext>
            </a:extLst>
          </a:blip>
          <a:srcRect l="25696" r="25137"/>
          <a:stretch/>
        </p:blipFill>
        <p:spPr>
          <a:xfrm rot="1800000">
            <a:off x="8326381" y="3128155"/>
            <a:ext cx="268305" cy="545698"/>
          </a:xfrm>
          <a:prstGeom prst="rect">
            <a:avLst/>
          </a:prstGeom>
        </p:spPr>
      </p:pic>
      <p:cxnSp>
        <p:nvCxnSpPr>
          <p:cNvPr id="33" name="Straight Arrow Connector 32"/>
          <p:cNvCxnSpPr/>
          <p:nvPr/>
        </p:nvCxnSpPr>
        <p:spPr>
          <a:xfrm>
            <a:off x="8371962" y="3687451"/>
            <a:ext cx="0" cy="61055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pic>
        <p:nvPicPr>
          <p:cNvPr id="34" name="Picture 33"/>
          <p:cNvPicPr>
            <a:picLocks noChangeAspect="1"/>
          </p:cNvPicPr>
          <p:nvPr/>
        </p:nvPicPr>
        <p:blipFill rotWithShape="1">
          <a:blip r:embed="rId5" cstate="print">
            <a:extLst>
              <a:ext uri="{28A0092B-C50C-407E-A947-70E740481C1C}">
                <a14:useLocalDpi xmlns:a14="http://schemas.microsoft.com/office/drawing/2010/main" val="0"/>
              </a:ext>
            </a:extLst>
          </a:blip>
          <a:srcRect l="25696" r="25137"/>
          <a:stretch/>
        </p:blipFill>
        <p:spPr>
          <a:xfrm rot="1800000">
            <a:off x="3669811" y="3128155"/>
            <a:ext cx="268305" cy="545698"/>
          </a:xfrm>
          <a:prstGeom prst="rect">
            <a:avLst/>
          </a:prstGeom>
        </p:spPr>
      </p:pic>
      <p:cxnSp>
        <p:nvCxnSpPr>
          <p:cNvPr id="35" name="Straight Arrow Connector 34"/>
          <p:cNvCxnSpPr/>
          <p:nvPr/>
        </p:nvCxnSpPr>
        <p:spPr>
          <a:xfrm>
            <a:off x="3722063" y="3818842"/>
            <a:ext cx="0" cy="75315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36" name="Right Arrow 35"/>
          <p:cNvSpPr/>
          <p:nvPr/>
        </p:nvSpPr>
        <p:spPr>
          <a:xfrm rot="16200000">
            <a:off x="5697802" y="3999973"/>
            <a:ext cx="402728" cy="497413"/>
          </a:xfrm>
          <a:prstGeom prst="rightArrow">
            <a:avLst>
              <a:gd name="adj1" fmla="val 50000"/>
              <a:gd name="adj2" fmla="val 39823"/>
            </a:avLst>
          </a:prstGeom>
          <a:solidFill>
            <a:srgbClr val="70AD47">
              <a:lumMod val="20000"/>
              <a:lumOff val="80000"/>
            </a:srgbClr>
          </a:solidFill>
          <a:ln w="12700" cap="flat" cmpd="sng" algn="ctr">
            <a:solidFill>
              <a:srgbClr val="70AD47">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Calibri" panose="020F0502020204030204"/>
              <a:ea typeface="+mn-ea"/>
              <a:cs typeface="+mn-cs"/>
            </a:endParaRPr>
          </a:p>
        </p:txBody>
      </p:sp>
    </p:spTree>
    <p:custDataLst>
      <p:tags r:id="rId1"/>
    </p:custDataLst>
    <p:extLst>
      <p:ext uri="{BB962C8B-B14F-4D97-AF65-F5344CB8AC3E}">
        <p14:creationId xmlns:p14="http://schemas.microsoft.com/office/powerpoint/2010/main" val="307410141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500"/>
                                        <p:tgtEl>
                                          <p:spTgt spid="18"/>
                                        </p:tgtEl>
                                      </p:cBhvr>
                                    </p:animEffec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34"/>
                                        </p:tgtEl>
                                        <p:attrNameLst>
                                          <p:attrName>style.visibility</p:attrName>
                                        </p:attrNameLst>
                                      </p:cBhvr>
                                      <p:to>
                                        <p:strVal val="visible"/>
                                      </p:to>
                                    </p:set>
                                    <p:animEffect transition="in" filter="fade">
                                      <p:cBhvr>
                                        <p:cTn id="17" dur="500"/>
                                        <p:tgtEl>
                                          <p:spTgt spid="34"/>
                                        </p:tgtEl>
                                      </p:cBhvr>
                                    </p:animEffect>
                                  </p:childTnLst>
                                </p:cTn>
                              </p:par>
                              <p:par>
                                <p:cTn id="18" presetID="10" presetClass="entr" presetSubtype="0" fill="hold" nodeType="withEffect">
                                  <p:stCondLst>
                                    <p:cond delay="0"/>
                                  </p:stCondLst>
                                  <p:childTnLst>
                                    <p:set>
                                      <p:cBhvr>
                                        <p:cTn id="19" dur="1" fill="hold">
                                          <p:stCondLst>
                                            <p:cond delay="0"/>
                                          </p:stCondLst>
                                        </p:cTn>
                                        <p:tgtEl>
                                          <p:spTgt spid="30"/>
                                        </p:tgtEl>
                                        <p:attrNameLst>
                                          <p:attrName>style.visibility</p:attrName>
                                        </p:attrNameLst>
                                      </p:cBhvr>
                                      <p:to>
                                        <p:strVal val="visible"/>
                                      </p:to>
                                    </p:set>
                                    <p:animEffect transition="in" filter="fade">
                                      <p:cBhvr>
                                        <p:cTn id="20" dur="500"/>
                                        <p:tgtEl>
                                          <p:spTgt spid="30"/>
                                        </p:tgtEl>
                                      </p:cBhvr>
                                    </p:animEffect>
                                  </p:childTnLst>
                                </p:cTn>
                              </p:par>
                              <p:par>
                                <p:cTn id="21" presetID="10" presetClass="entr" presetSubtype="0" fill="hold" nodeType="withEffect">
                                  <p:stCondLst>
                                    <p:cond delay="0"/>
                                  </p:stCondLst>
                                  <p:childTnLst>
                                    <p:set>
                                      <p:cBhvr>
                                        <p:cTn id="22" dur="1" fill="hold">
                                          <p:stCondLst>
                                            <p:cond delay="0"/>
                                          </p:stCondLst>
                                        </p:cTn>
                                        <p:tgtEl>
                                          <p:spTgt spid="32"/>
                                        </p:tgtEl>
                                        <p:attrNameLst>
                                          <p:attrName>style.visibility</p:attrName>
                                        </p:attrNameLst>
                                      </p:cBhvr>
                                      <p:to>
                                        <p:strVal val="visible"/>
                                      </p:to>
                                    </p:set>
                                    <p:animEffect transition="in" filter="fade">
                                      <p:cBhvr>
                                        <p:cTn id="23" dur="500"/>
                                        <p:tgtEl>
                                          <p:spTgt spid="32"/>
                                        </p:tgtEl>
                                      </p:cBhvr>
                                    </p:animEffect>
                                  </p:childTnLst>
                                </p:cTn>
                              </p:par>
                            </p:childTnLst>
                          </p:cTn>
                        </p:par>
                        <p:par>
                          <p:cTn id="24" fill="hold">
                            <p:stCondLst>
                              <p:cond delay="1000"/>
                            </p:stCondLst>
                            <p:childTnLst>
                              <p:par>
                                <p:cTn id="25" presetID="22" presetClass="entr" presetSubtype="1" fill="hold" nodeType="afterEffect">
                                  <p:stCondLst>
                                    <p:cond delay="0"/>
                                  </p:stCondLst>
                                  <p:childTnLst>
                                    <p:set>
                                      <p:cBhvr>
                                        <p:cTn id="26" dur="1" fill="hold">
                                          <p:stCondLst>
                                            <p:cond delay="0"/>
                                          </p:stCondLst>
                                        </p:cTn>
                                        <p:tgtEl>
                                          <p:spTgt spid="35"/>
                                        </p:tgtEl>
                                        <p:attrNameLst>
                                          <p:attrName>style.visibility</p:attrName>
                                        </p:attrNameLst>
                                      </p:cBhvr>
                                      <p:to>
                                        <p:strVal val="visible"/>
                                      </p:to>
                                    </p:set>
                                    <p:animEffect transition="in" filter="wipe(up)">
                                      <p:cBhvr>
                                        <p:cTn id="27" dur="500"/>
                                        <p:tgtEl>
                                          <p:spTgt spid="35"/>
                                        </p:tgtEl>
                                      </p:cBhvr>
                                    </p:animEffect>
                                  </p:childTnLst>
                                </p:cTn>
                              </p:par>
                              <p:par>
                                <p:cTn id="28" presetID="22" presetClass="entr" presetSubtype="1" fill="hold" nodeType="withEffect">
                                  <p:stCondLst>
                                    <p:cond delay="0"/>
                                  </p:stCondLst>
                                  <p:childTnLst>
                                    <p:set>
                                      <p:cBhvr>
                                        <p:cTn id="29" dur="1" fill="hold">
                                          <p:stCondLst>
                                            <p:cond delay="0"/>
                                          </p:stCondLst>
                                        </p:cTn>
                                        <p:tgtEl>
                                          <p:spTgt spid="31"/>
                                        </p:tgtEl>
                                        <p:attrNameLst>
                                          <p:attrName>style.visibility</p:attrName>
                                        </p:attrNameLst>
                                      </p:cBhvr>
                                      <p:to>
                                        <p:strVal val="visible"/>
                                      </p:to>
                                    </p:set>
                                    <p:animEffect transition="in" filter="wipe(up)">
                                      <p:cBhvr>
                                        <p:cTn id="30" dur="500"/>
                                        <p:tgtEl>
                                          <p:spTgt spid="31"/>
                                        </p:tgtEl>
                                      </p:cBhvr>
                                    </p:animEffect>
                                  </p:childTnLst>
                                </p:cTn>
                              </p:par>
                              <p:par>
                                <p:cTn id="31" presetID="22" presetClass="entr" presetSubtype="1" fill="hold" nodeType="withEffect">
                                  <p:stCondLst>
                                    <p:cond delay="0"/>
                                  </p:stCondLst>
                                  <p:childTnLst>
                                    <p:set>
                                      <p:cBhvr>
                                        <p:cTn id="32" dur="1" fill="hold">
                                          <p:stCondLst>
                                            <p:cond delay="0"/>
                                          </p:stCondLst>
                                        </p:cTn>
                                        <p:tgtEl>
                                          <p:spTgt spid="33"/>
                                        </p:tgtEl>
                                        <p:attrNameLst>
                                          <p:attrName>style.visibility</p:attrName>
                                        </p:attrNameLst>
                                      </p:cBhvr>
                                      <p:to>
                                        <p:strVal val="visible"/>
                                      </p:to>
                                    </p:set>
                                    <p:animEffect transition="in" filter="wipe(up)">
                                      <p:cBhvr>
                                        <p:cTn id="33" dur="500"/>
                                        <p:tgtEl>
                                          <p:spTgt spid="33"/>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fade">
                                      <p:cBhvr>
                                        <p:cTn id="38" dur="500"/>
                                        <p:tgtEl>
                                          <p:spTgt spid="11"/>
                                        </p:tgtEl>
                                      </p:cBhvr>
                                    </p:animEffect>
                                  </p:childTnLst>
                                </p:cTn>
                              </p:par>
                              <p:par>
                                <p:cTn id="39" presetID="10" presetClass="entr" presetSubtype="0" fill="hold" nodeType="withEffect">
                                  <p:stCondLst>
                                    <p:cond delay="0"/>
                                  </p:stCondLst>
                                  <p:childTnLst>
                                    <p:set>
                                      <p:cBhvr>
                                        <p:cTn id="40" dur="1" fill="hold">
                                          <p:stCondLst>
                                            <p:cond delay="0"/>
                                          </p:stCondLst>
                                        </p:cTn>
                                        <p:tgtEl>
                                          <p:spTgt spid="9"/>
                                        </p:tgtEl>
                                        <p:attrNameLst>
                                          <p:attrName>style.visibility</p:attrName>
                                        </p:attrNameLst>
                                      </p:cBhvr>
                                      <p:to>
                                        <p:strVal val="visible"/>
                                      </p:to>
                                    </p:set>
                                    <p:animEffect transition="in" filter="fade">
                                      <p:cBhvr>
                                        <p:cTn id="41" dur="500"/>
                                        <p:tgtEl>
                                          <p:spTgt spid="9"/>
                                        </p:tgtEl>
                                      </p:cBhvr>
                                    </p:animEffect>
                                  </p:childTnLst>
                                </p:cTn>
                              </p:par>
                              <p:par>
                                <p:cTn id="42" presetID="10" presetClass="entr" presetSubtype="0" fill="hold" nodeType="withEffect">
                                  <p:stCondLst>
                                    <p:cond delay="0"/>
                                  </p:stCondLst>
                                  <p:childTnLst>
                                    <p:set>
                                      <p:cBhvr>
                                        <p:cTn id="43" dur="1" fill="hold">
                                          <p:stCondLst>
                                            <p:cond delay="0"/>
                                          </p:stCondLst>
                                        </p:cTn>
                                        <p:tgtEl>
                                          <p:spTgt spid="8"/>
                                        </p:tgtEl>
                                        <p:attrNameLst>
                                          <p:attrName>style.visibility</p:attrName>
                                        </p:attrNameLst>
                                      </p:cBhvr>
                                      <p:to>
                                        <p:strVal val="visible"/>
                                      </p:to>
                                    </p:set>
                                    <p:animEffect transition="in" filter="fade">
                                      <p:cBhvr>
                                        <p:cTn id="44" dur="500"/>
                                        <p:tgtEl>
                                          <p:spTgt spid="8"/>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2" fill="hold" nodeType="clickEffect">
                                  <p:stCondLst>
                                    <p:cond delay="0"/>
                                  </p:stCondLst>
                                  <p:childTnLst>
                                    <p:set>
                                      <p:cBhvr>
                                        <p:cTn id="48" dur="1" fill="hold">
                                          <p:stCondLst>
                                            <p:cond delay="0"/>
                                          </p:stCondLst>
                                        </p:cTn>
                                        <p:tgtEl>
                                          <p:spTgt spid="27"/>
                                        </p:tgtEl>
                                        <p:attrNameLst>
                                          <p:attrName>style.visibility</p:attrName>
                                        </p:attrNameLst>
                                      </p:cBhvr>
                                      <p:to>
                                        <p:strVal val="visible"/>
                                      </p:to>
                                    </p:set>
                                    <p:animEffect transition="in" filter="wipe(right)">
                                      <p:cBhvr>
                                        <p:cTn id="49" dur="500"/>
                                        <p:tgtEl>
                                          <p:spTgt spid="27"/>
                                        </p:tgtEl>
                                      </p:cBhvr>
                                    </p:animEffect>
                                  </p:childTnLst>
                                </p:cTn>
                              </p:par>
                              <p:par>
                                <p:cTn id="50" presetID="22" presetClass="entr" presetSubtype="4" fill="hold" grpId="0" nodeType="withEffect">
                                  <p:stCondLst>
                                    <p:cond delay="0"/>
                                  </p:stCondLst>
                                  <p:childTnLst>
                                    <p:set>
                                      <p:cBhvr>
                                        <p:cTn id="51" dur="1" fill="hold">
                                          <p:stCondLst>
                                            <p:cond delay="0"/>
                                          </p:stCondLst>
                                        </p:cTn>
                                        <p:tgtEl>
                                          <p:spTgt spid="36"/>
                                        </p:tgtEl>
                                        <p:attrNameLst>
                                          <p:attrName>style.visibility</p:attrName>
                                        </p:attrNameLst>
                                      </p:cBhvr>
                                      <p:to>
                                        <p:strVal val="visible"/>
                                      </p:to>
                                    </p:set>
                                    <p:animEffect transition="in" filter="wipe(down)">
                                      <p:cBhvr>
                                        <p:cTn id="52" dur="500"/>
                                        <p:tgtEl>
                                          <p:spTgt spid="36"/>
                                        </p:tgtEl>
                                      </p:cBhvr>
                                    </p:animEffect>
                                  </p:childTnLst>
                                </p:cTn>
                              </p:par>
                              <p:par>
                                <p:cTn id="53" presetID="22" presetClass="entr" presetSubtype="8" fill="hold" nodeType="withEffect">
                                  <p:stCondLst>
                                    <p:cond delay="0"/>
                                  </p:stCondLst>
                                  <p:childTnLst>
                                    <p:set>
                                      <p:cBhvr>
                                        <p:cTn id="54" dur="1" fill="hold">
                                          <p:stCondLst>
                                            <p:cond delay="0"/>
                                          </p:stCondLst>
                                        </p:cTn>
                                        <p:tgtEl>
                                          <p:spTgt spid="24"/>
                                        </p:tgtEl>
                                        <p:attrNameLst>
                                          <p:attrName>style.visibility</p:attrName>
                                        </p:attrNameLst>
                                      </p:cBhvr>
                                      <p:to>
                                        <p:strVal val="visible"/>
                                      </p:to>
                                    </p:set>
                                    <p:animEffect transition="in" filter="wipe(left)">
                                      <p:cBhvr>
                                        <p:cTn id="55"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33CACEB-3DA9-B24C-A7DF-6131A67D8E7D}"/>
              </a:ext>
            </a:extLst>
          </p:cNvPr>
          <p:cNvSpPr>
            <a:spLocks noGrp="1"/>
          </p:cNvSpPr>
          <p:nvPr>
            <p:ph idx="1"/>
          </p:nvPr>
        </p:nvSpPr>
        <p:spPr/>
        <p:txBody>
          <a:bodyPr/>
          <a:lstStyle/>
          <a:p>
            <a:endParaRPr lang="en-US" dirty="0"/>
          </a:p>
        </p:txBody>
      </p:sp>
      <p:sp>
        <p:nvSpPr>
          <p:cNvPr id="3" name="Date Placeholder 2">
            <a:extLst>
              <a:ext uri="{FF2B5EF4-FFF2-40B4-BE49-F238E27FC236}">
                <a16:creationId xmlns:a16="http://schemas.microsoft.com/office/drawing/2014/main" id="{6CD8DD4C-9E1C-534B-87DB-73D1B28C21A1}"/>
              </a:ext>
            </a:extLst>
          </p:cNvPr>
          <p:cNvSpPr>
            <a:spLocks noGrp="1"/>
          </p:cNvSpPr>
          <p:nvPr>
            <p:ph type="dt" sz="half" idx="10"/>
          </p:nvPr>
        </p:nvSpPr>
        <p:spPr/>
        <p:txBody>
          <a:bodyPr/>
          <a:lstStyle/>
          <a:p>
            <a:fld id="{2E351574-DE3B-48D4-BB21-472FD18DCB9D}" type="datetime1">
              <a:rPr lang="en-US" smtClean="0"/>
              <a:t>6/8/2021</a:t>
            </a:fld>
            <a:endParaRPr lang="en-GB" dirty="0"/>
          </a:p>
        </p:txBody>
      </p:sp>
      <p:sp>
        <p:nvSpPr>
          <p:cNvPr id="4" name="Footer Placeholder 3">
            <a:extLst>
              <a:ext uri="{FF2B5EF4-FFF2-40B4-BE49-F238E27FC236}">
                <a16:creationId xmlns:a16="http://schemas.microsoft.com/office/drawing/2014/main" id="{F0F01C7F-80F8-EE44-9602-61E7AEF4735B}"/>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CE6AC294-CD34-3E4C-BB01-D5C042E0622F}"/>
              </a:ext>
            </a:extLst>
          </p:cNvPr>
          <p:cNvSpPr>
            <a:spLocks noGrp="1"/>
          </p:cNvSpPr>
          <p:nvPr>
            <p:ph type="sldNum" sz="quarter" idx="12"/>
          </p:nvPr>
        </p:nvSpPr>
        <p:spPr/>
        <p:txBody>
          <a:bodyPr/>
          <a:lstStyle/>
          <a:p>
            <a:fld id="{6C6AE60A-B69C-4790-82F7-3882EDF23186}" type="slidenum">
              <a:rPr lang="en-GB" smtClean="0"/>
              <a:t>73</a:t>
            </a:fld>
            <a:endParaRPr lang="en-GB" dirty="0"/>
          </a:p>
        </p:txBody>
      </p:sp>
      <p:sp>
        <p:nvSpPr>
          <p:cNvPr id="6" name="Title 5">
            <a:extLst>
              <a:ext uri="{FF2B5EF4-FFF2-40B4-BE49-F238E27FC236}">
                <a16:creationId xmlns:a16="http://schemas.microsoft.com/office/drawing/2014/main" id="{DB34D22D-6585-9844-B3E7-2AD3F29C6F48}"/>
              </a:ext>
            </a:extLst>
          </p:cNvPr>
          <p:cNvSpPr>
            <a:spLocks noGrp="1"/>
          </p:cNvSpPr>
          <p:nvPr>
            <p:ph type="title"/>
          </p:nvPr>
        </p:nvSpPr>
        <p:spPr/>
        <p:txBody>
          <a:bodyPr/>
          <a:lstStyle/>
          <a:p>
            <a:r>
              <a:rPr lang="en-US" dirty="0"/>
              <a:t>Periodic Proximity Verification</a:t>
            </a:r>
          </a:p>
        </p:txBody>
      </p:sp>
    </p:spTree>
    <p:extLst>
      <p:ext uri="{BB962C8B-B14F-4D97-AF65-F5344CB8AC3E}">
        <p14:creationId xmlns:p14="http://schemas.microsoft.com/office/powerpoint/2010/main" val="421674203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6/8/2021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74</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Summary</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198965" y="1752886"/>
            <a:ext cx="480026" cy="480026"/>
          </a:xfrm>
          <a:prstGeom prst="rect">
            <a:avLst/>
          </a:prstGeom>
        </p:spPr>
      </p:pic>
      <p:pic>
        <p:nvPicPr>
          <p:cNvPr id="36" name="Picture 35">
            <a:extLst>
              <a:ext uri="{FF2B5EF4-FFF2-40B4-BE49-F238E27FC236}">
                <a16:creationId xmlns:a16="http://schemas.microsoft.com/office/drawing/2014/main" id="{E4CE3B49-EF80-47F5-A96A-5DD784B9085C}"/>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457690" y="5708139"/>
            <a:ext cx="480026" cy="480026"/>
          </a:xfrm>
          <a:prstGeom prst="rect">
            <a:avLst/>
          </a:prstGeom>
        </p:spPr>
      </p:pic>
      <p:pic>
        <p:nvPicPr>
          <p:cNvPr id="45" name="Picture 44">
            <a:extLst>
              <a:ext uri="{FF2B5EF4-FFF2-40B4-BE49-F238E27FC236}">
                <a16:creationId xmlns:a16="http://schemas.microsoft.com/office/drawing/2014/main" id="{4353F411-AF55-498B-8C61-76152ABF0651}"/>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rot="5400000">
            <a:off x="10670161" y="2160448"/>
            <a:ext cx="909858" cy="909858"/>
          </a:xfrm>
          <a:prstGeom prst="rect">
            <a:avLst/>
          </a:prstGeom>
        </p:spPr>
      </p:pic>
      <p:pic>
        <p:nvPicPr>
          <p:cNvPr id="46" name="Picture 45">
            <a:extLst>
              <a:ext uri="{FF2B5EF4-FFF2-40B4-BE49-F238E27FC236}">
                <a16:creationId xmlns:a16="http://schemas.microsoft.com/office/drawing/2014/main" id="{28119759-A01D-4C5C-9766-B6D16E3CBEB4}"/>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709393" y="3771049"/>
            <a:ext cx="909858" cy="909858"/>
          </a:xfrm>
          <a:prstGeom prst="rect">
            <a:avLst/>
          </a:prstGeom>
        </p:spPr>
      </p:pic>
      <p:pic>
        <p:nvPicPr>
          <p:cNvPr id="47" name="Picture 46">
            <a:extLst>
              <a:ext uri="{FF2B5EF4-FFF2-40B4-BE49-F238E27FC236}">
                <a16:creationId xmlns:a16="http://schemas.microsoft.com/office/drawing/2014/main" id="{637D2133-3BC1-4287-BAFC-77070815778D}"/>
              </a:ext>
            </a:extLst>
          </p:cNvPr>
          <p:cNvPicPr>
            <a:picLocks noChangeAspect="1"/>
          </p:cNvPicPr>
          <p:nvPr/>
        </p:nvPicPr>
        <p:blipFill rotWithShape="1">
          <a:blip r:embed="rId14" cstate="print">
            <a:extLst>
              <a:ext uri="{28A0092B-C50C-407E-A947-70E740481C1C}">
                <a14:useLocalDpi xmlns:a14="http://schemas.microsoft.com/office/drawing/2010/main" val="0"/>
              </a:ext>
            </a:extLst>
          </a:blip>
          <a:srcRect l="6727" r="8085"/>
          <a:stretch/>
        </p:blipFill>
        <p:spPr>
          <a:xfrm>
            <a:off x="10929735" y="5215470"/>
            <a:ext cx="612001" cy="718423"/>
          </a:xfrm>
          <a:prstGeom prst="rect">
            <a:avLst/>
          </a:prstGeom>
        </p:spPr>
      </p:pic>
      <p:pic>
        <p:nvPicPr>
          <p:cNvPr id="48" name="Picture 47">
            <a:extLst>
              <a:ext uri="{FF2B5EF4-FFF2-40B4-BE49-F238E27FC236}">
                <a16:creationId xmlns:a16="http://schemas.microsoft.com/office/drawing/2014/main" id="{DA9BE461-1A0B-471C-9ED2-C01A92B410BB}"/>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529400" y="2443726"/>
            <a:ext cx="1253159" cy="1253159"/>
          </a:xfrm>
          <a:prstGeom prst="rect">
            <a:avLst/>
          </a:prstGeom>
        </p:spPr>
      </p:pic>
      <p:sp>
        <p:nvSpPr>
          <p:cNvPr id="49" name="Arrow: Left-Right 48">
            <a:extLst>
              <a:ext uri="{FF2B5EF4-FFF2-40B4-BE49-F238E27FC236}">
                <a16:creationId xmlns:a16="http://schemas.microsoft.com/office/drawing/2014/main" id="{90D41426-1A91-48B7-B8E8-1B7DD3333360}"/>
              </a:ext>
            </a:extLst>
          </p:cNvPr>
          <p:cNvSpPr/>
          <p:nvPr/>
        </p:nvSpPr>
        <p:spPr>
          <a:xfrm>
            <a:off x="1552137" y="3124200"/>
            <a:ext cx="4419600" cy="168619"/>
          </a:xfrm>
          <a:prstGeom prst="leftRightArrow">
            <a:avLst>
              <a:gd name="adj1" fmla="val 50000"/>
              <a:gd name="adj2" fmla="val 108945"/>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3626BCE5-16F9-446C-8F01-E9F234E45582}"/>
              </a:ext>
            </a:extLst>
          </p:cNvPr>
          <p:cNvSpPr txBox="1"/>
          <p:nvPr/>
        </p:nvSpPr>
        <p:spPr>
          <a:xfrm>
            <a:off x="314894" y="3445103"/>
            <a:ext cx="1676400" cy="338554"/>
          </a:xfrm>
          <a:prstGeom prst="rect">
            <a:avLst/>
          </a:prstGeom>
          <a:noFill/>
        </p:spPr>
        <p:txBody>
          <a:bodyPr wrap="square" rtlCol="0">
            <a:spAutoFit/>
          </a:bodyPr>
          <a:lstStyle/>
          <a:p>
            <a:pPr algn="ctr"/>
            <a:r>
              <a:rPr lang="en-US" sz="1600" dirty="0"/>
              <a:t>Remote system</a:t>
            </a:r>
          </a:p>
        </p:txBody>
      </p:sp>
      <p:sp>
        <p:nvSpPr>
          <p:cNvPr id="55" name="Rectangle: Rounded Corners 54">
            <a:extLst>
              <a:ext uri="{FF2B5EF4-FFF2-40B4-BE49-F238E27FC236}">
                <a16:creationId xmlns:a16="http://schemas.microsoft.com/office/drawing/2014/main" id="{885A237B-0BC3-4E1C-9373-42A953DE1FDB}"/>
              </a:ext>
            </a:extLst>
          </p:cNvPr>
          <p:cNvSpPr/>
          <p:nvPr/>
        </p:nvSpPr>
        <p:spPr>
          <a:xfrm>
            <a:off x="5600197" y="5609738"/>
            <a:ext cx="2789429" cy="389980"/>
          </a:xfrm>
          <a:prstGeom prst="roundRect">
            <a:avLst>
              <a:gd name="adj" fmla="val 0"/>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ProximiTEE</a:t>
            </a:r>
          </a:p>
        </p:txBody>
      </p:sp>
      <p:sp>
        <p:nvSpPr>
          <p:cNvPr id="56" name="Rectangle: Rounded Corners 55">
            <a:extLst>
              <a:ext uri="{FF2B5EF4-FFF2-40B4-BE49-F238E27FC236}">
                <a16:creationId xmlns:a16="http://schemas.microsoft.com/office/drawing/2014/main" id="{B97D4C28-DFB0-4C56-8E21-A2F327FD092E}"/>
              </a:ext>
            </a:extLst>
          </p:cNvPr>
          <p:cNvSpPr/>
          <p:nvPr/>
        </p:nvSpPr>
        <p:spPr>
          <a:xfrm>
            <a:off x="8951359" y="1082398"/>
            <a:ext cx="2789429" cy="389980"/>
          </a:xfrm>
          <a:prstGeom prst="roundRect">
            <a:avLst>
              <a:gd name="adj" fmla="val 0"/>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PIE</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3248799" y="2530547"/>
            <a:ext cx="2789429" cy="389980"/>
          </a:xfrm>
          <a:prstGeom prst="roundRect">
            <a:avLst>
              <a:gd name="adj" fmla="val 0"/>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ProtectIOn</a:t>
            </a:r>
            <a:endParaRPr lang="en-US" dirty="0">
              <a:solidFill>
                <a:schemeClr val="tx1"/>
              </a:solidFill>
            </a:endParaRPr>
          </a:p>
        </p:txBody>
      </p:sp>
    </p:spTree>
    <p:extLst>
      <p:ext uri="{BB962C8B-B14F-4D97-AF65-F5344CB8AC3E}">
        <p14:creationId xmlns:p14="http://schemas.microsoft.com/office/powerpoint/2010/main" val="183628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5"/>
                                        </p:tgtEl>
                                        <p:attrNameLst>
                                          <p:attrName>style.visibility</p:attrName>
                                        </p:attrNameLst>
                                      </p:cBhvr>
                                      <p:to>
                                        <p:strVal val="visible"/>
                                      </p:to>
                                    </p:set>
                                    <p:animEffect transition="in" filter="fade">
                                      <p:cBhvr>
                                        <p:cTn id="12" dur="500"/>
                                        <p:tgtEl>
                                          <p:spTgt spid="5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6"/>
                                        </p:tgtEl>
                                        <p:attrNameLst>
                                          <p:attrName>style.visibility</p:attrName>
                                        </p:attrNameLst>
                                      </p:cBhvr>
                                      <p:to>
                                        <p:strVal val="visible"/>
                                      </p:to>
                                    </p:set>
                                    <p:animEffect transition="in" filter="fade">
                                      <p:cBhvr>
                                        <p:cTn id="17" dur="500"/>
                                        <p:tgtEl>
                                          <p:spTgt spid="56"/>
                                        </p:tgtEl>
                                      </p:cBhvr>
                                    </p:animEffect>
                                  </p:childTnLst>
                                </p:cTn>
                              </p:par>
                              <p:par>
                                <p:cTn id="18" presetID="10" presetClass="entr" presetSubtype="0" fill="hold" nodeType="withEffect">
                                  <p:stCondLst>
                                    <p:cond delay="0"/>
                                  </p:stCondLst>
                                  <p:childTnLst>
                                    <p:set>
                                      <p:cBhvr>
                                        <p:cTn id="19" dur="1" fill="hold">
                                          <p:stCondLst>
                                            <p:cond delay="0"/>
                                          </p:stCondLst>
                                        </p:cTn>
                                        <p:tgtEl>
                                          <p:spTgt spid="45"/>
                                        </p:tgtEl>
                                        <p:attrNameLst>
                                          <p:attrName>style.visibility</p:attrName>
                                        </p:attrNameLst>
                                      </p:cBhvr>
                                      <p:to>
                                        <p:strVal val="visible"/>
                                      </p:to>
                                    </p:set>
                                    <p:animEffect transition="in" filter="fade">
                                      <p:cBhvr>
                                        <p:cTn id="20" dur="500"/>
                                        <p:tgtEl>
                                          <p:spTgt spid="45"/>
                                        </p:tgtEl>
                                      </p:cBhvr>
                                    </p:animEffect>
                                  </p:childTnLst>
                                </p:cTn>
                              </p:par>
                              <p:par>
                                <p:cTn id="21" presetID="10" presetClass="entr" presetSubtype="0" fill="hold" nodeType="withEffect">
                                  <p:stCondLst>
                                    <p:cond delay="0"/>
                                  </p:stCondLst>
                                  <p:childTnLst>
                                    <p:set>
                                      <p:cBhvr>
                                        <p:cTn id="22" dur="1" fill="hold">
                                          <p:stCondLst>
                                            <p:cond delay="0"/>
                                          </p:stCondLst>
                                        </p:cTn>
                                        <p:tgtEl>
                                          <p:spTgt spid="46"/>
                                        </p:tgtEl>
                                        <p:attrNameLst>
                                          <p:attrName>style.visibility</p:attrName>
                                        </p:attrNameLst>
                                      </p:cBhvr>
                                      <p:to>
                                        <p:strVal val="visible"/>
                                      </p:to>
                                    </p:set>
                                    <p:animEffect transition="in" filter="fade">
                                      <p:cBhvr>
                                        <p:cTn id="23" dur="500"/>
                                        <p:tgtEl>
                                          <p:spTgt spid="46"/>
                                        </p:tgtEl>
                                      </p:cBhvr>
                                    </p:animEffect>
                                  </p:childTnLst>
                                </p:cTn>
                              </p:par>
                              <p:par>
                                <p:cTn id="24" presetID="10" presetClass="entr" presetSubtype="0" fill="hold" nodeType="withEffect">
                                  <p:stCondLst>
                                    <p:cond delay="0"/>
                                  </p:stCondLst>
                                  <p:childTnLst>
                                    <p:set>
                                      <p:cBhvr>
                                        <p:cTn id="25" dur="1" fill="hold">
                                          <p:stCondLst>
                                            <p:cond delay="0"/>
                                          </p:stCondLst>
                                        </p:cTn>
                                        <p:tgtEl>
                                          <p:spTgt spid="47"/>
                                        </p:tgtEl>
                                        <p:attrNameLst>
                                          <p:attrName>style.visibility</p:attrName>
                                        </p:attrNameLst>
                                      </p:cBhvr>
                                      <p:to>
                                        <p:strVal val="visible"/>
                                      </p:to>
                                    </p:set>
                                    <p:animEffect transition="in" filter="fade">
                                      <p:cBhvr>
                                        <p:cTn id="26"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56" grpId="0" animBg="1"/>
      <p:bldP spid="38"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uppieren 9"/>
          <p:cNvGrpSpPr/>
          <p:nvPr/>
        </p:nvGrpSpPr>
        <p:grpSpPr>
          <a:xfrm>
            <a:off x="144463" y="152401"/>
            <a:ext cx="11897959" cy="612775"/>
            <a:chOff x="144463" y="152401"/>
            <a:chExt cx="11897959" cy="612775"/>
          </a:xfrm>
          <a:solidFill>
            <a:schemeClr val="accent1"/>
          </a:solidFill>
        </p:grpSpPr>
        <p:sp>
          <p:nvSpPr>
            <p:cNvPr id="11" name="Rechteck 10"/>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 name="Rechteck 11"/>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 name="Rechteck 12"/>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pic>
        <p:nvPicPr>
          <p:cNvPr id="14" name="Bild 18" descr="g_eth_logo_kurz_neg_Schutzraum.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4" name="Rectangle 3"/>
          <p:cNvSpPr/>
          <p:nvPr/>
        </p:nvSpPr>
        <p:spPr>
          <a:xfrm>
            <a:off x="4795034" y="4821540"/>
            <a:ext cx="2595582" cy="646331"/>
          </a:xfrm>
          <a:prstGeom prst="rect">
            <a:avLst/>
          </a:prstGeom>
        </p:spPr>
        <p:txBody>
          <a:bodyPr wrap="none">
            <a:spAutoFit/>
          </a:bodyPr>
          <a:lstStyle/>
          <a:p>
            <a:r>
              <a:rPr lang="en-US" sz="3600" dirty="0"/>
              <a:t>Thank you! </a:t>
            </a:r>
          </a:p>
        </p:txBody>
      </p:sp>
      <p:pic>
        <p:nvPicPr>
          <p:cNvPr id="17" name="Picture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47375" y="1572578"/>
            <a:ext cx="2265044" cy="2265044"/>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50619" y="1713294"/>
            <a:ext cx="2209800" cy="2209800"/>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51838" y="1600200"/>
            <a:ext cx="2209800" cy="2209800"/>
          </a:xfrm>
          <a:prstGeom prst="rect">
            <a:avLst/>
          </a:prstGeom>
        </p:spPr>
      </p:pic>
    </p:spTree>
    <p:extLst>
      <p:ext uri="{BB962C8B-B14F-4D97-AF65-F5344CB8AC3E}">
        <p14:creationId xmlns:p14="http://schemas.microsoft.com/office/powerpoint/2010/main" val="295622737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92A5DD5-ED99-4ADF-919D-847247C81DDE}"/>
              </a:ext>
            </a:extLst>
          </p:cNvPr>
          <p:cNvSpPr>
            <a:spLocks noGrp="1"/>
          </p:cNvSpPr>
          <p:nvPr>
            <p:ph idx="1"/>
          </p:nvPr>
        </p:nvSpPr>
        <p:spPr/>
        <p:txBody>
          <a:bodyPr/>
          <a:lstStyle/>
          <a:p>
            <a:r>
              <a:rPr lang="en-US" dirty="0"/>
              <a:t>Fast off-chain payments</a:t>
            </a:r>
          </a:p>
          <a:p>
            <a:pPr lvl="1"/>
            <a:r>
              <a:rPr lang="en-US" dirty="0"/>
              <a:t>Snappy (NDSS 2020)</a:t>
            </a:r>
          </a:p>
          <a:p>
            <a:r>
              <a:rPr lang="en-US" dirty="0"/>
              <a:t>Anonymous communication</a:t>
            </a:r>
          </a:p>
          <a:p>
            <a:pPr lvl="1"/>
            <a:r>
              <a:rPr lang="en-US" dirty="0"/>
              <a:t>CoverUp (NSDI 2019)</a:t>
            </a:r>
          </a:p>
          <a:p>
            <a:r>
              <a:rPr lang="en-US"/>
              <a:t>Monitoring of type-state </a:t>
            </a:r>
            <a:r>
              <a:rPr lang="en-US" dirty="0"/>
              <a:t>properties</a:t>
            </a:r>
          </a:p>
          <a:p>
            <a:pPr lvl="1"/>
            <a:r>
              <a:rPr lang="en-US" dirty="0"/>
              <a:t>Metis (RV 2018)</a:t>
            </a:r>
          </a:p>
          <a:p>
            <a:r>
              <a:rPr lang="en-US" dirty="0"/>
              <a:t>Rollback protection for SGX</a:t>
            </a:r>
          </a:p>
          <a:p>
            <a:pPr lvl="1"/>
            <a:r>
              <a:rPr lang="en-US" dirty="0"/>
              <a:t>ROTE (USENIX 2017)</a:t>
            </a:r>
          </a:p>
        </p:txBody>
      </p:sp>
      <p:sp>
        <p:nvSpPr>
          <p:cNvPr id="3" name="Date Placeholder 2">
            <a:extLst>
              <a:ext uri="{FF2B5EF4-FFF2-40B4-BE49-F238E27FC236}">
                <a16:creationId xmlns:a16="http://schemas.microsoft.com/office/drawing/2014/main" id="{7BE8F9D7-5B2A-474A-B965-567BF73B4513}"/>
              </a:ext>
            </a:extLst>
          </p:cNvPr>
          <p:cNvSpPr>
            <a:spLocks noGrp="1"/>
          </p:cNvSpPr>
          <p:nvPr>
            <p:ph type="dt" sz="half" idx="10"/>
          </p:nvPr>
        </p:nvSpPr>
        <p:spPr/>
        <p:txBody>
          <a:bodyPr/>
          <a:lstStyle/>
          <a:p>
            <a:fld id="{E410B1B2-7CE2-46AE-B3E9-F7BB5D02C9ED}" type="datetime1">
              <a:rPr lang="en-US" smtClean="0"/>
              <a:t>6/8/2021</a:t>
            </a:fld>
            <a:endParaRPr lang="en-GB" dirty="0"/>
          </a:p>
        </p:txBody>
      </p:sp>
      <p:sp>
        <p:nvSpPr>
          <p:cNvPr id="4" name="Footer Placeholder 3">
            <a:extLst>
              <a:ext uri="{FF2B5EF4-FFF2-40B4-BE49-F238E27FC236}">
                <a16:creationId xmlns:a16="http://schemas.microsoft.com/office/drawing/2014/main" id="{4D45AE49-6FD6-46C7-9663-71A3ED8D5E1F}"/>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80DF9DDC-8046-41FE-BE12-72EEB2C232B3}"/>
              </a:ext>
            </a:extLst>
          </p:cNvPr>
          <p:cNvSpPr>
            <a:spLocks noGrp="1"/>
          </p:cNvSpPr>
          <p:nvPr>
            <p:ph type="sldNum" sz="quarter" idx="12"/>
          </p:nvPr>
        </p:nvSpPr>
        <p:spPr/>
        <p:txBody>
          <a:bodyPr/>
          <a:lstStyle/>
          <a:p>
            <a:fld id="{6C6AE60A-B69C-4790-82F7-3882EDF23186}" type="slidenum">
              <a:rPr lang="en-GB" smtClean="0"/>
              <a:t>76</a:t>
            </a:fld>
            <a:endParaRPr lang="en-GB" dirty="0"/>
          </a:p>
        </p:txBody>
      </p:sp>
      <p:sp>
        <p:nvSpPr>
          <p:cNvPr id="6" name="Title 5">
            <a:extLst>
              <a:ext uri="{FF2B5EF4-FFF2-40B4-BE49-F238E27FC236}">
                <a16:creationId xmlns:a16="http://schemas.microsoft.com/office/drawing/2014/main" id="{01ABC681-2FF4-4919-8E93-4001D1121E06}"/>
              </a:ext>
            </a:extLst>
          </p:cNvPr>
          <p:cNvSpPr>
            <a:spLocks noGrp="1"/>
          </p:cNvSpPr>
          <p:nvPr>
            <p:ph type="title"/>
          </p:nvPr>
        </p:nvSpPr>
        <p:spPr/>
        <p:txBody>
          <a:bodyPr/>
          <a:lstStyle/>
          <a:p>
            <a:r>
              <a:rPr lang="en-US" dirty="0"/>
              <a:t>Other contributions</a:t>
            </a:r>
          </a:p>
        </p:txBody>
      </p:sp>
      <p:pic>
        <p:nvPicPr>
          <p:cNvPr id="7" name="Picture 6">
            <a:extLst>
              <a:ext uri="{FF2B5EF4-FFF2-40B4-BE49-F238E27FC236}">
                <a16:creationId xmlns:a16="http://schemas.microsoft.com/office/drawing/2014/main" id="{82E8853D-A0FF-4E12-A0DE-1056EB6C2BFF}"/>
              </a:ext>
            </a:extLst>
          </p:cNvPr>
          <p:cNvPicPr>
            <a:picLocks noChangeAspect="1"/>
          </p:cNvPicPr>
          <p:nvPr/>
        </p:nvPicPr>
        <p:blipFill>
          <a:blip r:embed="rId2"/>
          <a:stretch>
            <a:fillRect/>
          </a:stretch>
        </p:blipFill>
        <p:spPr>
          <a:xfrm>
            <a:off x="7160419" y="1981200"/>
            <a:ext cx="3922644" cy="2438400"/>
          </a:xfrm>
          <a:prstGeom prst="rect">
            <a:avLst/>
          </a:prstGeom>
        </p:spPr>
      </p:pic>
      <p:pic>
        <p:nvPicPr>
          <p:cNvPr id="8" name="Picture 7">
            <a:extLst>
              <a:ext uri="{FF2B5EF4-FFF2-40B4-BE49-F238E27FC236}">
                <a16:creationId xmlns:a16="http://schemas.microsoft.com/office/drawing/2014/main" id="{21032CD9-7F19-4C87-9814-9F4FD4A6D29F}"/>
              </a:ext>
            </a:extLst>
          </p:cNvPr>
          <p:cNvPicPr>
            <a:picLocks noChangeAspect="1"/>
          </p:cNvPicPr>
          <p:nvPr/>
        </p:nvPicPr>
        <p:blipFill>
          <a:blip r:embed="rId3"/>
          <a:stretch>
            <a:fillRect/>
          </a:stretch>
        </p:blipFill>
        <p:spPr>
          <a:xfrm>
            <a:off x="7008019" y="2057400"/>
            <a:ext cx="4191633" cy="2284416"/>
          </a:xfrm>
          <a:prstGeom prst="rect">
            <a:avLst/>
          </a:prstGeom>
        </p:spPr>
      </p:pic>
      <p:pic>
        <p:nvPicPr>
          <p:cNvPr id="9" name="Picture 8">
            <a:extLst>
              <a:ext uri="{FF2B5EF4-FFF2-40B4-BE49-F238E27FC236}">
                <a16:creationId xmlns:a16="http://schemas.microsoft.com/office/drawing/2014/main" id="{A6F80E6F-0EC3-44D2-A392-69CB36EBD049}"/>
              </a:ext>
            </a:extLst>
          </p:cNvPr>
          <p:cNvPicPr>
            <a:picLocks noChangeAspect="1"/>
          </p:cNvPicPr>
          <p:nvPr/>
        </p:nvPicPr>
        <p:blipFill>
          <a:blip r:embed="rId4"/>
          <a:stretch>
            <a:fillRect/>
          </a:stretch>
        </p:blipFill>
        <p:spPr>
          <a:xfrm>
            <a:off x="6550819" y="2370814"/>
            <a:ext cx="5331619" cy="1758273"/>
          </a:xfrm>
          <a:prstGeom prst="rect">
            <a:avLst/>
          </a:prstGeom>
        </p:spPr>
      </p:pic>
      <p:pic>
        <p:nvPicPr>
          <p:cNvPr id="10" name="Picture 9">
            <a:extLst>
              <a:ext uri="{FF2B5EF4-FFF2-40B4-BE49-F238E27FC236}">
                <a16:creationId xmlns:a16="http://schemas.microsoft.com/office/drawing/2014/main" id="{65BABAEB-081B-4FD1-A826-CBA33EA8086A}"/>
              </a:ext>
            </a:extLst>
          </p:cNvPr>
          <p:cNvPicPr>
            <a:picLocks noChangeAspect="1"/>
          </p:cNvPicPr>
          <p:nvPr/>
        </p:nvPicPr>
        <p:blipFill>
          <a:blip r:embed="rId5"/>
          <a:stretch>
            <a:fillRect/>
          </a:stretch>
        </p:blipFill>
        <p:spPr>
          <a:xfrm>
            <a:off x="6002476" y="2370814"/>
            <a:ext cx="5941219" cy="1849094"/>
          </a:xfrm>
          <a:prstGeom prst="rect">
            <a:avLst/>
          </a:prstGeom>
        </p:spPr>
      </p:pic>
    </p:spTree>
    <p:extLst>
      <p:ext uri="{BB962C8B-B14F-4D97-AF65-F5344CB8AC3E}">
        <p14:creationId xmlns:p14="http://schemas.microsoft.com/office/powerpoint/2010/main" val="164644312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xit" presetSubtype="0" fill="hold" nodeType="clickEffect">
                                  <p:stCondLst>
                                    <p:cond delay="0"/>
                                  </p:stCondLst>
                                  <p:childTnLst>
                                    <p:animEffect transition="out" filter="fade">
                                      <p:cBhvr>
                                        <p:cTn id="18" dur="500"/>
                                        <p:tgtEl>
                                          <p:spTgt spid="7"/>
                                        </p:tgtEl>
                                      </p:cBhvr>
                                    </p:animEffect>
                                    <p:set>
                                      <p:cBhvr>
                                        <p:cTn id="19" dur="1" fill="hold">
                                          <p:stCondLst>
                                            <p:cond delay="499"/>
                                          </p:stCondLst>
                                        </p:cTn>
                                        <p:tgtEl>
                                          <p:spTgt spid="7"/>
                                        </p:tgtEl>
                                        <p:attrNameLst>
                                          <p:attrName>style.visibility</p:attrName>
                                        </p:attrNameLst>
                                      </p:cBhvr>
                                      <p:to>
                                        <p:strVal val="hidden"/>
                                      </p:to>
                                    </p:set>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2">
                                            <p:txEl>
                                              <p:pRg st="2" end="2"/>
                                            </p:txEl>
                                          </p:spTgt>
                                        </p:tgtEl>
                                        <p:attrNameLst>
                                          <p:attrName>style.visibility</p:attrName>
                                        </p:attrNameLst>
                                      </p:cBhvr>
                                      <p:to>
                                        <p:strVal val="visible"/>
                                      </p:to>
                                    </p:set>
                                    <p:animEffect transition="in" filter="fade">
                                      <p:cBhvr>
                                        <p:cTn id="23" dur="500"/>
                                        <p:tgtEl>
                                          <p:spTgt spid="2">
                                            <p:txEl>
                                              <p:pRg st="2" end="2"/>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
                                            <p:txEl>
                                              <p:pRg st="3" end="3"/>
                                            </p:txEl>
                                          </p:spTgt>
                                        </p:tgtEl>
                                        <p:attrNameLst>
                                          <p:attrName>style.visibility</p:attrName>
                                        </p:attrNameLst>
                                      </p:cBhvr>
                                      <p:to>
                                        <p:strVal val="visible"/>
                                      </p:to>
                                    </p:set>
                                    <p:animEffect transition="in" filter="fade">
                                      <p:cBhvr>
                                        <p:cTn id="26" dur="500"/>
                                        <p:tgtEl>
                                          <p:spTgt spid="2">
                                            <p:txEl>
                                              <p:pRg st="3" end="3"/>
                                            </p:txEl>
                                          </p:spTgt>
                                        </p:tgtEl>
                                      </p:cBhvr>
                                    </p:animEffect>
                                  </p:childTnLst>
                                </p:cTn>
                              </p:par>
                            </p:childTnLst>
                          </p:cTn>
                        </p:par>
                        <p:par>
                          <p:cTn id="27" fill="hold">
                            <p:stCondLst>
                              <p:cond delay="1000"/>
                            </p:stCondLst>
                            <p:childTnLst>
                              <p:par>
                                <p:cTn id="28" presetID="10" presetClass="entr" presetSubtype="0" fill="hold" nodeType="after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500"/>
                                        <p:tgtEl>
                                          <p:spTgt spid="8"/>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xit" presetSubtype="0" fill="hold" nodeType="clickEffect">
                                  <p:stCondLst>
                                    <p:cond delay="0"/>
                                  </p:stCondLst>
                                  <p:childTnLst>
                                    <p:animEffect transition="out" filter="fade">
                                      <p:cBhvr>
                                        <p:cTn id="34" dur="500"/>
                                        <p:tgtEl>
                                          <p:spTgt spid="8"/>
                                        </p:tgtEl>
                                      </p:cBhvr>
                                    </p:animEffect>
                                    <p:set>
                                      <p:cBhvr>
                                        <p:cTn id="35" dur="1" fill="hold">
                                          <p:stCondLst>
                                            <p:cond delay="499"/>
                                          </p:stCondLst>
                                        </p:cTn>
                                        <p:tgtEl>
                                          <p:spTgt spid="8"/>
                                        </p:tgtEl>
                                        <p:attrNameLst>
                                          <p:attrName>style.visibility</p:attrName>
                                        </p:attrNameLst>
                                      </p:cBhvr>
                                      <p:to>
                                        <p:strVal val="hidden"/>
                                      </p:to>
                                    </p:set>
                                  </p:childTnLst>
                                </p:cTn>
                              </p:par>
                            </p:childTnLst>
                          </p:cTn>
                        </p:par>
                        <p:par>
                          <p:cTn id="36" fill="hold">
                            <p:stCondLst>
                              <p:cond delay="500"/>
                            </p:stCondLst>
                            <p:childTnLst>
                              <p:par>
                                <p:cTn id="37" presetID="10" presetClass="entr" presetSubtype="0" fill="hold" grpId="0" nodeType="afterEffect">
                                  <p:stCondLst>
                                    <p:cond delay="0"/>
                                  </p:stCondLst>
                                  <p:childTnLst>
                                    <p:set>
                                      <p:cBhvr>
                                        <p:cTn id="38" dur="1" fill="hold">
                                          <p:stCondLst>
                                            <p:cond delay="0"/>
                                          </p:stCondLst>
                                        </p:cTn>
                                        <p:tgtEl>
                                          <p:spTgt spid="2">
                                            <p:txEl>
                                              <p:pRg st="4" end="4"/>
                                            </p:txEl>
                                          </p:spTgt>
                                        </p:tgtEl>
                                        <p:attrNameLst>
                                          <p:attrName>style.visibility</p:attrName>
                                        </p:attrNameLst>
                                      </p:cBhvr>
                                      <p:to>
                                        <p:strVal val="visible"/>
                                      </p:to>
                                    </p:set>
                                    <p:animEffect transition="in" filter="fade">
                                      <p:cBhvr>
                                        <p:cTn id="39" dur="500"/>
                                        <p:tgtEl>
                                          <p:spTgt spid="2">
                                            <p:txEl>
                                              <p:pRg st="4" end="4"/>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
                                            <p:txEl>
                                              <p:pRg st="5" end="5"/>
                                            </p:txEl>
                                          </p:spTgt>
                                        </p:tgtEl>
                                        <p:attrNameLst>
                                          <p:attrName>style.visibility</p:attrName>
                                        </p:attrNameLst>
                                      </p:cBhvr>
                                      <p:to>
                                        <p:strVal val="visible"/>
                                      </p:to>
                                    </p:set>
                                    <p:animEffect transition="in" filter="fade">
                                      <p:cBhvr>
                                        <p:cTn id="42" dur="500"/>
                                        <p:tgtEl>
                                          <p:spTgt spid="2">
                                            <p:txEl>
                                              <p:pRg st="5" end="5"/>
                                            </p:txEl>
                                          </p:spTgt>
                                        </p:tgtEl>
                                      </p:cBhvr>
                                    </p:animEffect>
                                  </p:childTnLst>
                                </p:cTn>
                              </p:par>
                            </p:childTnLst>
                          </p:cTn>
                        </p:par>
                        <p:par>
                          <p:cTn id="43" fill="hold">
                            <p:stCondLst>
                              <p:cond delay="1000"/>
                            </p:stCondLst>
                            <p:childTnLst>
                              <p:par>
                                <p:cTn id="44" presetID="10" presetClass="entr" presetSubtype="0" fill="hold" nodeType="afterEffect">
                                  <p:stCondLst>
                                    <p:cond delay="0"/>
                                  </p:stCondLst>
                                  <p:childTnLst>
                                    <p:set>
                                      <p:cBhvr>
                                        <p:cTn id="45" dur="1" fill="hold">
                                          <p:stCondLst>
                                            <p:cond delay="0"/>
                                          </p:stCondLst>
                                        </p:cTn>
                                        <p:tgtEl>
                                          <p:spTgt spid="9"/>
                                        </p:tgtEl>
                                        <p:attrNameLst>
                                          <p:attrName>style.visibility</p:attrName>
                                        </p:attrNameLst>
                                      </p:cBhvr>
                                      <p:to>
                                        <p:strVal val="visible"/>
                                      </p:to>
                                    </p:set>
                                    <p:animEffect transition="in" filter="fade">
                                      <p:cBhvr>
                                        <p:cTn id="46" dur="500"/>
                                        <p:tgtEl>
                                          <p:spTgt spid="9"/>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xit" presetSubtype="0" fill="hold" nodeType="clickEffect">
                                  <p:stCondLst>
                                    <p:cond delay="0"/>
                                  </p:stCondLst>
                                  <p:childTnLst>
                                    <p:animEffect transition="out" filter="fade">
                                      <p:cBhvr>
                                        <p:cTn id="50" dur="500"/>
                                        <p:tgtEl>
                                          <p:spTgt spid="9"/>
                                        </p:tgtEl>
                                      </p:cBhvr>
                                    </p:animEffect>
                                    <p:set>
                                      <p:cBhvr>
                                        <p:cTn id="51" dur="1" fill="hold">
                                          <p:stCondLst>
                                            <p:cond delay="499"/>
                                          </p:stCondLst>
                                        </p:cTn>
                                        <p:tgtEl>
                                          <p:spTgt spid="9"/>
                                        </p:tgtEl>
                                        <p:attrNameLst>
                                          <p:attrName>style.visibility</p:attrName>
                                        </p:attrNameLst>
                                      </p:cBhvr>
                                      <p:to>
                                        <p:strVal val="hidden"/>
                                      </p:to>
                                    </p:set>
                                  </p:childTnLst>
                                </p:cTn>
                              </p:par>
                            </p:childTnLst>
                          </p:cTn>
                        </p:par>
                        <p:par>
                          <p:cTn id="52" fill="hold">
                            <p:stCondLst>
                              <p:cond delay="500"/>
                            </p:stCondLst>
                            <p:childTnLst>
                              <p:par>
                                <p:cTn id="53" presetID="10" presetClass="entr" presetSubtype="0" fill="hold" grpId="0" nodeType="afterEffect">
                                  <p:stCondLst>
                                    <p:cond delay="0"/>
                                  </p:stCondLst>
                                  <p:childTnLst>
                                    <p:set>
                                      <p:cBhvr>
                                        <p:cTn id="54" dur="1" fill="hold">
                                          <p:stCondLst>
                                            <p:cond delay="0"/>
                                          </p:stCondLst>
                                        </p:cTn>
                                        <p:tgtEl>
                                          <p:spTgt spid="2">
                                            <p:txEl>
                                              <p:pRg st="6" end="6"/>
                                            </p:txEl>
                                          </p:spTgt>
                                        </p:tgtEl>
                                        <p:attrNameLst>
                                          <p:attrName>style.visibility</p:attrName>
                                        </p:attrNameLst>
                                      </p:cBhvr>
                                      <p:to>
                                        <p:strVal val="visible"/>
                                      </p:to>
                                    </p:set>
                                    <p:animEffect transition="in" filter="fade">
                                      <p:cBhvr>
                                        <p:cTn id="55" dur="500"/>
                                        <p:tgtEl>
                                          <p:spTgt spid="2">
                                            <p:txEl>
                                              <p:pRg st="6" end="6"/>
                                            </p:txEl>
                                          </p:spTgt>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2">
                                            <p:txEl>
                                              <p:pRg st="7" end="7"/>
                                            </p:txEl>
                                          </p:spTgt>
                                        </p:tgtEl>
                                        <p:attrNameLst>
                                          <p:attrName>style.visibility</p:attrName>
                                        </p:attrNameLst>
                                      </p:cBhvr>
                                      <p:to>
                                        <p:strVal val="visible"/>
                                      </p:to>
                                    </p:set>
                                    <p:animEffect transition="in" filter="fade">
                                      <p:cBhvr>
                                        <p:cTn id="58" dur="500"/>
                                        <p:tgtEl>
                                          <p:spTgt spid="2">
                                            <p:txEl>
                                              <p:pRg st="7" end="7"/>
                                            </p:txEl>
                                          </p:spTgt>
                                        </p:tgtEl>
                                      </p:cBhvr>
                                    </p:animEffect>
                                  </p:childTnLst>
                                </p:cTn>
                              </p:par>
                            </p:childTnLst>
                          </p:cTn>
                        </p:par>
                        <p:par>
                          <p:cTn id="59" fill="hold">
                            <p:stCondLst>
                              <p:cond delay="1000"/>
                            </p:stCondLst>
                            <p:childTnLst>
                              <p:par>
                                <p:cTn id="60" presetID="10" presetClass="entr" presetSubtype="0" fill="hold" nodeType="afterEffect">
                                  <p:stCondLst>
                                    <p:cond delay="0"/>
                                  </p:stCondLst>
                                  <p:childTnLst>
                                    <p:set>
                                      <p:cBhvr>
                                        <p:cTn id="61" dur="1" fill="hold">
                                          <p:stCondLst>
                                            <p:cond delay="0"/>
                                          </p:stCondLst>
                                        </p:cTn>
                                        <p:tgtEl>
                                          <p:spTgt spid="10"/>
                                        </p:tgtEl>
                                        <p:attrNameLst>
                                          <p:attrName>style.visibility</p:attrName>
                                        </p:attrNameLst>
                                      </p:cBhvr>
                                      <p:to>
                                        <p:strVal val="visible"/>
                                      </p:to>
                                    </p:set>
                                    <p:animEffect transition="in" filter="fade">
                                      <p:cBhvr>
                                        <p:cTn id="6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58FC8D0-788F-4BA6-8C83-6D23AAA8B6BF}"/>
              </a:ext>
            </a:extLst>
          </p:cNvPr>
          <p:cNvSpPr>
            <a:spLocks noGrp="1"/>
          </p:cNvSpPr>
          <p:nvPr>
            <p:ph type="dt" sz="half" idx="10"/>
          </p:nvPr>
        </p:nvSpPr>
        <p:spPr/>
        <p:txBody>
          <a:bodyPr/>
          <a:lstStyle/>
          <a:p>
            <a:fld id="{89230F56-DA6A-4DF9-A4D7-0503C7EB9051}" type="datetime1">
              <a:rPr lang="en-US" smtClean="0"/>
              <a:t>6/8/2021</a:t>
            </a:fld>
            <a:endParaRPr lang="en-GB" dirty="0"/>
          </a:p>
        </p:txBody>
      </p:sp>
      <p:sp>
        <p:nvSpPr>
          <p:cNvPr id="4" name="Footer Placeholder 3">
            <a:extLst>
              <a:ext uri="{FF2B5EF4-FFF2-40B4-BE49-F238E27FC236}">
                <a16:creationId xmlns:a16="http://schemas.microsoft.com/office/drawing/2014/main" id="{88F4C94C-203E-4A3C-B842-D140D45AFFB5}"/>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336753-14EB-4B8E-B6D7-9760831F28E1}"/>
              </a:ext>
            </a:extLst>
          </p:cNvPr>
          <p:cNvSpPr>
            <a:spLocks noGrp="1"/>
          </p:cNvSpPr>
          <p:nvPr>
            <p:ph type="sldNum" sz="quarter" idx="12"/>
          </p:nvPr>
        </p:nvSpPr>
        <p:spPr/>
        <p:txBody>
          <a:bodyPr/>
          <a:lstStyle/>
          <a:p>
            <a:fld id="{6C6AE60A-B69C-4790-82F7-3882EDF23186}" type="slidenum">
              <a:rPr lang="en-GB" smtClean="0"/>
              <a:t>8</a:t>
            </a:fld>
            <a:endParaRPr lang="en-GB" dirty="0"/>
          </a:p>
        </p:txBody>
      </p:sp>
      <p:sp>
        <p:nvSpPr>
          <p:cNvPr id="6" name="Title 5">
            <a:extLst>
              <a:ext uri="{FF2B5EF4-FFF2-40B4-BE49-F238E27FC236}">
                <a16:creationId xmlns:a16="http://schemas.microsoft.com/office/drawing/2014/main" id="{BABE23F5-0A81-4A90-8272-74C941F72D01}"/>
              </a:ext>
            </a:extLst>
          </p:cNvPr>
          <p:cNvSpPr>
            <a:spLocks noGrp="1"/>
          </p:cNvSpPr>
          <p:nvPr>
            <p:ph type="title"/>
          </p:nvPr>
        </p:nvSpPr>
        <p:spPr/>
        <p:txBody>
          <a:bodyPr/>
          <a:lstStyle/>
          <a:p>
            <a:r>
              <a:rPr lang="en-US"/>
              <a:t>Attacks</a:t>
            </a:r>
            <a:endParaRPr lang="en-US" dirty="0"/>
          </a:p>
        </p:txBody>
      </p:sp>
      <p:pic>
        <p:nvPicPr>
          <p:cNvPr id="8" name="Picture 7" descr="Screen Clipping">
            <a:extLst>
              <a:ext uri="{FF2B5EF4-FFF2-40B4-BE49-F238E27FC236}">
                <a16:creationId xmlns:a16="http://schemas.microsoft.com/office/drawing/2014/main" id="{6C69056F-CF3C-4761-86E8-09BFF021425D}"/>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tretch>
            <a:fillRect/>
          </a:stretch>
        </p:blipFill>
        <p:spPr>
          <a:xfrm>
            <a:off x="2207419" y="1260127"/>
            <a:ext cx="3345146" cy="5031776"/>
          </a:xfrm>
          <a:prstGeom prst="rect">
            <a:avLst/>
          </a:prstGeom>
        </p:spPr>
      </p:pic>
      <p:pic>
        <p:nvPicPr>
          <p:cNvPr id="7" name="Picture 6" descr="Screen Clipping">
            <a:extLst>
              <a:ext uri="{FF2B5EF4-FFF2-40B4-BE49-F238E27FC236}">
                <a16:creationId xmlns:a16="http://schemas.microsoft.com/office/drawing/2014/main" id="{B02431BE-4AA4-4CB2-B667-034C2FE2249F}"/>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10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2491035" y="2557333"/>
            <a:ext cx="4590342" cy="1462463"/>
          </a:xfrm>
          <a:prstGeom prst="rect">
            <a:avLst/>
          </a:prstGeom>
        </p:spPr>
      </p:pic>
      <p:pic>
        <p:nvPicPr>
          <p:cNvPr id="9" name="Picture 8" descr="Screen Clipping">
            <a:extLst>
              <a:ext uri="{FF2B5EF4-FFF2-40B4-BE49-F238E27FC236}">
                <a16:creationId xmlns:a16="http://schemas.microsoft.com/office/drawing/2014/main" id="{2E7B7397-4F06-4AC0-8D8B-35E99D476EB5}"/>
              </a:ext>
            </a:extLst>
          </p:cNvPr>
          <p:cNvPicPr>
            <a:picLocks noChangeAspect="1"/>
          </p:cNvPicPr>
          <p:nvPr/>
        </p:nvPicPr>
        <p:blipFill>
          <a:blip r:embed="rId7">
            <a:extLst>
              <a:ext uri="{BEBA8EAE-BF5A-486C-A8C5-ECC9F3942E4B}">
                <a14:imgProps xmlns:a14="http://schemas.microsoft.com/office/drawing/2010/main">
                  <a14:imgLayer r:embed="rId8">
                    <a14:imgEffect>
                      <a14:sharpenSoften amount="-10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3198019" y="2873258"/>
            <a:ext cx="3941650" cy="1506883"/>
          </a:xfrm>
          <a:prstGeom prst="rect">
            <a:avLst/>
          </a:prstGeom>
        </p:spPr>
      </p:pic>
      <p:pic>
        <p:nvPicPr>
          <p:cNvPr id="10" name="Picture 9" descr="Screen Clipping">
            <a:extLst>
              <a:ext uri="{FF2B5EF4-FFF2-40B4-BE49-F238E27FC236}">
                <a16:creationId xmlns:a16="http://schemas.microsoft.com/office/drawing/2014/main" id="{FC6A79D7-F49D-45A6-800C-1AF58C1E873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502819" y="2286000"/>
            <a:ext cx="3423496" cy="3708303"/>
          </a:xfrm>
          <a:prstGeom prst="rect">
            <a:avLst/>
          </a:prstGeom>
        </p:spPr>
      </p:pic>
      <p:sp>
        <p:nvSpPr>
          <p:cNvPr id="11" name="TextBox 10">
            <a:extLst>
              <a:ext uri="{FF2B5EF4-FFF2-40B4-BE49-F238E27FC236}">
                <a16:creationId xmlns:a16="http://schemas.microsoft.com/office/drawing/2014/main" id="{DC4B2E01-D927-414A-B5F4-734D0A1008CB}"/>
              </a:ext>
            </a:extLst>
          </p:cNvPr>
          <p:cNvSpPr txBox="1"/>
          <p:nvPr/>
        </p:nvSpPr>
        <p:spPr>
          <a:xfrm>
            <a:off x="9806271" y="6037231"/>
            <a:ext cx="2220480" cy="200055"/>
          </a:xfrm>
          <a:prstGeom prst="rect">
            <a:avLst/>
          </a:prstGeom>
          <a:noFill/>
        </p:spPr>
        <p:txBody>
          <a:bodyPr wrap="none" rtlCol="0">
            <a:spAutoFit/>
          </a:bodyPr>
          <a:lstStyle/>
          <a:p>
            <a:r>
              <a:rPr lang="en-US" sz="700" dirty="0"/>
              <a:t>Images are from wired, </a:t>
            </a:r>
            <a:r>
              <a:rPr lang="en-US" sz="700" dirty="0" err="1"/>
              <a:t>csmonitor</a:t>
            </a:r>
            <a:r>
              <a:rPr lang="en-US" sz="700" dirty="0"/>
              <a:t>, </a:t>
            </a:r>
            <a:r>
              <a:rPr lang="en-US" sz="700" dirty="0" err="1"/>
              <a:t>heimdalsecurity</a:t>
            </a:r>
            <a:r>
              <a:rPr lang="en-US" sz="700" dirty="0"/>
              <a:t> </a:t>
            </a:r>
          </a:p>
        </p:txBody>
      </p:sp>
    </p:spTree>
    <p:extLst>
      <p:ext uri="{BB962C8B-B14F-4D97-AF65-F5344CB8AC3E}">
        <p14:creationId xmlns:p14="http://schemas.microsoft.com/office/powerpoint/2010/main" val="29450201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58FC8D0-788F-4BA6-8C83-6D23AAA8B6BF}"/>
              </a:ext>
            </a:extLst>
          </p:cNvPr>
          <p:cNvSpPr>
            <a:spLocks noGrp="1"/>
          </p:cNvSpPr>
          <p:nvPr>
            <p:ph type="dt" sz="half" idx="10"/>
          </p:nvPr>
        </p:nvSpPr>
        <p:spPr/>
        <p:txBody>
          <a:bodyPr/>
          <a:lstStyle/>
          <a:p>
            <a:fld id="{78A2E75F-AB47-4033-A0D1-FE7693F3F5D0}" type="datetime1">
              <a:rPr lang="en-US" smtClean="0"/>
              <a:t>6/8/2021</a:t>
            </a:fld>
            <a:endParaRPr lang="en-GB" dirty="0"/>
          </a:p>
        </p:txBody>
      </p:sp>
      <p:sp>
        <p:nvSpPr>
          <p:cNvPr id="4" name="Footer Placeholder 3">
            <a:extLst>
              <a:ext uri="{FF2B5EF4-FFF2-40B4-BE49-F238E27FC236}">
                <a16:creationId xmlns:a16="http://schemas.microsoft.com/office/drawing/2014/main" id="{88F4C94C-203E-4A3C-B842-D140D45AFFB5}"/>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336753-14EB-4B8E-B6D7-9760831F28E1}"/>
              </a:ext>
            </a:extLst>
          </p:cNvPr>
          <p:cNvSpPr>
            <a:spLocks noGrp="1"/>
          </p:cNvSpPr>
          <p:nvPr>
            <p:ph type="sldNum" sz="quarter" idx="12"/>
          </p:nvPr>
        </p:nvSpPr>
        <p:spPr/>
        <p:txBody>
          <a:bodyPr/>
          <a:lstStyle/>
          <a:p>
            <a:fld id="{6C6AE60A-B69C-4790-82F7-3882EDF23186}" type="slidenum">
              <a:rPr lang="en-GB" smtClean="0"/>
              <a:t>9</a:t>
            </a:fld>
            <a:endParaRPr lang="en-GB" dirty="0"/>
          </a:p>
        </p:txBody>
      </p:sp>
      <p:sp>
        <p:nvSpPr>
          <p:cNvPr id="6" name="Title 5">
            <a:extLst>
              <a:ext uri="{FF2B5EF4-FFF2-40B4-BE49-F238E27FC236}">
                <a16:creationId xmlns:a16="http://schemas.microsoft.com/office/drawing/2014/main" id="{BABE23F5-0A81-4A90-8272-74C941F72D01}"/>
              </a:ext>
            </a:extLst>
          </p:cNvPr>
          <p:cNvSpPr>
            <a:spLocks noGrp="1"/>
          </p:cNvSpPr>
          <p:nvPr>
            <p:ph type="title"/>
          </p:nvPr>
        </p:nvSpPr>
        <p:spPr/>
        <p:txBody>
          <a:bodyPr/>
          <a:lstStyle/>
          <a:p>
            <a:r>
              <a:rPr lang="en-US" dirty="0"/>
              <a:t>Attacks</a:t>
            </a:r>
          </a:p>
        </p:txBody>
      </p:sp>
      <p:pic>
        <p:nvPicPr>
          <p:cNvPr id="8" name="Picture 7" descr="Screen Clipping">
            <a:extLst>
              <a:ext uri="{FF2B5EF4-FFF2-40B4-BE49-F238E27FC236}">
                <a16:creationId xmlns:a16="http://schemas.microsoft.com/office/drawing/2014/main" id="{6C69056F-CF3C-4761-86E8-09BFF021425D}"/>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tretch>
            <a:fillRect/>
          </a:stretch>
        </p:blipFill>
        <p:spPr>
          <a:xfrm>
            <a:off x="2207419" y="1260127"/>
            <a:ext cx="3345146" cy="5031776"/>
          </a:xfrm>
          <a:prstGeom prst="rect">
            <a:avLst/>
          </a:prstGeom>
        </p:spPr>
      </p:pic>
      <p:pic>
        <p:nvPicPr>
          <p:cNvPr id="7" name="Picture 6" descr="Screen Clipping">
            <a:extLst>
              <a:ext uri="{FF2B5EF4-FFF2-40B4-BE49-F238E27FC236}">
                <a16:creationId xmlns:a16="http://schemas.microsoft.com/office/drawing/2014/main" id="{B02431BE-4AA4-4CB2-B667-034C2FE2249F}"/>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10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2491035" y="2557333"/>
            <a:ext cx="4590342" cy="1462463"/>
          </a:xfrm>
          <a:prstGeom prst="rect">
            <a:avLst/>
          </a:prstGeom>
        </p:spPr>
      </p:pic>
      <p:pic>
        <p:nvPicPr>
          <p:cNvPr id="9" name="Picture 8" descr="Screen Clipping">
            <a:extLst>
              <a:ext uri="{FF2B5EF4-FFF2-40B4-BE49-F238E27FC236}">
                <a16:creationId xmlns:a16="http://schemas.microsoft.com/office/drawing/2014/main" id="{2E7B7397-4F06-4AC0-8D8B-35E99D476EB5}"/>
              </a:ext>
            </a:extLst>
          </p:cNvPr>
          <p:cNvPicPr>
            <a:picLocks noChangeAspect="1"/>
          </p:cNvPicPr>
          <p:nvPr/>
        </p:nvPicPr>
        <p:blipFill>
          <a:blip r:embed="rId7">
            <a:extLst>
              <a:ext uri="{BEBA8EAE-BF5A-486C-A8C5-ECC9F3942E4B}">
                <a14:imgProps xmlns:a14="http://schemas.microsoft.com/office/drawing/2010/main">
                  <a14:imgLayer r:embed="rId8">
                    <a14:imgEffect>
                      <a14:sharpenSoften amount="-10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3198019" y="2873258"/>
            <a:ext cx="3941650" cy="1506883"/>
          </a:xfrm>
          <a:prstGeom prst="rect">
            <a:avLst/>
          </a:prstGeom>
        </p:spPr>
      </p:pic>
      <p:pic>
        <p:nvPicPr>
          <p:cNvPr id="10" name="Picture 9" descr="Screen Clipping">
            <a:extLst>
              <a:ext uri="{FF2B5EF4-FFF2-40B4-BE49-F238E27FC236}">
                <a16:creationId xmlns:a16="http://schemas.microsoft.com/office/drawing/2014/main" id="{FC6A79D7-F49D-45A6-800C-1AF58C1E8739}"/>
              </a:ext>
            </a:extLst>
          </p:cNvPr>
          <p:cNvPicPr>
            <a:picLocks noChangeAspect="1"/>
          </p:cNvPicPr>
          <p:nvPr/>
        </p:nvPicPr>
        <p:blipFill>
          <a:blip r:embed="rId9">
            <a:extLst>
              <a:ext uri="{BEBA8EAE-BF5A-486C-A8C5-ECC9F3942E4B}">
                <a14:imgProps xmlns:a14="http://schemas.microsoft.com/office/drawing/2010/main">
                  <a14:imgLayer r:embed="rId10">
                    <a14:imgEffect>
                      <a14:sharpenSoften amount="-100000"/>
                    </a14:imgEffect>
                    <a14:imgEffect>
                      <a14:brightnessContrast bright="4000"/>
                    </a14:imgEffect>
                  </a14:imgLayer>
                </a14:imgProps>
              </a:ext>
              <a:ext uri="{28A0092B-C50C-407E-A947-70E740481C1C}">
                <a14:useLocalDpi xmlns:a14="http://schemas.microsoft.com/office/drawing/2010/main" val="0"/>
              </a:ext>
            </a:extLst>
          </a:blip>
          <a:stretch>
            <a:fillRect/>
          </a:stretch>
        </p:blipFill>
        <p:spPr>
          <a:xfrm>
            <a:off x="3502819" y="2286000"/>
            <a:ext cx="3423496" cy="3708303"/>
          </a:xfrm>
          <a:prstGeom prst="rect">
            <a:avLst/>
          </a:prstGeom>
        </p:spPr>
      </p:pic>
      <p:pic>
        <p:nvPicPr>
          <p:cNvPr id="11" name="Picture 2" descr="https://images.techhive.com/images/article/2017/05/wannacry_ransom_screenshot-100722810-large.jpg">
            <a:extLst>
              <a:ext uri="{FF2B5EF4-FFF2-40B4-BE49-F238E27FC236}">
                <a16:creationId xmlns:a16="http://schemas.microsoft.com/office/drawing/2014/main" id="{2D6F16E4-509B-41AF-9C34-D6CDE909EFD8}"/>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4036219" y="2693986"/>
            <a:ext cx="4511245" cy="337231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2C3DA84D-6463-4304-8B2F-70A3F8F7E935}"/>
              </a:ext>
            </a:extLst>
          </p:cNvPr>
          <p:cNvSpPr txBox="1"/>
          <p:nvPr/>
        </p:nvSpPr>
        <p:spPr>
          <a:xfrm>
            <a:off x="9806271" y="6037231"/>
            <a:ext cx="2220480" cy="200055"/>
          </a:xfrm>
          <a:prstGeom prst="rect">
            <a:avLst/>
          </a:prstGeom>
          <a:noFill/>
        </p:spPr>
        <p:txBody>
          <a:bodyPr wrap="none" rtlCol="0">
            <a:spAutoFit/>
          </a:bodyPr>
          <a:lstStyle/>
          <a:p>
            <a:r>
              <a:rPr lang="en-US" sz="700" dirty="0"/>
              <a:t>Images are from wired, </a:t>
            </a:r>
            <a:r>
              <a:rPr lang="en-US" sz="700" dirty="0" err="1"/>
              <a:t>csmonitor</a:t>
            </a:r>
            <a:r>
              <a:rPr lang="en-US" sz="700" dirty="0"/>
              <a:t>, </a:t>
            </a:r>
            <a:r>
              <a:rPr lang="en-US" sz="700" dirty="0" err="1"/>
              <a:t>heimdalsecurity</a:t>
            </a:r>
            <a:r>
              <a:rPr lang="en-US" sz="700" dirty="0"/>
              <a:t> </a:t>
            </a:r>
          </a:p>
        </p:txBody>
      </p:sp>
    </p:spTree>
    <p:extLst>
      <p:ext uri="{BB962C8B-B14F-4D97-AF65-F5344CB8AC3E}">
        <p14:creationId xmlns:p14="http://schemas.microsoft.com/office/powerpoint/2010/main" val="18941752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8.8|20.1|14.5|20.4|4.4|5.6"/>
</p:tagLst>
</file>

<file path=ppt/tags/tag10.xml><?xml version="1.0" encoding="utf-8"?>
<p:tagLst xmlns:a="http://schemas.openxmlformats.org/drawingml/2006/main" xmlns:r="http://schemas.openxmlformats.org/officeDocument/2006/relationships" xmlns:p="http://schemas.openxmlformats.org/presentationml/2006/main">
  <p:tag name="TIMING" val="|27.8|5|29.8|9.8"/>
</p:tagLst>
</file>

<file path=ppt/tags/tag11.xml><?xml version="1.0" encoding="utf-8"?>
<p:tagLst xmlns:a="http://schemas.openxmlformats.org/drawingml/2006/main" xmlns:r="http://schemas.openxmlformats.org/officeDocument/2006/relationships" xmlns:p="http://schemas.openxmlformats.org/presentationml/2006/main">
  <p:tag name="TIMING" val="|29.1"/>
</p:tagLst>
</file>

<file path=ppt/tags/tag12.xml><?xml version="1.0" encoding="utf-8"?>
<p:tagLst xmlns:a="http://schemas.openxmlformats.org/drawingml/2006/main" xmlns:r="http://schemas.openxmlformats.org/officeDocument/2006/relationships" xmlns:p="http://schemas.openxmlformats.org/presentationml/2006/main">
  <p:tag name="TIMING" val="|5.2|18.5|7.8"/>
</p:tagLst>
</file>

<file path=ppt/tags/tag13.xml><?xml version="1.0" encoding="utf-8"?>
<p:tagLst xmlns:a="http://schemas.openxmlformats.org/drawingml/2006/main" xmlns:r="http://schemas.openxmlformats.org/officeDocument/2006/relationships" xmlns:p="http://schemas.openxmlformats.org/presentationml/2006/main">
  <p:tag name="TIMING" val="|1.5|5.1|1.5"/>
</p:tagLst>
</file>

<file path=ppt/tags/tag2.xml><?xml version="1.0" encoding="utf-8"?>
<p:tagLst xmlns:a="http://schemas.openxmlformats.org/drawingml/2006/main" xmlns:r="http://schemas.openxmlformats.org/officeDocument/2006/relationships" xmlns:p="http://schemas.openxmlformats.org/presentationml/2006/main">
  <p:tag name="TIMING" val="|10.7|15.6|6.8|1.4|9|8|1.8|3.7|5.3|6.4"/>
</p:tagLst>
</file>

<file path=ppt/tags/tag3.xml><?xml version="1.0" encoding="utf-8"?>
<p:tagLst xmlns:a="http://schemas.openxmlformats.org/drawingml/2006/main" xmlns:r="http://schemas.openxmlformats.org/officeDocument/2006/relationships" xmlns:p="http://schemas.openxmlformats.org/presentationml/2006/main">
  <p:tag name="TIMING" val="|24.8|9.9|0.8|9.9|12.5|4.3|19.6"/>
</p:tagLst>
</file>

<file path=ppt/tags/tag4.xml><?xml version="1.0" encoding="utf-8"?>
<p:tagLst xmlns:a="http://schemas.openxmlformats.org/drawingml/2006/main" xmlns:r="http://schemas.openxmlformats.org/officeDocument/2006/relationships" xmlns:p="http://schemas.openxmlformats.org/presentationml/2006/main">
  <p:tag name="TIMING" val="|6.1|7.8|5.3"/>
</p:tagLst>
</file>

<file path=ppt/tags/tag5.xml><?xml version="1.0" encoding="utf-8"?>
<p:tagLst xmlns:a="http://schemas.openxmlformats.org/drawingml/2006/main" xmlns:r="http://schemas.openxmlformats.org/officeDocument/2006/relationships" xmlns:p="http://schemas.openxmlformats.org/presentationml/2006/main">
  <p:tag name="TIMING" val="|7.3"/>
</p:tagLst>
</file>

<file path=ppt/tags/tag6.xml><?xml version="1.0" encoding="utf-8"?>
<p:tagLst xmlns:a="http://schemas.openxmlformats.org/drawingml/2006/main" xmlns:r="http://schemas.openxmlformats.org/officeDocument/2006/relationships" xmlns:p="http://schemas.openxmlformats.org/presentationml/2006/main">
  <p:tag name="TIMING" val="|6.4|4|4.6"/>
</p:tagLst>
</file>

<file path=ppt/tags/tag7.xml><?xml version="1.0" encoding="utf-8"?>
<p:tagLst xmlns:a="http://schemas.openxmlformats.org/drawingml/2006/main" xmlns:r="http://schemas.openxmlformats.org/officeDocument/2006/relationships" xmlns:p="http://schemas.openxmlformats.org/presentationml/2006/main">
  <p:tag name="TIMING" val="|1.3|2.9|7.9|1.2|3.5|1.4|12"/>
</p:tagLst>
</file>

<file path=ppt/tags/tag8.xml><?xml version="1.0" encoding="utf-8"?>
<p:tagLst xmlns:a="http://schemas.openxmlformats.org/drawingml/2006/main" xmlns:r="http://schemas.openxmlformats.org/officeDocument/2006/relationships" xmlns:p="http://schemas.openxmlformats.org/presentationml/2006/main">
  <p:tag name="TIMING" val="|17.8|1.8|10.9"/>
</p:tagLst>
</file>

<file path=ppt/tags/tag9.xml><?xml version="1.0" encoding="utf-8"?>
<p:tagLst xmlns:a="http://schemas.openxmlformats.org/drawingml/2006/main" xmlns:r="http://schemas.openxmlformats.org/officeDocument/2006/relationships" xmlns:p="http://schemas.openxmlformats.org/presentationml/2006/main">
  <p:tag name="TIMING" val="|0.7|12.8|0.5|8.5"/>
</p:tagLst>
</file>

<file path=ppt/theme/theme1.xml><?xml version="1.0" encoding="utf-8"?>
<a:theme xmlns:a="http://schemas.openxmlformats.org/drawingml/2006/main" name="eth_praesentation_16zu9_ETH1">
  <a:themeElements>
    <a:clrScheme name="ETH 1 - Externe Kommunikation">
      <a:dk1>
        <a:sysClr val="windowText" lastClr="000000"/>
      </a:dk1>
      <a:lt1>
        <a:sysClr val="window" lastClr="FFFFFF"/>
      </a:lt1>
      <a:dk2>
        <a:srgbClr val="000000"/>
      </a:dk2>
      <a:lt2>
        <a:srgbClr val="FFFFFF"/>
      </a:lt2>
      <a:accent1>
        <a:srgbClr val="1F407A"/>
      </a:accent1>
      <a:accent2>
        <a:srgbClr val="435F8F"/>
      </a:accent2>
      <a:accent3>
        <a:srgbClr val="677DA5"/>
      </a:accent3>
      <a:accent4>
        <a:srgbClr val="8B9CBA"/>
      </a:accent4>
      <a:accent5>
        <a:srgbClr val="AEBACF"/>
      </a:accent5>
      <a:accent6>
        <a:srgbClr val="D2D9E4"/>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1 - Externe Kommunikation">
        <a:dk1>
          <a:sysClr val="windowText" lastClr="000000"/>
        </a:dk1>
        <a:lt1>
          <a:sysClr val="window" lastClr="FFFFFF"/>
        </a:lt1>
        <a:dk2>
          <a:srgbClr val="000000"/>
        </a:dk2>
        <a:lt2>
          <a:srgbClr val="FFFFFF"/>
        </a:lt2>
        <a:accent1>
          <a:srgbClr val="1F407A"/>
        </a:accent1>
        <a:accent2>
          <a:srgbClr val="435F8F"/>
        </a:accent2>
        <a:accent3>
          <a:srgbClr val="677DA5"/>
        </a:accent3>
        <a:accent4>
          <a:srgbClr val="8B9CBA"/>
        </a:accent4>
        <a:accent5>
          <a:srgbClr val="AEBACF"/>
        </a:accent5>
        <a:accent6>
          <a:srgbClr val="D2D9E4"/>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10.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Office-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eth_praesentation_16zu9_ETH2">
  <a:themeElements>
    <a:clrScheme name="ETH 2 - Interne Kommunikation">
      <a:dk1>
        <a:sysClr val="windowText" lastClr="000000"/>
      </a:dk1>
      <a:lt1>
        <a:sysClr val="window" lastClr="FFFFFF"/>
      </a:lt1>
      <a:dk2>
        <a:srgbClr val="000000"/>
      </a:dk2>
      <a:lt2>
        <a:srgbClr val="FFFFFF"/>
      </a:lt2>
      <a:accent1>
        <a:srgbClr val="485A2C"/>
      </a:accent1>
      <a:accent2>
        <a:srgbClr val="65744E"/>
      </a:accent2>
      <a:accent3>
        <a:srgbClr val="838F70"/>
      </a:accent3>
      <a:accent4>
        <a:srgbClr val="A0A991"/>
      </a:accent4>
      <a:accent5>
        <a:srgbClr val="BDC4B3"/>
      </a:accent5>
      <a:accent6>
        <a:srgbClr val="DADED5"/>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2 - Interne Kommunikation">
        <a:dk1>
          <a:sysClr val="windowText" lastClr="000000"/>
        </a:dk1>
        <a:lt1>
          <a:sysClr val="window" lastClr="FFFFFF"/>
        </a:lt1>
        <a:dk2>
          <a:srgbClr val="000000"/>
        </a:dk2>
        <a:lt2>
          <a:srgbClr val="FFFFFF"/>
        </a:lt2>
        <a:accent1>
          <a:srgbClr val="485A2C"/>
        </a:accent1>
        <a:accent2>
          <a:srgbClr val="65744E"/>
        </a:accent2>
        <a:accent3>
          <a:srgbClr val="838F70"/>
        </a:accent3>
        <a:accent4>
          <a:srgbClr val="A0A991"/>
        </a:accent4>
        <a:accent5>
          <a:srgbClr val="BDC4B3"/>
        </a:accent5>
        <a:accent6>
          <a:srgbClr val="DADED5"/>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3.xml><?xml version="1.0" encoding="utf-8"?>
<a:theme xmlns:a="http://schemas.openxmlformats.org/drawingml/2006/main" name="eth_praesentation_16zu9_ETH3">
  <a:themeElements>
    <a:clrScheme name="ETH 3">
      <a:dk1>
        <a:sysClr val="windowText" lastClr="000000"/>
      </a:dk1>
      <a:lt1>
        <a:sysClr val="window" lastClr="FFFFFF"/>
      </a:lt1>
      <a:dk2>
        <a:srgbClr val="000000"/>
      </a:dk2>
      <a:lt2>
        <a:srgbClr val="FFFFFF"/>
      </a:lt2>
      <a:accent1>
        <a:srgbClr val="1269B0"/>
      </a:accent1>
      <a:accent2>
        <a:srgbClr val="3881BD"/>
      </a:accent2>
      <a:accent3>
        <a:srgbClr val="5E99C9"/>
      </a:accent3>
      <a:accent4>
        <a:srgbClr val="84B1D6"/>
      </a:accent4>
      <a:accent5>
        <a:srgbClr val="AAC9E3"/>
      </a:accent5>
      <a:accent6>
        <a:srgbClr val="D0E1EF"/>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3">
        <a:dk1>
          <a:sysClr val="windowText" lastClr="000000"/>
        </a:dk1>
        <a:lt1>
          <a:sysClr val="window" lastClr="FFFFFF"/>
        </a:lt1>
        <a:dk2>
          <a:srgbClr val="000000"/>
        </a:dk2>
        <a:lt2>
          <a:srgbClr val="FFFFFF"/>
        </a:lt2>
        <a:accent1>
          <a:srgbClr val="1269B0"/>
        </a:accent1>
        <a:accent2>
          <a:srgbClr val="3881BD"/>
        </a:accent2>
        <a:accent3>
          <a:srgbClr val="5E99C9"/>
        </a:accent3>
        <a:accent4>
          <a:srgbClr val="84B1D6"/>
        </a:accent4>
        <a:accent5>
          <a:srgbClr val="AAC9E3"/>
        </a:accent5>
        <a:accent6>
          <a:srgbClr val="D0E1EF"/>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4.xml><?xml version="1.0" encoding="utf-8"?>
<a:theme xmlns:a="http://schemas.openxmlformats.org/drawingml/2006/main" name="eth_praesentation_16zu9_ETH4">
  <a:themeElements>
    <a:clrScheme name="ETH 4">
      <a:dk1>
        <a:sysClr val="windowText" lastClr="000000"/>
      </a:dk1>
      <a:lt1>
        <a:sysClr val="window" lastClr="FFFFFF"/>
      </a:lt1>
      <a:dk2>
        <a:srgbClr val="000000"/>
      </a:dk2>
      <a:lt2>
        <a:srgbClr val="FFFFFF"/>
      </a:lt2>
      <a:accent1>
        <a:srgbClr val="72791C"/>
      </a:accent1>
      <a:accent2>
        <a:srgbClr val="898E40"/>
      </a:accent2>
      <a:accent3>
        <a:srgbClr val="9FA465"/>
      </a:accent3>
      <a:accent4>
        <a:srgbClr val="B6B989"/>
      </a:accent4>
      <a:accent5>
        <a:srgbClr val="CCCFAD"/>
      </a:accent5>
      <a:accent6>
        <a:srgbClr val="E3E4D2"/>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4">
        <a:dk1>
          <a:sysClr val="windowText" lastClr="000000"/>
        </a:dk1>
        <a:lt1>
          <a:sysClr val="window" lastClr="FFFFFF"/>
        </a:lt1>
        <a:dk2>
          <a:srgbClr val="000000"/>
        </a:dk2>
        <a:lt2>
          <a:srgbClr val="FFFFFF"/>
        </a:lt2>
        <a:accent1>
          <a:srgbClr val="72791C"/>
        </a:accent1>
        <a:accent2>
          <a:srgbClr val="898E40"/>
        </a:accent2>
        <a:accent3>
          <a:srgbClr val="9FA465"/>
        </a:accent3>
        <a:accent4>
          <a:srgbClr val="B6B989"/>
        </a:accent4>
        <a:accent5>
          <a:srgbClr val="CCCFAD"/>
        </a:accent5>
        <a:accent6>
          <a:srgbClr val="E3E4D2"/>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5.xml><?xml version="1.0" encoding="utf-8"?>
<a:theme xmlns:a="http://schemas.openxmlformats.org/drawingml/2006/main" name="eth_praesentation_16zu9_ETH5">
  <a:themeElements>
    <a:clrScheme name="ETH 5">
      <a:dk1>
        <a:sysClr val="windowText" lastClr="000000"/>
      </a:dk1>
      <a:lt1>
        <a:sysClr val="window" lastClr="FFFFFF"/>
      </a:lt1>
      <a:dk2>
        <a:srgbClr val="000000"/>
      </a:dk2>
      <a:lt2>
        <a:srgbClr val="FFFFFF"/>
      </a:lt2>
      <a:accent1>
        <a:srgbClr val="91056A"/>
      </a:accent1>
      <a:accent2>
        <a:srgbClr val="A32D82"/>
      </a:accent2>
      <a:accent3>
        <a:srgbClr val="B4559A"/>
      </a:accent3>
      <a:accent4>
        <a:srgbClr val="C67DB2"/>
      </a:accent4>
      <a:accent5>
        <a:srgbClr val="D7A5C9"/>
      </a:accent5>
      <a:accent6>
        <a:srgbClr val="DFCDE1"/>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5">
        <a:dk1>
          <a:sysClr val="windowText" lastClr="000000"/>
        </a:dk1>
        <a:lt1>
          <a:sysClr val="window" lastClr="FFFFFF"/>
        </a:lt1>
        <a:dk2>
          <a:srgbClr val="000000"/>
        </a:dk2>
        <a:lt2>
          <a:srgbClr val="FFFFFF"/>
        </a:lt2>
        <a:accent1>
          <a:srgbClr val="91056A"/>
        </a:accent1>
        <a:accent2>
          <a:srgbClr val="A32D82"/>
        </a:accent2>
        <a:accent3>
          <a:srgbClr val="B4559A"/>
        </a:accent3>
        <a:accent4>
          <a:srgbClr val="C67DB2"/>
        </a:accent4>
        <a:accent5>
          <a:srgbClr val="D7A5C9"/>
        </a:accent5>
        <a:accent6>
          <a:srgbClr val="DFCDE1"/>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6.xml><?xml version="1.0" encoding="utf-8"?>
<a:theme xmlns:a="http://schemas.openxmlformats.org/drawingml/2006/main" name="eth_praesentation_16zu9_ETH6">
  <a:themeElements>
    <a:clrScheme name="ETH 6">
      <a:dk1>
        <a:sysClr val="windowText" lastClr="000000"/>
      </a:dk1>
      <a:lt1>
        <a:sysClr val="window" lastClr="FFFFFF"/>
      </a:lt1>
      <a:dk2>
        <a:srgbClr val="000000"/>
      </a:dk2>
      <a:lt2>
        <a:srgbClr val="FFFFFF"/>
      </a:lt2>
      <a:accent1>
        <a:srgbClr val="6F6F64"/>
      </a:accent1>
      <a:accent2>
        <a:srgbClr val="86867D"/>
      </a:accent2>
      <a:accent3>
        <a:srgbClr val="9D9D96"/>
      </a:accent3>
      <a:accent4>
        <a:srgbClr val="B4B4AE"/>
      </a:accent4>
      <a:accent5>
        <a:srgbClr val="CBCBC7"/>
      </a:accent5>
      <a:accent6>
        <a:srgbClr val="E2E2E0"/>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6">
        <a:dk1>
          <a:sysClr val="windowText" lastClr="000000"/>
        </a:dk1>
        <a:lt1>
          <a:sysClr val="window" lastClr="FFFFFF"/>
        </a:lt1>
        <a:dk2>
          <a:srgbClr val="000000"/>
        </a:dk2>
        <a:lt2>
          <a:srgbClr val="FFFFFF"/>
        </a:lt2>
        <a:accent1>
          <a:srgbClr val="6F6F64"/>
        </a:accent1>
        <a:accent2>
          <a:srgbClr val="86867D"/>
        </a:accent2>
        <a:accent3>
          <a:srgbClr val="9D9D96"/>
        </a:accent3>
        <a:accent4>
          <a:srgbClr val="B4B4AE"/>
        </a:accent4>
        <a:accent5>
          <a:srgbClr val="CBCBC7"/>
        </a:accent5>
        <a:accent6>
          <a:srgbClr val="E2E2E0"/>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7.xml><?xml version="1.0" encoding="utf-8"?>
<a:theme xmlns:a="http://schemas.openxmlformats.org/drawingml/2006/main" name="eth_praesentation_16zu9_ETH7">
  <a:themeElements>
    <a:clrScheme name="ETH 7">
      <a:dk1>
        <a:sysClr val="windowText" lastClr="000000"/>
      </a:dk1>
      <a:lt1>
        <a:sysClr val="window" lastClr="FFFFFF"/>
      </a:lt1>
      <a:dk2>
        <a:srgbClr val="000000"/>
      </a:dk2>
      <a:lt2>
        <a:srgbClr val="FFFFFF"/>
      </a:lt2>
      <a:accent1>
        <a:srgbClr val="A8322D"/>
      </a:accent1>
      <a:accent2>
        <a:srgbClr val="B6534F"/>
      </a:accent2>
      <a:accent3>
        <a:srgbClr val="C47470"/>
      </a:accent3>
      <a:accent4>
        <a:srgbClr val="D29492"/>
      </a:accent4>
      <a:accent5>
        <a:srgbClr val="E0B5B3"/>
      </a:accent5>
      <a:accent6>
        <a:srgbClr val="EED6D5"/>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7">
        <a:dk1>
          <a:sysClr val="windowText" lastClr="000000"/>
        </a:dk1>
        <a:lt1>
          <a:sysClr val="window" lastClr="FFFFFF"/>
        </a:lt1>
        <a:dk2>
          <a:srgbClr val="000000"/>
        </a:dk2>
        <a:lt2>
          <a:srgbClr val="FFFFFF"/>
        </a:lt2>
        <a:accent1>
          <a:srgbClr val="A8322D"/>
        </a:accent1>
        <a:accent2>
          <a:srgbClr val="B6534F"/>
        </a:accent2>
        <a:accent3>
          <a:srgbClr val="C47470"/>
        </a:accent3>
        <a:accent4>
          <a:srgbClr val="D29492"/>
        </a:accent4>
        <a:accent5>
          <a:srgbClr val="E0B5B3"/>
        </a:accent5>
        <a:accent6>
          <a:srgbClr val="EED6D5"/>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8.xml><?xml version="1.0" encoding="utf-8"?>
<a:theme xmlns:a="http://schemas.openxmlformats.org/drawingml/2006/main" name="eth_praesentation_16zu9_ETH8">
  <a:themeElements>
    <a:clrScheme name="ETH 8">
      <a:dk1>
        <a:sysClr val="windowText" lastClr="000000"/>
      </a:dk1>
      <a:lt1>
        <a:sysClr val="window" lastClr="FFFFFF"/>
      </a:lt1>
      <a:dk2>
        <a:srgbClr val="000000"/>
      </a:dk2>
      <a:lt2>
        <a:srgbClr val="FFFFFF"/>
      </a:lt2>
      <a:accent1>
        <a:srgbClr val="007A96"/>
      </a:accent1>
      <a:accent2>
        <a:srgbClr val="298FA7"/>
      </a:accent2>
      <a:accent3>
        <a:srgbClr val="52A5B8"/>
      </a:accent3>
      <a:accent4>
        <a:srgbClr val="7ABAC8"/>
      </a:accent4>
      <a:accent5>
        <a:srgbClr val="A3CFD9"/>
      </a:accent5>
      <a:accent6>
        <a:srgbClr val="CCE4EA"/>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8">
        <a:dk1>
          <a:sysClr val="windowText" lastClr="000000"/>
        </a:dk1>
        <a:lt1>
          <a:sysClr val="window" lastClr="FFFFFF"/>
        </a:lt1>
        <a:dk2>
          <a:srgbClr val="000000"/>
        </a:dk2>
        <a:lt2>
          <a:srgbClr val="FFFFFF"/>
        </a:lt2>
        <a:accent1>
          <a:srgbClr val="007A96"/>
        </a:accent1>
        <a:accent2>
          <a:srgbClr val="298FA7"/>
        </a:accent2>
        <a:accent3>
          <a:srgbClr val="52A5B8"/>
        </a:accent3>
        <a:accent4>
          <a:srgbClr val="7ABAC8"/>
        </a:accent4>
        <a:accent5>
          <a:srgbClr val="A3CFD9"/>
        </a:accent5>
        <a:accent6>
          <a:srgbClr val="CCE4EA"/>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9.xml><?xml version="1.0" encoding="utf-8"?>
<a:theme xmlns:a="http://schemas.openxmlformats.org/drawingml/2006/main" name="eth_praesentation_16zu9_ETH9">
  <a:themeElements>
    <a:clrScheme name="ETH 9">
      <a:dk1>
        <a:sysClr val="windowText" lastClr="000000"/>
      </a:dk1>
      <a:lt1>
        <a:sysClr val="window" lastClr="FFFFFF"/>
      </a:lt1>
      <a:dk2>
        <a:srgbClr val="000000"/>
      </a:dk2>
      <a:lt2>
        <a:srgbClr val="FFFFFF"/>
      </a:lt2>
      <a:accent1>
        <a:srgbClr val="956013"/>
      </a:accent1>
      <a:accent2>
        <a:srgbClr val="A67939"/>
      </a:accent2>
      <a:accent3>
        <a:srgbClr val="B7935F"/>
      </a:accent3>
      <a:accent4>
        <a:srgbClr val="C8AC84"/>
      </a:accent4>
      <a:accent5>
        <a:srgbClr val="D9C6AA"/>
      </a:accent5>
      <a:accent6>
        <a:srgbClr val="EADFD0"/>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9">
        <a:dk1>
          <a:sysClr val="windowText" lastClr="000000"/>
        </a:dk1>
        <a:lt1>
          <a:sysClr val="window" lastClr="FFFFFF"/>
        </a:lt1>
        <a:dk2>
          <a:srgbClr val="000000"/>
        </a:dk2>
        <a:lt2>
          <a:srgbClr val="FFFFFF"/>
        </a:lt2>
        <a:accent1>
          <a:srgbClr val="956013"/>
        </a:accent1>
        <a:accent2>
          <a:srgbClr val="A67939"/>
        </a:accent2>
        <a:accent3>
          <a:srgbClr val="B7935F"/>
        </a:accent3>
        <a:accent4>
          <a:srgbClr val="C8AC84"/>
        </a:accent4>
        <a:accent5>
          <a:srgbClr val="D9C6AA"/>
        </a:accent5>
        <a:accent6>
          <a:srgbClr val="EADFD0"/>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docProps/app.xml><?xml version="1.0" encoding="utf-8"?>
<Properties xmlns="http://schemas.openxmlformats.org/officeDocument/2006/extended-properties" xmlns:vt="http://schemas.openxmlformats.org/officeDocument/2006/docPropsVTypes">
  <Template>eth_praesentation_16zu9_en</Template>
  <TotalTime>21314</TotalTime>
  <Words>2903</Words>
  <Application>Microsoft Office PowerPoint</Application>
  <PresentationFormat>Custom</PresentationFormat>
  <Paragraphs>938</Paragraphs>
  <Slides>76</Slides>
  <Notes>40</Notes>
  <HiddenSlides>0</HiddenSlides>
  <MMClips>0</MMClips>
  <ScaleCrop>false</ScaleCrop>
  <HeadingPairs>
    <vt:vector size="6" baseType="variant">
      <vt:variant>
        <vt:lpstr>Fonts Used</vt:lpstr>
      </vt:variant>
      <vt:variant>
        <vt:i4>5</vt:i4>
      </vt:variant>
      <vt:variant>
        <vt:lpstr>Theme</vt:lpstr>
      </vt:variant>
      <vt:variant>
        <vt:i4>9</vt:i4>
      </vt:variant>
      <vt:variant>
        <vt:lpstr>Slide Titles</vt:lpstr>
      </vt:variant>
      <vt:variant>
        <vt:i4>76</vt:i4>
      </vt:variant>
    </vt:vector>
  </HeadingPairs>
  <TitlesOfParts>
    <vt:vector size="90" baseType="lpstr">
      <vt:lpstr>Arial</vt:lpstr>
      <vt:lpstr>Calibri</vt:lpstr>
      <vt:lpstr>Cambria Math</vt:lpstr>
      <vt:lpstr>Consolas</vt:lpstr>
      <vt:lpstr>Wingdings</vt:lpstr>
      <vt:lpstr>eth_praesentation_16zu9_ETH1</vt:lpstr>
      <vt:lpstr>eth_praesentation_16zu9_ETH2</vt:lpstr>
      <vt:lpstr>eth_praesentation_16zu9_ETH3</vt:lpstr>
      <vt:lpstr>eth_praesentation_16zu9_ETH4</vt:lpstr>
      <vt:lpstr>eth_praesentation_16zu9_ETH5</vt:lpstr>
      <vt:lpstr>eth_praesentation_16zu9_ETH6</vt:lpstr>
      <vt:lpstr>eth_praesentation_16zu9_ETH7</vt:lpstr>
      <vt:lpstr>eth_praesentation_16zu9_ETH8</vt:lpstr>
      <vt:lpstr>eth_praesentation_16zu9_ETH9</vt:lpstr>
      <vt:lpstr>Building Trust in Modern Computing Platforms</vt:lpstr>
      <vt:lpstr>Remote safety/security-critical systems</vt:lpstr>
      <vt:lpstr>Remote safety/security-critical systems</vt:lpstr>
      <vt:lpstr>Large TCB → Large Attack Surface</vt:lpstr>
      <vt:lpstr>Attacks</vt:lpstr>
      <vt:lpstr>Attacks</vt:lpstr>
      <vt:lpstr>Attacks</vt:lpstr>
      <vt:lpstr>Attacks</vt:lpstr>
      <vt:lpstr>Attacks</vt:lpstr>
      <vt:lpstr>Concrete Attack Scenario</vt:lpstr>
      <vt:lpstr>Remote Trusted path for IO</vt:lpstr>
      <vt:lpstr>Trusted Execution Environment (TEE) </vt:lpstr>
      <vt:lpstr>Disaggregated computing</vt:lpstr>
      <vt:lpstr>My Contribution</vt:lpstr>
      <vt:lpstr>My Contribution</vt:lpstr>
      <vt:lpstr>My Contribution</vt:lpstr>
      <vt:lpstr>My Contribution</vt:lpstr>
      <vt:lpstr>My Contribution</vt:lpstr>
      <vt:lpstr>Today’s Talk</vt:lpstr>
      <vt:lpstr>ProtectIOn setting</vt:lpstr>
      <vt:lpstr>Solution 1: Transaction Confirmation Device</vt:lpstr>
      <vt:lpstr>Solution 2: Input Signing</vt:lpstr>
      <vt:lpstr>Display manipulation attack</vt:lpstr>
      <vt:lpstr>Observation 1</vt:lpstr>
      <vt:lpstr>Solution 3: Overlay</vt:lpstr>
      <vt:lpstr>Attack on Overlay: Output Manipulation</vt:lpstr>
      <vt:lpstr>Overlay: Output Manipulation</vt:lpstr>
      <vt:lpstr>Observation 2</vt:lpstr>
      <vt:lpstr>Overlay: Early Form Submission Attack</vt:lpstr>
      <vt:lpstr>Observation 3</vt:lpstr>
      <vt:lpstr>Requirements</vt:lpstr>
      <vt:lpstr>Requirements</vt:lpstr>
      <vt:lpstr>Requirements</vt:lpstr>
      <vt:lpstr>Requirements</vt:lpstr>
      <vt:lpstr>Requirements</vt:lpstr>
      <vt:lpstr>ProtectIOn</vt:lpstr>
      <vt:lpstr>IO Integrity – Server-side Annotation</vt:lpstr>
      <vt:lpstr>IO Integrity – HTML → Specification</vt:lpstr>
      <vt:lpstr>IO Integrity – UI → QR Code</vt:lpstr>
      <vt:lpstr>IO Integrity – QR Code → Overlay Generation</vt:lpstr>
      <vt:lpstr>IO Integrity – QR Code → Overlay Generation</vt:lpstr>
      <vt:lpstr>IO Integrity – Input</vt:lpstr>
      <vt:lpstr>User Attention for Integrity</vt:lpstr>
      <vt:lpstr>User Attention for Integrity</vt:lpstr>
      <vt:lpstr>User Attention for Integrity</vt:lpstr>
      <vt:lpstr>Grabbing User Attention</vt:lpstr>
      <vt:lpstr>Grabbing User Attention</vt:lpstr>
      <vt:lpstr>Grabbing User Attention</vt:lpstr>
      <vt:lpstr>Grabbing User Attention</vt:lpstr>
      <vt:lpstr>Grabbing User Attention</vt:lpstr>
      <vt:lpstr>Grabbing User Attention</vt:lpstr>
      <vt:lpstr>User Attention for Confidentiality</vt:lpstr>
      <vt:lpstr>Prototype and TCB</vt:lpstr>
      <vt:lpstr>Performance</vt:lpstr>
      <vt:lpstr>ProtectIOn → ProximiTEE</vt:lpstr>
      <vt:lpstr>ProtectIOn → ProximiTEE</vt:lpstr>
      <vt:lpstr>Motivation: Remote Attestation</vt:lpstr>
      <vt:lpstr>Relay Attacker</vt:lpstr>
      <vt:lpstr>Our Contribution: Auxiliary Device</vt:lpstr>
      <vt:lpstr>ProximiTEE</vt:lpstr>
      <vt:lpstr>ProximiTEE</vt:lpstr>
      <vt:lpstr>ProximiTEE</vt:lpstr>
      <vt:lpstr>ProximiTEE</vt:lpstr>
      <vt:lpstr>ProximiTEE</vt:lpstr>
      <vt:lpstr>ProximiTEE</vt:lpstr>
      <vt:lpstr>ProximiTEE</vt:lpstr>
      <vt:lpstr>ProximiTEE</vt:lpstr>
      <vt:lpstr>Setup: Simulating a Powerful Attacker</vt:lpstr>
      <vt:lpstr>Main Experimental Result</vt:lpstr>
      <vt:lpstr>Proximity Verification Result</vt:lpstr>
      <vt:lpstr>Potential Use case: Trusted IO with Enclaves in Data Centre</vt:lpstr>
      <vt:lpstr>Potential Use case: Setup of Permissioned Blockchain</vt:lpstr>
      <vt:lpstr>Periodic Proximity Verification</vt:lpstr>
      <vt:lpstr>Summary</vt:lpstr>
      <vt:lpstr>PowerPoint Presentation</vt:lpstr>
      <vt:lpstr>Other contributions</vt:lpstr>
    </vt:vector>
  </TitlesOfParts>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Trusted Path</dc:title>
  <dc:creator>Aritra Dhar</dc:creator>
  <cp:lastModifiedBy>Aritra Dhar</cp:lastModifiedBy>
  <cp:revision>677</cp:revision>
  <cp:lastPrinted>2013-06-08T11:22:51Z</cp:lastPrinted>
  <dcterms:created xsi:type="dcterms:W3CDTF">2019-12-03T10:53:56Z</dcterms:created>
  <dcterms:modified xsi:type="dcterms:W3CDTF">2021-06-08T19:35:18Z</dcterms:modified>
</cp:coreProperties>
</file>